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notesMasterIdLst>
    <p:notesMasterId r:id="rId16"/>
  </p:notesMasterIdLst>
  <p:sldIdLst>
    <p:sldId id="257" r:id="rId2"/>
    <p:sldId id="271" r:id="rId3"/>
    <p:sldId id="274" r:id="rId4"/>
    <p:sldId id="275" r:id="rId5"/>
    <p:sldId id="276" r:id="rId6"/>
    <p:sldId id="277" r:id="rId7"/>
    <p:sldId id="279" r:id="rId8"/>
    <p:sldId id="278" r:id="rId9"/>
    <p:sldId id="280" r:id="rId10"/>
    <p:sldId id="281" r:id="rId11"/>
    <p:sldId id="282" r:id="rId12"/>
    <p:sldId id="284" r:id="rId13"/>
    <p:sldId id="283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00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600" baseline="0" dirty="0" smtClean="0">
              <a:solidFill>
                <a:schemeClr val="tx1"/>
              </a:solidFill>
            </a:rPr>
            <a:t>VY_32_INOVACE_3C_06_Hudba artificiální a </a:t>
          </a:r>
          <a:r>
            <a:rPr lang="cs-CZ" sz="1600" baseline="0" dirty="0" err="1" smtClean="0">
              <a:solidFill>
                <a:schemeClr val="tx1"/>
              </a:solidFill>
            </a:rPr>
            <a:t>nonartificiální</a:t>
          </a:r>
          <a:r>
            <a:rPr lang="cs-CZ" sz="1600" baseline="0" dirty="0" smtClean="0">
              <a:solidFill>
                <a:schemeClr val="tx1"/>
              </a:solidFill>
            </a:rPr>
            <a:t>         </a:t>
          </a:r>
          <a:endParaRPr lang="cs-CZ" sz="1600" b="0" dirty="0">
            <a:solidFill>
              <a:schemeClr val="tx1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Gymnázium Lovosice, Sady pionýrů 600/6</a:t>
          </a:r>
          <a:endParaRPr lang="cs-CZ" sz="2000" b="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/>
            <a:t>CZ.1.07/1.5.00/34.1073</a:t>
          </a:r>
          <a:endParaRPr lang="cs-CZ" sz="2000" b="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dirty="0" smtClean="0">
              <a:solidFill>
                <a:schemeClr val="tx1"/>
              </a:solidFill>
            </a:rPr>
            <a:t>: Hudební nauka</a:t>
          </a:r>
          <a:endParaRPr lang="cs-CZ" sz="2000" dirty="0">
            <a:solidFill>
              <a:schemeClr val="tx1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dirty="0" smtClean="0">
              <a:solidFill>
                <a:schemeClr val="tx1"/>
              </a:solidFill>
            </a:rPr>
            <a:t>tercie, kvinta, 1. ročník</a:t>
          </a:r>
          <a:endParaRPr lang="cs-CZ" sz="2000" dirty="0">
            <a:solidFill>
              <a:schemeClr val="tx1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CEBA0FA6-500F-48B5-B7A1-B51529BD38F2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dirty="0" smtClean="0">
              <a:solidFill>
                <a:schemeClr val="tx1"/>
              </a:solidFill>
            </a:rPr>
            <a:t>:  únor 2014</a:t>
          </a:r>
          <a:endParaRPr lang="cs-CZ" sz="2000" dirty="0">
            <a:solidFill>
              <a:schemeClr val="tx1"/>
            </a:solidFill>
          </a:endParaRPr>
        </a:p>
      </dgm:t>
    </dgm:pt>
    <dgm:pt modelId="{B2D1762D-083F-44FA-BFD2-87BA8632149C}" type="parTrans" cxnId="{CDDC32B8-2AB7-4B03-B555-4BCFF2ACF63B}">
      <dgm:prSet/>
      <dgm:spPr/>
      <dgm:t>
        <a:bodyPr/>
        <a:lstStyle/>
        <a:p>
          <a:endParaRPr lang="cs-CZ"/>
        </a:p>
      </dgm:t>
    </dgm:pt>
    <dgm:pt modelId="{F2F34559-107E-4D59-84FB-CC8578F10151}" type="sibTrans" cxnId="{CDDC32B8-2AB7-4B03-B555-4BCFF2ACF63B}">
      <dgm:prSet/>
      <dgm:spPr/>
      <dgm:t>
        <a:bodyPr/>
        <a:lstStyle/>
        <a:p>
          <a:endParaRPr lang="cs-CZ"/>
        </a:p>
      </dgm:t>
    </dgm:pt>
    <dgm:pt modelId="{BBE1F95E-D5AA-436D-B4F5-748C3834552C}">
      <dgm:prSet custT="1"/>
      <dgm:spPr/>
      <dgm:t>
        <a:bodyPr/>
        <a:lstStyle/>
        <a:p>
          <a:pPr algn="l" rtl="0"/>
          <a:r>
            <a:rPr lang="cs-CZ" sz="16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dirty="0" smtClean="0">
              <a:solidFill>
                <a:schemeClr val="tx1"/>
              </a:solidFill>
            </a:rPr>
            <a:t>Mgr. Jarmila Brejchová</a:t>
          </a:r>
          <a:endParaRPr lang="cs-CZ" sz="2000" b="0" dirty="0">
            <a:solidFill>
              <a:schemeClr val="tx1"/>
            </a:solidFill>
          </a:endParaRPr>
        </a:p>
      </dgm:t>
    </dgm:pt>
    <dgm:pt modelId="{1CDD0471-B056-4567-BB1B-C38D4C611172}" type="parTrans" cxnId="{3901ACD1-A028-4E32-BA57-C4DC950E269D}">
      <dgm:prSet/>
      <dgm:spPr/>
      <dgm:t>
        <a:bodyPr/>
        <a:lstStyle/>
        <a:p>
          <a:endParaRPr lang="cs-CZ"/>
        </a:p>
      </dgm:t>
    </dgm:pt>
    <dgm:pt modelId="{20C8744E-8A24-4C9B-85A7-DA2DB058409A}" type="sibTrans" cxnId="{3901ACD1-A028-4E32-BA57-C4DC950E269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5955ED15-90AA-4F08-A8A5-1ED70581E58B}" type="pres">
      <dgm:prSet presAssocID="{CEBA0FA6-500F-48B5-B7A1-B51529BD38F2}" presName="vertSpace6" presStyleLbl="node1" presStyleIdx="4" presStyleCnt="7"/>
      <dgm:spPr/>
      <dgm:t>
        <a:bodyPr/>
        <a:lstStyle/>
        <a:p>
          <a:endParaRPr lang="cs-CZ"/>
        </a:p>
      </dgm:t>
    </dgm:pt>
    <dgm:pt modelId="{26528689-9DF4-4685-8F23-BABDBD774F07}" type="pres">
      <dgm:prSet presAssocID="{CEBA0FA6-500F-48B5-B7A1-B51529BD38F2}" presName="circle6" presStyleLbl="node1" presStyleIdx="5" presStyleCnt="7"/>
      <dgm:spPr/>
      <dgm:t>
        <a:bodyPr/>
        <a:lstStyle/>
        <a:p>
          <a:endParaRPr lang="cs-CZ"/>
        </a:p>
      </dgm:t>
    </dgm:pt>
    <dgm:pt modelId="{CAD3E342-3400-4A52-8AAC-15B5BF88AABE}" type="pres">
      <dgm:prSet presAssocID="{CEBA0FA6-500F-48B5-B7A1-B51529BD38F2}" presName="rect6" presStyleLbl="alignAcc1" presStyleIdx="5" presStyleCnt="7"/>
      <dgm:spPr/>
      <dgm:t>
        <a:bodyPr/>
        <a:lstStyle/>
        <a:p>
          <a:endParaRPr lang="cs-CZ"/>
        </a:p>
      </dgm:t>
    </dgm:pt>
    <dgm:pt modelId="{486F9B35-3F77-4B86-95AC-C956F2B86E44}" type="pres">
      <dgm:prSet presAssocID="{BBE1F95E-D5AA-436D-B4F5-748C3834552C}" presName="vertSpace7" presStyleLbl="node1" presStyleIdx="5" presStyleCnt="7"/>
      <dgm:spPr/>
      <dgm:t>
        <a:bodyPr/>
        <a:lstStyle/>
        <a:p>
          <a:endParaRPr lang="cs-CZ"/>
        </a:p>
      </dgm:t>
    </dgm:pt>
    <dgm:pt modelId="{FE72208B-B9B5-47BF-B463-2DC6D6185814}" type="pres">
      <dgm:prSet presAssocID="{BBE1F95E-D5AA-436D-B4F5-748C3834552C}" presName="circle7" presStyleLbl="node1" presStyleIdx="6" presStyleCnt="7"/>
      <dgm:spPr/>
      <dgm:t>
        <a:bodyPr/>
        <a:lstStyle/>
        <a:p>
          <a:endParaRPr lang="cs-CZ"/>
        </a:p>
      </dgm:t>
    </dgm:pt>
    <dgm:pt modelId="{A5C228C9-6EC4-4821-934B-9E2EFBAB4497}" type="pres">
      <dgm:prSet presAssocID="{BBE1F95E-D5AA-436D-B4F5-748C3834552C}" presName="rect7" presStyleLbl="alignAcc1" presStyleIdx="6" presStyleCnt="7" custLinFactNeighborX="320" custLinFactNeighborY="-6461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2176FA0-10E9-44DC-9A54-485A362F109B}" type="pres">
      <dgm:prSet presAssocID="{CEBA0FA6-500F-48B5-B7A1-B51529BD38F2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5AA812A-7391-47E3-B3BF-07AB9DC3D00C}" type="pres">
      <dgm:prSet presAssocID="{BBE1F95E-D5AA-436D-B4F5-748C3834552C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A34DEE3-16E6-4DBC-8410-7D8AF576BB3F}" type="presOf" srcId="{BBE1F95E-D5AA-436D-B4F5-748C3834552C}" destId="{B5AA812A-7391-47E3-B3BF-07AB9DC3D00C}" srcOrd="1" destOrd="0" presId="urn:microsoft.com/office/officeart/2005/8/layout/target3"/>
    <dgm:cxn modelId="{CA759948-4198-42B3-84C6-DDF9DEA9C607}" type="presOf" srcId="{B651F6E3-6281-48DB-9319-2AEAFDAE7572}" destId="{619D679B-A015-4ECF-8348-D1034C574F40}" srcOrd="0" destOrd="0" presId="urn:microsoft.com/office/officeart/2005/8/layout/target3"/>
    <dgm:cxn modelId="{EEA25E30-72A7-4E23-9908-8A1FA91B4A63}" type="presOf" srcId="{BBE1F95E-D5AA-436D-B4F5-748C3834552C}" destId="{A5C228C9-6EC4-4821-934B-9E2EFBAB4497}" srcOrd="0" destOrd="0" presId="urn:microsoft.com/office/officeart/2005/8/layout/target3"/>
    <dgm:cxn modelId="{CDDC32B8-2AB7-4B03-B555-4BCFF2ACF63B}" srcId="{757F3AB3-0718-4624-B441-E567A8F0AB56}" destId="{CEBA0FA6-500F-48B5-B7A1-B51529BD38F2}" srcOrd="5" destOrd="0" parTransId="{B2D1762D-083F-44FA-BFD2-87BA8632149C}" sibTransId="{F2F34559-107E-4D59-84FB-CC8578F10151}"/>
    <dgm:cxn modelId="{D7631D26-D941-4624-B0DB-E2F8B14025A7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EF837D6-5E6C-4DB6-93A9-DE8447DE6D2B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5005E12F-35E8-44EA-9D20-BFBED3604AC2}" type="presOf" srcId="{D8197B8C-B260-4A16-BDF4-0947B075E274}" destId="{5A5FFA88-C948-4069-8E93-59FA12366E83}" srcOrd="1" destOrd="0" presId="urn:microsoft.com/office/officeart/2005/8/layout/target3"/>
    <dgm:cxn modelId="{3901ACD1-A028-4E32-BA57-C4DC950E269D}" srcId="{757F3AB3-0718-4624-B441-E567A8F0AB56}" destId="{BBE1F95E-D5AA-436D-B4F5-748C3834552C}" srcOrd="6" destOrd="0" parTransId="{1CDD0471-B056-4567-BB1B-C38D4C611172}" sibTransId="{20C8744E-8A24-4C9B-85A7-DA2DB058409A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19515FC9-7CDD-4723-AAE9-3F7A5509C965}" type="presOf" srcId="{D8197B8C-B260-4A16-BDF4-0947B075E274}" destId="{25B08C86-7E15-44DC-BE7F-FFB55DD49D12}" srcOrd="0" destOrd="0" presId="urn:microsoft.com/office/officeart/2005/8/layout/target3"/>
    <dgm:cxn modelId="{12609222-28B5-473F-8E21-32D2038D6C73}" type="presOf" srcId="{757F3AB3-0718-4624-B441-E567A8F0AB56}" destId="{333A1088-737F-45CB-B68E-254E46348037}" srcOrd="0" destOrd="0" presId="urn:microsoft.com/office/officeart/2005/8/layout/target3"/>
    <dgm:cxn modelId="{C9751BEC-BDCE-41AB-AA42-C5886ACC15C4}" type="presOf" srcId="{CEBA0FA6-500F-48B5-B7A1-B51529BD38F2}" destId="{CAD3E342-3400-4A52-8AAC-15B5BF88AABE}" srcOrd="0" destOrd="0" presId="urn:microsoft.com/office/officeart/2005/8/layout/target3"/>
    <dgm:cxn modelId="{76A714DF-31CC-4BD8-950F-00F6809380AD}" type="presOf" srcId="{D1B46980-6531-4606-95E6-44980827E919}" destId="{6140AFEC-043D-4C43-A2F9-D0F5331DF3A3}" srcOrd="0" destOrd="0" presId="urn:microsoft.com/office/officeart/2005/8/layout/target3"/>
    <dgm:cxn modelId="{C043E5B2-FF0A-4484-9B43-DB892A21BC8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28A6BE5-21C7-4828-8882-F12183F72690}" type="presOf" srcId="{4C35D32F-0EAB-4CD7-82EE-45574DC2A586}" destId="{8BEBB6EC-1DAA-4CAC-8A25-BC0FCBD5DBD5}" srcOrd="0" destOrd="0" presId="urn:microsoft.com/office/officeart/2005/8/layout/target3"/>
    <dgm:cxn modelId="{AC08DCF1-0679-493F-9F88-9621F297326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CB4F660-44F0-4E8B-9934-9B4228A2FAD5}" type="presOf" srcId="{4C35D32F-0EAB-4CD7-82EE-45574DC2A586}" destId="{890E4F0B-2866-4A3F-A3C7-2A14B1797930}" srcOrd="1" destOrd="0" presId="urn:microsoft.com/office/officeart/2005/8/layout/target3"/>
    <dgm:cxn modelId="{1F43AC3E-16DE-4DA1-9EF3-33E89E8667B7}" type="presOf" srcId="{CEBA0FA6-500F-48B5-B7A1-B51529BD38F2}" destId="{02176FA0-10E9-44DC-9A54-485A362F109B}" srcOrd="1" destOrd="0" presId="urn:microsoft.com/office/officeart/2005/8/layout/target3"/>
    <dgm:cxn modelId="{79EEDFA2-13CD-45FC-8199-D86D76FAC39E}" type="presParOf" srcId="{333A1088-737F-45CB-B68E-254E46348037}" destId="{F5ABB229-8D3B-4694-996A-96F23CF14429}" srcOrd="0" destOrd="0" presId="urn:microsoft.com/office/officeart/2005/8/layout/target3"/>
    <dgm:cxn modelId="{C4CBB005-DD42-4388-9831-F953A45AA3D2}" type="presParOf" srcId="{333A1088-737F-45CB-B68E-254E46348037}" destId="{F41139FD-01EE-4571-8B17-4FB00FC51163}" srcOrd="1" destOrd="0" presId="urn:microsoft.com/office/officeart/2005/8/layout/target3"/>
    <dgm:cxn modelId="{F217FACF-7DA0-4974-8717-7FBDEC8E462F}" type="presParOf" srcId="{333A1088-737F-45CB-B68E-254E46348037}" destId="{D005CE8C-CC26-4C3E-AC11-E15060ECD759}" srcOrd="2" destOrd="0" presId="urn:microsoft.com/office/officeart/2005/8/layout/target3"/>
    <dgm:cxn modelId="{15FA773C-EF64-486E-BA3B-DFF6E35EE52F}" type="presParOf" srcId="{333A1088-737F-45CB-B68E-254E46348037}" destId="{2C702D82-9B77-49B7-9568-BB8EB47C3372}" srcOrd="3" destOrd="0" presId="urn:microsoft.com/office/officeart/2005/8/layout/target3"/>
    <dgm:cxn modelId="{86032203-29AB-4501-AF07-EBBE3EB0A224}" type="presParOf" srcId="{333A1088-737F-45CB-B68E-254E46348037}" destId="{A52A0455-90FF-4808-ABD0-F02540D31D5A}" srcOrd="4" destOrd="0" presId="urn:microsoft.com/office/officeart/2005/8/layout/target3"/>
    <dgm:cxn modelId="{8C30BDAE-AC96-42A8-880B-2FFA5B64794C}" type="presParOf" srcId="{333A1088-737F-45CB-B68E-254E46348037}" destId="{6140AFEC-043D-4C43-A2F9-D0F5331DF3A3}" srcOrd="5" destOrd="0" presId="urn:microsoft.com/office/officeart/2005/8/layout/target3"/>
    <dgm:cxn modelId="{9A8F8D51-E63B-4B14-BE28-AED46ED2C36B}" type="presParOf" srcId="{333A1088-737F-45CB-B68E-254E46348037}" destId="{9358AC05-5D7D-4327-9F80-1AD486AEA664}" srcOrd="6" destOrd="0" presId="urn:microsoft.com/office/officeart/2005/8/layout/target3"/>
    <dgm:cxn modelId="{863A9134-5A97-4B0E-A983-B02D0CD40A5B}" type="presParOf" srcId="{333A1088-737F-45CB-B68E-254E46348037}" destId="{313FC574-E1CD-4FB4-B054-0B805CE0447D}" srcOrd="7" destOrd="0" presId="urn:microsoft.com/office/officeart/2005/8/layout/target3"/>
    <dgm:cxn modelId="{D88F5275-A72F-44AE-9860-D7681E40ED62}" type="presParOf" srcId="{333A1088-737F-45CB-B68E-254E46348037}" destId="{619D679B-A015-4ECF-8348-D1034C574F40}" srcOrd="8" destOrd="0" presId="urn:microsoft.com/office/officeart/2005/8/layout/target3"/>
    <dgm:cxn modelId="{CE55CF6B-EB67-4823-8652-4BA38CCD3368}" type="presParOf" srcId="{333A1088-737F-45CB-B68E-254E46348037}" destId="{322283A8-4A27-4CDA-BAE3-F381106A9174}" srcOrd="9" destOrd="0" presId="urn:microsoft.com/office/officeart/2005/8/layout/target3"/>
    <dgm:cxn modelId="{37465C33-8FA0-44D5-8DC2-61C9B523AB4E}" type="presParOf" srcId="{333A1088-737F-45CB-B68E-254E46348037}" destId="{FFC9F71D-1B4F-4AD9-A4A6-86ADEFC8AF5C}" srcOrd="10" destOrd="0" presId="urn:microsoft.com/office/officeart/2005/8/layout/target3"/>
    <dgm:cxn modelId="{7FE11E4B-5295-4ECE-846C-A217A35A3841}" type="presParOf" srcId="{333A1088-737F-45CB-B68E-254E46348037}" destId="{25B08C86-7E15-44DC-BE7F-FFB55DD49D12}" srcOrd="11" destOrd="0" presId="urn:microsoft.com/office/officeart/2005/8/layout/target3"/>
    <dgm:cxn modelId="{689FC6EE-8C89-48B4-B589-05BFAE2C1E64}" type="presParOf" srcId="{333A1088-737F-45CB-B68E-254E46348037}" destId="{76644BE8-9D7C-4C09-B250-3D10AF48CBB7}" srcOrd="12" destOrd="0" presId="urn:microsoft.com/office/officeart/2005/8/layout/target3"/>
    <dgm:cxn modelId="{DC063CD7-FF8B-4C2F-8CD6-5A497C9A81C9}" type="presParOf" srcId="{333A1088-737F-45CB-B68E-254E46348037}" destId="{EE85B701-7295-41C0-BA7A-34D3756A2AE6}" srcOrd="13" destOrd="0" presId="urn:microsoft.com/office/officeart/2005/8/layout/target3"/>
    <dgm:cxn modelId="{A89D781D-D17D-4D35-B662-C96143582B5E}" type="presParOf" srcId="{333A1088-737F-45CB-B68E-254E46348037}" destId="{8BEBB6EC-1DAA-4CAC-8A25-BC0FCBD5DBD5}" srcOrd="14" destOrd="0" presId="urn:microsoft.com/office/officeart/2005/8/layout/target3"/>
    <dgm:cxn modelId="{F2843C21-515F-4D0B-9FDE-03EBABF1F6E9}" type="presParOf" srcId="{333A1088-737F-45CB-B68E-254E46348037}" destId="{5955ED15-90AA-4F08-A8A5-1ED70581E58B}" srcOrd="15" destOrd="0" presId="urn:microsoft.com/office/officeart/2005/8/layout/target3"/>
    <dgm:cxn modelId="{CCA6D979-78C5-4737-A6FC-38AEAE3BF5ED}" type="presParOf" srcId="{333A1088-737F-45CB-B68E-254E46348037}" destId="{26528689-9DF4-4685-8F23-BABDBD774F07}" srcOrd="16" destOrd="0" presId="urn:microsoft.com/office/officeart/2005/8/layout/target3"/>
    <dgm:cxn modelId="{AAD7EE76-ED83-40A6-AECE-B0EBBC51BF9D}" type="presParOf" srcId="{333A1088-737F-45CB-B68E-254E46348037}" destId="{CAD3E342-3400-4A52-8AAC-15B5BF88AABE}" srcOrd="17" destOrd="0" presId="urn:microsoft.com/office/officeart/2005/8/layout/target3"/>
    <dgm:cxn modelId="{76564954-EBEA-442A-AAEB-5EFED76D8CF1}" type="presParOf" srcId="{333A1088-737F-45CB-B68E-254E46348037}" destId="{486F9B35-3F77-4B86-95AC-C956F2B86E44}" srcOrd="18" destOrd="0" presId="urn:microsoft.com/office/officeart/2005/8/layout/target3"/>
    <dgm:cxn modelId="{290246F6-8E9B-4028-8C19-553DD7E8B4B7}" type="presParOf" srcId="{333A1088-737F-45CB-B68E-254E46348037}" destId="{FE72208B-B9B5-47BF-B463-2DC6D6185814}" srcOrd="19" destOrd="0" presId="urn:microsoft.com/office/officeart/2005/8/layout/target3"/>
    <dgm:cxn modelId="{00C157CC-010F-45B3-B51F-5878F7951EB7}" type="presParOf" srcId="{333A1088-737F-45CB-B68E-254E46348037}" destId="{A5C228C9-6EC4-4821-934B-9E2EFBAB4497}" srcOrd="20" destOrd="0" presId="urn:microsoft.com/office/officeart/2005/8/layout/target3"/>
    <dgm:cxn modelId="{AB4DD48C-5EE0-4785-A334-D92BDAA20482}" type="presParOf" srcId="{333A1088-737F-45CB-B68E-254E46348037}" destId="{AED2198E-93D5-4001-81B4-73124B309672}" srcOrd="21" destOrd="0" presId="urn:microsoft.com/office/officeart/2005/8/layout/target3"/>
    <dgm:cxn modelId="{A08466C4-4552-4A93-8185-899AAA9CF3CE}" type="presParOf" srcId="{333A1088-737F-45CB-B68E-254E46348037}" destId="{2BE915AB-18AA-4053-B92C-3BFC9ED204BB}" srcOrd="22" destOrd="0" presId="urn:microsoft.com/office/officeart/2005/8/layout/target3"/>
    <dgm:cxn modelId="{203A8985-78DD-4FA6-8A8A-128005B28610}" type="presParOf" srcId="{333A1088-737F-45CB-B68E-254E46348037}" destId="{6BB5E863-4638-4E1D-BFDE-399D028AC4ED}" srcOrd="23" destOrd="0" presId="urn:microsoft.com/office/officeart/2005/8/layout/target3"/>
    <dgm:cxn modelId="{F57CBC10-7E69-4293-BD90-20F3D8CF4DB0}" type="presParOf" srcId="{333A1088-737F-45CB-B68E-254E46348037}" destId="{5A5FFA88-C948-4069-8E93-59FA12366E83}" srcOrd="24" destOrd="0" presId="urn:microsoft.com/office/officeart/2005/8/layout/target3"/>
    <dgm:cxn modelId="{F1C1E904-B125-4F47-B41B-B0906C5FDA41}" type="presParOf" srcId="{333A1088-737F-45CB-B68E-254E46348037}" destId="{890E4F0B-2866-4A3F-A3C7-2A14B1797930}" srcOrd="25" destOrd="0" presId="urn:microsoft.com/office/officeart/2005/8/layout/target3"/>
    <dgm:cxn modelId="{7A29FB3B-6023-4447-AF98-C8542F849FAC}" type="presParOf" srcId="{333A1088-737F-45CB-B68E-254E46348037}" destId="{02176FA0-10E9-44DC-9A54-485A362F109B}" srcOrd="26" destOrd="0" presId="urn:microsoft.com/office/officeart/2005/8/layout/target3"/>
    <dgm:cxn modelId="{FED2ED55-094B-4363-A97C-2807F26D5742}" type="presParOf" srcId="{333A1088-737F-45CB-B68E-254E46348037}" destId="{B5AA812A-7391-47E3-B3BF-07AB9DC3D00C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3" cy="25477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0"/>
                <a:satOff val="0"/>
                <a:lumOff val="0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0"/>
                <a:satOff val="0"/>
                <a:lumOff val="0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0"/>
                <a:satOff val="0"/>
                <a:lumOff val="0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0"/>
              <a:satOff val="0"/>
              <a:lumOff val="0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841" y="0"/>
          <a:ext cx="6973433" cy="25477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ŠKOLY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Gymnázium Lovosice, Sady pionýrů 600/6</a:t>
          </a:r>
          <a:endParaRPr lang="cs-CZ" sz="2000" b="0" kern="1200" dirty="0"/>
        </a:p>
      </dsp:txBody>
      <dsp:txXfrm>
        <a:off x="1256841" y="0"/>
        <a:ext cx="6973433" cy="254771"/>
      </dsp:txXfrm>
    </dsp:sp>
    <dsp:sp modelId="{A52A0455-90FF-4808-ABD0-F02540D31D5A}">
      <dsp:nvSpPr>
        <dsp:cNvPr id="0" name=""/>
        <dsp:cNvSpPr/>
      </dsp:nvSpPr>
      <dsp:spPr>
        <a:xfrm>
          <a:off x="191078" y="254771"/>
          <a:ext cx="2165557" cy="21655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744128"/>
                <a:satOff val="4483"/>
                <a:lumOff val="359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-744128"/>
                <a:satOff val="4483"/>
                <a:lumOff val="359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-744128"/>
                <a:satOff val="4483"/>
                <a:lumOff val="359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-744128"/>
                <a:satOff val="4483"/>
                <a:lumOff val="359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-744128"/>
                <a:satOff val="4483"/>
                <a:lumOff val="359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-744128"/>
                <a:satOff val="4483"/>
                <a:lumOff val="359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-744128"/>
              <a:satOff val="4483"/>
              <a:lumOff val="359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6" y="254771"/>
          <a:ext cx="6973433" cy="21655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-744128"/>
              <a:satOff val="4483"/>
              <a:lumOff val="359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ČÍSLO PROJEKTU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/>
            <a:t>CZ.1.07/1.5.00/34.1073</a:t>
          </a:r>
          <a:endParaRPr lang="cs-CZ" sz="2000" b="0" kern="1200" dirty="0"/>
        </a:p>
      </dsp:txBody>
      <dsp:txXfrm>
        <a:off x="1273856" y="254771"/>
        <a:ext cx="6973433" cy="254771"/>
      </dsp:txXfrm>
    </dsp:sp>
    <dsp:sp modelId="{313FC574-E1CD-4FB4-B054-0B805CE0447D}">
      <dsp:nvSpPr>
        <dsp:cNvPr id="0" name=""/>
        <dsp:cNvSpPr/>
      </dsp:nvSpPr>
      <dsp:spPr>
        <a:xfrm>
          <a:off x="382156" y="509542"/>
          <a:ext cx="1783400" cy="178340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1488257"/>
                <a:satOff val="8966"/>
                <a:lumOff val="719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-1488257"/>
                <a:satOff val="8966"/>
                <a:lumOff val="719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-1488257"/>
                <a:satOff val="8966"/>
                <a:lumOff val="719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-1488257"/>
                <a:satOff val="8966"/>
                <a:lumOff val="719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-1488257"/>
                <a:satOff val="8966"/>
                <a:lumOff val="719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-1488257"/>
                <a:satOff val="8966"/>
                <a:lumOff val="719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-1488257"/>
              <a:satOff val="8966"/>
              <a:lumOff val="719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6" y="509542"/>
          <a:ext cx="6973433" cy="178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-1488257"/>
              <a:satOff val="8966"/>
              <a:lumOff val="719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NÁZEV MATERIÁLU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</a:t>
          </a:r>
          <a:r>
            <a:rPr lang="cs-CZ" sz="2000" kern="1200" baseline="0" dirty="0" smtClean="0">
              <a:solidFill>
                <a:schemeClr val="accent1">
                  <a:lumMod val="75000"/>
                </a:schemeClr>
              </a:solidFill>
            </a:rPr>
            <a:t> </a:t>
          </a:r>
          <a:r>
            <a:rPr lang="cs-CZ" sz="1600" kern="1200" baseline="0" dirty="0" smtClean="0">
              <a:solidFill>
                <a:schemeClr val="tx1"/>
              </a:solidFill>
            </a:rPr>
            <a:t>VY_32_INOVACE_3C_06_Hudba artificiální a </a:t>
          </a:r>
          <a:r>
            <a:rPr lang="cs-CZ" sz="1600" kern="1200" baseline="0" dirty="0" err="1" smtClean="0">
              <a:solidFill>
                <a:schemeClr val="tx1"/>
              </a:solidFill>
            </a:rPr>
            <a:t>nonartificiální</a:t>
          </a:r>
          <a:r>
            <a:rPr lang="cs-CZ" sz="1600" kern="1200" baseline="0" dirty="0" smtClean="0">
              <a:solidFill>
                <a:schemeClr val="tx1"/>
              </a:solidFill>
            </a:rPr>
            <a:t>         </a:t>
          </a:r>
          <a:endParaRPr lang="cs-CZ" sz="1600" b="0" kern="1200" dirty="0">
            <a:solidFill>
              <a:schemeClr val="tx1"/>
            </a:solidFill>
          </a:endParaRPr>
        </a:p>
      </dsp:txBody>
      <dsp:txXfrm>
        <a:off x="1273856" y="509542"/>
        <a:ext cx="6973433" cy="254771"/>
      </dsp:txXfrm>
    </dsp:sp>
    <dsp:sp modelId="{FFC9F71D-1B4F-4AD9-A4A6-86ADEFC8AF5C}">
      <dsp:nvSpPr>
        <dsp:cNvPr id="0" name=""/>
        <dsp:cNvSpPr/>
      </dsp:nvSpPr>
      <dsp:spPr>
        <a:xfrm>
          <a:off x="573235" y="764313"/>
          <a:ext cx="1401243" cy="140124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232385"/>
                <a:satOff val="13449"/>
                <a:lumOff val="1078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-2232385"/>
                <a:satOff val="13449"/>
                <a:lumOff val="1078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-2232385"/>
                <a:satOff val="13449"/>
                <a:lumOff val="1078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-2232385"/>
                <a:satOff val="13449"/>
                <a:lumOff val="1078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-2232385"/>
                <a:satOff val="13449"/>
                <a:lumOff val="1078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-2232385"/>
                <a:satOff val="13449"/>
                <a:lumOff val="1078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-2232385"/>
              <a:satOff val="13449"/>
              <a:lumOff val="1078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6" y="764313"/>
          <a:ext cx="6973433" cy="14012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-2232385"/>
              <a:satOff val="13449"/>
              <a:lumOff val="1078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TÉMA SADY</a:t>
          </a:r>
          <a:r>
            <a:rPr lang="cs-CZ" sz="2000" kern="1200" dirty="0" smtClean="0">
              <a:solidFill>
                <a:schemeClr val="tx1"/>
              </a:solidFill>
            </a:rPr>
            <a:t>: Hudební nauka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764313"/>
        <a:ext cx="6973433" cy="254773"/>
      </dsp:txXfrm>
    </dsp:sp>
    <dsp:sp modelId="{EE85B701-7295-41C0-BA7A-34D3756A2AE6}">
      <dsp:nvSpPr>
        <dsp:cNvPr id="0" name=""/>
        <dsp:cNvSpPr/>
      </dsp:nvSpPr>
      <dsp:spPr>
        <a:xfrm>
          <a:off x="764314" y="1019086"/>
          <a:ext cx="1019084" cy="101908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2976513"/>
                <a:satOff val="17933"/>
                <a:lumOff val="1437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-2976513"/>
                <a:satOff val="17933"/>
                <a:lumOff val="1437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-2976513"/>
                <a:satOff val="17933"/>
                <a:lumOff val="1437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-2976513"/>
                <a:satOff val="17933"/>
                <a:lumOff val="1437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-2976513"/>
                <a:satOff val="17933"/>
                <a:lumOff val="143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-2976513"/>
                <a:satOff val="17933"/>
                <a:lumOff val="143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-2976513"/>
              <a:satOff val="17933"/>
              <a:lumOff val="1437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6" y="1019086"/>
          <a:ext cx="6973433" cy="10190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-2976513"/>
              <a:satOff val="17933"/>
              <a:lumOff val="1437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ROČNÍK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 </a:t>
          </a:r>
          <a:r>
            <a:rPr lang="cs-CZ" sz="2000" kern="1200" dirty="0" smtClean="0">
              <a:solidFill>
                <a:schemeClr val="tx1"/>
              </a:solidFill>
            </a:rPr>
            <a:t>tercie, kvinta, 1. ročník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019086"/>
        <a:ext cx="6973433" cy="254771"/>
      </dsp:txXfrm>
    </dsp:sp>
    <dsp:sp modelId="{26528689-9DF4-4685-8F23-BABDBD774F07}">
      <dsp:nvSpPr>
        <dsp:cNvPr id="0" name=""/>
        <dsp:cNvSpPr/>
      </dsp:nvSpPr>
      <dsp:spPr>
        <a:xfrm>
          <a:off x="955393" y="1273857"/>
          <a:ext cx="636927" cy="636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3720641"/>
                <a:satOff val="22416"/>
                <a:lumOff val="1797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-3720641"/>
                <a:satOff val="22416"/>
                <a:lumOff val="1797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-3720641"/>
                <a:satOff val="22416"/>
                <a:lumOff val="1797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-3720641"/>
                <a:satOff val="22416"/>
                <a:lumOff val="1797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-3720641"/>
                <a:satOff val="22416"/>
                <a:lumOff val="1797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-3720641"/>
                <a:satOff val="22416"/>
                <a:lumOff val="1797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-3720641"/>
              <a:satOff val="22416"/>
              <a:lumOff val="1797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CAD3E342-3400-4A52-8AAC-15B5BF88AABE}">
      <dsp:nvSpPr>
        <dsp:cNvPr id="0" name=""/>
        <dsp:cNvSpPr/>
      </dsp:nvSpPr>
      <dsp:spPr>
        <a:xfrm>
          <a:off x="1273856" y="1273857"/>
          <a:ext cx="6973433" cy="636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-3720641"/>
              <a:satOff val="22416"/>
              <a:lumOff val="1797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DATUM VZNIKU</a:t>
          </a:r>
          <a:r>
            <a:rPr lang="cs-CZ" sz="2000" kern="1200" dirty="0" smtClean="0">
              <a:solidFill>
                <a:schemeClr val="tx1"/>
              </a:solidFill>
            </a:rPr>
            <a:t>:  únor 2014</a:t>
          </a:r>
          <a:endParaRPr lang="cs-CZ" sz="2000" kern="1200" dirty="0">
            <a:solidFill>
              <a:schemeClr val="tx1"/>
            </a:solidFill>
          </a:endParaRPr>
        </a:p>
      </dsp:txBody>
      <dsp:txXfrm>
        <a:off x="1273856" y="1273857"/>
        <a:ext cx="6973433" cy="254771"/>
      </dsp:txXfrm>
    </dsp:sp>
    <dsp:sp modelId="{FE72208B-B9B5-47BF-B463-2DC6D6185814}">
      <dsp:nvSpPr>
        <dsp:cNvPr id="0" name=""/>
        <dsp:cNvSpPr/>
      </dsp:nvSpPr>
      <dsp:spPr>
        <a:xfrm>
          <a:off x="1146471" y="1528628"/>
          <a:ext cx="254771" cy="25477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4">
                <a:hueOff val="-4464770"/>
                <a:satOff val="26899"/>
                <a:lumOff val="2156"/>
                <a:alphaOff val="0"/>
                <a:tint val="75000"/>
                <a:shade val="85000"/>
                <a:satMod val="230000"/>
              </a:schemeClr>
            </a:gs>
            <a:gs pos="25000">
              <a:schemeClr val="accent4">
                <a:hueOff val="-4464770"/>
                <a:satOff val="26899"/>
                <a:lumOff val="2156"/>
                <a:alphaOff val="0"/>
                <a:tint val="90000"/>
                <a:shade val="70000"/>
                <a:satMod val="220000"/>
              </a:schemeClr>
            </a:gs>
            <a:gs pos="50000">
              <a:schemeClr val="accent4">
                <a:hueOff val="-4464770"/>
                <a:satOff val="26899"/>
                <a:lumOff val="2156"/>
                <a:alphaOff val="0"/>
                <a:tint val="90000"/>
                <a:shade val="58000"/>
                <a:satMod val="225000"/>
              </a:schemeClr>
            </a:gs>
            <a:gs pos="65000">
              <a:schemeClr val="accent4">
                <a:hueOff val="-4464770"/>
                <a:satOff val="26899"/>
                <a:lumOff val="2156"/>
                <a:alphaOff val="0"/>
                <a:tint val="90000"/>
                <a:shade val="58000"/>
                <a:satMod val="225000"/>
              </a:schemeClr>
            </a:gs>
            <a:gs pos="80000">
              <a:schemeClr val="accent4">
                <a:hueOff val="-4464770"/>
                <a:satOff val="26899"/>
                <a:lumOff val="2156"/>
                <a:alphaOff val="0"/>
                <a:tint val="90000"/>
                <a:shade val="69000"/>
                <a:satMod val="220000"/>
              </a:schemeClr>
            </a:gs>
            <a:gs pos="100000">
              <a:schemeClr val="accent4">
                <a:hueOff val="-4464770"/>
                <a:satOff val="26899"/>
                <a:lumOff val="2156"/>
                <a:alphaOff val="0"/>
                <a:tint val="77000"/>
                <a:shade val="80000"/>
                <a:satMod val="230000"/>
              </a:schemeClr>
            </a:gs>
          </a:gsLst>
          <a:lin ang="5400000" scaled="1"/>
        </a:gradFill>
        <a:ln>
          <a:noFill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bliqueTopLeft" fov="600000">
            <a:rot lat="0" lon="0" rev="0"/>
          </a:camera>
          <a:lightRig rig="balanced" dir="t">
            <a:rot lat="0" lon="0" rev="19200000"/>
          </a:lightRig>
        </a:scene3d>
        <a:sp3d contourW="12700" prstMaterial="matte">
          <a:bevelT w="60000" h="50800"/>
          <a:contourClr>
            <a:schemeClr val="accent4">
              <a:hueOff val="-4464770"/>
              <a:satOff val="26899"/>
              <a:lumOff val="2156"/>
              <a:alphaOff val="0"/>
              <a:shade val="60000"/>
              <a:satMod val="11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A5C228C9-6EC4-4821-934B-9E2EFBAB4497}">
      <dsp:nvSpPr>
        <dsp:cNvPr id="0" name=""/>
        <dsp:cNvSpPr/>
      </dsp:nvSpPr>
      <dsp:spPr>
        <a:xfrm>
          <a:off x="1273856" y="1512168"/>
          <a:ext cx="6973433" cy="25477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0000" cap="flat" cmpd="sng" algn="ctr">
          <a:solidFill>
            <a:schemeClr val="accent4">
              <a:hueOff val="-4464770"/>
              <a:satOff val="26899"/>
              <a:lumOff val="2156"/>
              <a:alphaOff val="0"/>
            </a:schemeClr>
          </a:solidFill>
          <a:prstDash val="solid"/>
        </a:ln>
        <a:effectLst>
          <a:outerShdw blurRad="76200" dist="50800" dir="5400000" rotWithShape="0">
            <a:srgbClr val="4E3B30">
              <a:alpha val="60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0"/>
          </a:lightRig>
        </a:scene3d>
        <a:sp3d prstMaterial="metal">
          <a:bevelT w="10000" h="10000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accent1">
                  <a:lumMod val="75000"/>
                </a:schemeClr>
              </a:solidFill>
            </a:rPr>
            <a:t>AUTOR</a:t>
          </a:r>
          <a:r>
            <a:rPr lang="cs-CZ" sz="2000" kern="1200" dirty="0" smtClean="0">
              <a:solidFill>
                <a:schemeClr val="accent1">
                  <a:lumMod val="75000"/>
                </a:schemeClr>
              </a:solidFill>
            </a:rPr>
            <a:t>: </a:t>
          </a:r>
          <a:r>
            <a:rPr lang="cs-CZ" sz="2000" b="0" kern="1200" dirty="0" smtClean="0">
              <a:solidFill>
                <a:schemeClr val="tx1"/>
              </a:solidFill>
            </a:rPr>
            <a:t>Mgr. Jarmila Brejchová</a:t>
          </a:r>
          <a:endParaRPr lang="cs-CZ" sz="2000" b="0" kern="1200" dirty="0">
            <a:solidFill>
              <a:schemeClr val="tx1"/>
            </a:solidFill>
          </a:endParaRPr>
        </a:p>
      </dsp:txBody>
      <dsp:txXfrm>
        <a:off x="1273856" y="1512168"/>
        <a:ext cx="6973433" cy="2547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7090B5-334B-42ED-8703-2F4B2CB711B0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625BE5-8A4E-4FD0-9BBA-A7109AB9551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4921EF7C-2318-4EBA-B67C-3DB2050C837D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625BE5-8A4E-4FD0-9BBA-A7109AB95518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6AA6432-A3F4-4B7F-B2E0-B1D36FCB267C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5C261D7-2D31-4920-BD56-B9C46D6BA69F}" type="datetimeFigureOut">
              <a:rPr lang="cs-CZ" smtClean="0"/>
              <a:pPr/>
              <a:t>11.4.2014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67EFA12A-1CED-4904-A266-72730408380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IoSVGd6EPLE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Sj_9CiNkkn4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6EJerszT46s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hyperlink" Target="http://www.youtube.com/watch?v=WYeDsa4Tw0c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PprEQF9C0Qk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wmf"/><Relationship Id="rId4" Type="http://schemas.openxmlformats.org/officeDocument/2006/relationships/hyperlink" Target="http://www.youtube.com/watch?v=VvV1mfjuReU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slide" Target="slide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youtube.com/watch?v=VvV1mfjuReU" TargetMode="External"/><Relationship Id="rId3" Type="http://schemas.openxmlformats.org/officeDocument/2006/relationships/hyperlink" Target="http://www.youtube.com/watch?v=IoSVGd6EPLE" TargetMode="External"/><Relationship Id="rId7" Type="http://schemas.openxmlformats.org/officeDocument/2006/relationships/hyperlink" Target="http://www.youtube.com/watch?v=PprEQF9C0Qk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WYeDsa4Tw0c" TargetMode="External"/><Relationship Id="rId5" Type="http://schemas.openxmlformats.org/officeDocument/2006/relationships/hyperlink" Target="http://www.youtube.com/watch?v=6EJerszT46s" TargetMode="External"/><Relationship Id="rId4" Type="http://schemas.openxmlformats.org/officeDocument/2006/relationships/hyperlink" Target="http://www.youtube.com/watch?v=Sj_9CiNkkn4" TargetMode="External"/><Relationship Id="rId9" Type="http://schemas.openxmlformats.org/officeDocument/2006/relationships/hyperlink" Target="http://www.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824729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5" descr="GYMLOVO_logo BRV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356100" y="115888"/>
            <a:ext cx="720725" cy="72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 smtClean="0"/>
              <a:t>Materiál seznamuje žáky s pojmem hudba artificiální a </a:t>
            </a:r>
            <a:r>
              <a:rPr lang="cs-CZ" dirty="0" err="1" smtClean="0"/>
              <a:t>nonartificiální</a:t>
            </a:r>
            <a:r>
              <a:rPr lang="cs-CZ" dirty="0" smtClean="0"/>
              <a:t> </a:t>
            </a:r>
          </a:p>
          <a:p>
            <a:r>
              <a:rPr lang="cs-CZ" dirty="0" smtClean="0"/>
              <a:t>Učí je orientovat se v různých hudebních druzích a žánrech</a:t>
            </a:r>
          </a:p>
          <a:p>
            <a:r>
              <a:rPr lang="cs-CZ" dirty="0" smtClean="0"/>
              <a:t>Je určen pro interaktivní tabuli</a:t>
            </a:r>
          </a:p>
          <a:p>
            <a:r>
              <a:rPr lang="cs-CZ" dirty="0" smtClean="0"/>
              <a:t>Lze jej využít pro výklad i opakování, pro zápisky žáků</a:t>
            </a:r>
          </a:p>
          <a:p>
            <a:r>
              <a:rPr lang="cs-CZ" dirty="0" smtClean="0"/>
              <a:t>Součástí jsou i úkoly pro žáky</a:t>
            </a:r>
          </a:p>
          <a:p>
            <a:r>
              <a:rPr lang="cs-CZ" dirty="0" smtClean="0"/>
              <a:t>Po klepnutí na tlačítko akce se objeví snímek se správnou odpovědí</a:t>
            </a:r>
          </a:p>
          <a:p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Hudba artificiální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>
                <a:hlinkClick r:id="rId3"/>
              </a:rPr>
              <a:t>Smetana: </a:t>
            </a:r>
            <a:r>
              <a:rPr lang="cs-CZ" dirty="0" err="1" smtClean="0">
                <a:hlinkClick r:id="rId3"/>
              </a:rPr>
              <a:t>Ma</a:t>
            </a:r>
            <a:r>
              <a:rPr lang="cs-CZ" dirty="0" smtClean="0">
                <a:hlinkClick r:id="rId3"/>
              </a:rPr>
              <a:t> vlast (My </a:t>
            </a:r>
            <a:r>
              <a:rPr lang="cs-CZ" dirty="0" err="1" smtClean="0">
                <a:hlinkClick r:id="rId3"/>
              </a:rPr>
              <a:t>Fatherland</a:t>
            </a:r>
            <a:r>
              <a:rPr lang="cs-CZ" dirty="0" smtClean="0">
                <a:hlinkClick r:id="rId3"/>
              </a:rPr>
              <a:t>) - No. 2. Vltava (</a:t>
            </a:r>
            <a:r>
              <a:rPr lang="cs-CZ" dirty="0" err="1" smtClean="0">
                <a:hlinkClick r:id="rId3"/>
              </a:rPr>
              <a:t>Moldau</a:t>
            </a:r>
            <a:r>
              <a:rPr lang="cs-CZ" dirty="0" smtClean="0">
                <a:hlinkClick r:id="rId3"/>
              </a:rPr>
              <a:t>), </a:t>
            </a:r>
            <a:r>
              <a:rPr lang="cs-CZ" dirty="0" err="1" smtClean="0">
                <a:hlinkClick r:id="rId3"/>
              </a:rPr>
              <a:t>Conductor</a:t>
            </a:r>
            <a:r>
              <a:rPr lang="cs-CZ" dirty="0" smtClean="0">
                <a:hlinkClick r:id="rId3"/>
              </a:rPr>
              <a:t>: Rafael </a:t>
            </a:r>
            <a:r>
              <a:rPr lang="cs-CZ" dirty="0" err="1" smtClean="0">
                <a:hlinkClick r:id="rId3"/>
              </a:rPr>
              <a:t>Kubelík</a:t>
            </a:r>
            <a:r>
              <a:rPr lang="cs-CZ" dirty="0" smtClean="0">
                <a:hlinkClick r:id="rId3"/>
              </a:rPr>
              <a:t>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>
                <a:solidFill>
                  <a:srgbClr val="FF0000"/>
                </a:solidFill>
              </a:rPr>
              <a:t>Jak se jí také říká?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8" name="Tlačítko akce: Informace 7">
            <a:hlinkClick r:id="rId4" action="ppaction://hlinksldjump" highlightClick="1"/>
          </p:cNvPr>
          <p:cNvSpPr/>
          <p:nvPr/>
        </p:nvSpPr>
        <p:spPr>
          <a:xfrm>
            <a:off x="6929454" y="5214950"/>
            <a:ext cx="1042416" cy="10424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14414" y="1214422"/>
            <a:ext cx="417614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Hudba vážná</a:t>
            </a:r>
          </a:p>
          <a:p>
            <a:r>
              <a:rPr lang="cs-CZ" sz="48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Hudba klasická</a:t>
            </a:r>
            <a:endParaRPr lang="cs-CZ" sz="4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3MSSXI3C\MC900360089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57686" y="3146332"/>
            <a:ext cx="2286016" cy="301511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Je složitější, prokomponovaná</a:t>
            </a:r>
          </a:p>
          <a:p>
            <a:r>
              <a:rPr lang="cs-CZ" dirty="0" smtClean="0"/>
              <a:t>Má své umělecké a estetické hodnoty</a:t>
            </a:r>
          </a:p>
          <a:p>
            <a:r>
              <a:rPr lang="cs-CZ" dirty="0" smtClean="0"/>
              <a:t>Klade si nadčasové cíle</a:t>
            </a:r>
          </a:p>
          <a:p>
            <a:r>
              <a:rPr lang="cs-CZ" dirty="0" smtClean="0"/>
              <a:t>Vyžaduje posluchačskou a hudební zkušenost</a:t>
            </a:r>
          </a:p>
          <a:p>
            <a:r>
              <a:rPr lang="cs-CZ" dirty="0" err="1" smtClean="0"/>
              <a:t>Ars</a:t>
            </a:r>
            <a:r>
              <a:rPr lang="cs-CZ" dirty="0" smtClean="0"/>
              <a:t>=umění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Hudba nonartificiální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>
                <a:hlinkClick r:id="rId3"/>
              </a:rPr>
              <a:t>Abba</a:t>
            </a:r>
            <a:r>
              <a:rPr lang="cs-CZ" dirty="0" smtClean="0">
                <a:hlinkClick r:id="rId3"/>
              </a:rPr>
              <a:t> - Waterloo - </a:t>
            </a:r>
            <a:r>
              <a:rPr lang="cs-CZ" dirty="0" err="1" smtClean="0">
                <a:hlinkClick r:id="rId3"/>
              </a:rPr>
              <a:t>YouTube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3786190"/>
            <a:ext cx="43091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Jak se jí také říká ?</a:t>
            </a:r>
            <a:endParaRPr lang="cs-CZ" sz="4000" dirty="0">
              <a:solidFill>
                <a:srgbClr val="FF0000"/>
              </a:solidFill>
            </a:endParaRPr>
          </a:p>
        </p:txBody>
      </p:sp>
      <p:sp>
        <p:nvSpPr>
          <p:cNvPr id="6" name="Tlačítko akce: Informace 5">
            <a:hlinkClick r:id="rId4" action="ppaction://hlinksldjump" highlightClick="1"/>
          </p:cNvPr>
          <p:cNvSpPr/>
          <p:nvPr/>
        </p:nvSpPr>
        <p:spPr>
          <a:xfrm>
            <a:off x="6143636" y="5572140"/>
            <a:ext cx="1042416" cy="104241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00100" y="1285860"/>
            <a:ext cx="74790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>
                <a:solidFill>
                  <a:schemeClr val="tx2"/>
                </a:solidFill>
              </a:rPr>
              <a:t>Hudba neumělecká, </a:t>
            </a:r>
          </a:p>
          <a:p>
            <a:r>
              <a:rPr lang="cs-CZ" sz="4800" dirty="0" smtClean="0">
                <a:solidFill>
                  <a:schemeClr val="tx2"/>
                </a:solidFill>
              </a:rPr>
              <a:t>nevážná, módní, populární</a:t>
            </a:r>
            <a:endParaRPr lang="cs-CZ" sz="4800" dirty="0">
              <a:solidFill>
                <a:schemeClr val="tx2"/>
              </a:solidFill>
            </a:endParaRPr>
          </a:p>
        </p:txBody>
      </p:sp>
      <p:pic>
        <p:nvPicPr>
          <p:cNvPr id="2050" name="Picture 2" descr="C:\Users\Lovosice Home\AppData\Local\Microsoft\Windows\Temporary Internet Files\Content.IE5\3MSSXI3C\MC90036075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14809" y="3089704"/>
            <a:ext cx="2838979" cy="2696749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Jaká je?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Jde o zvláštní druh zboží</a:t>
            </a:r>
          </a:p>
          <a:p>
            <a:r>
              <a:rPr lang="cs-CZ" dirty="0" smtClean="0"/>
              <a:t>Důležitou roli hraje interpret</a:t>
            </a:r>
          </a:p>
          <a:p>
            <a:r>
              <a:rPr lang="cs-CZ" dirty="0" smtClean="0"/>
              <a:t>Řídí se zákony nabídky a poptávky</a:t>
            </a:r>
          </a:p>
          <a:p>
            <a:r>
              <a:rPr lang="cs-CZ" dirty="0" smtClean="0"/>
              <a:t>Neklade si vyšší, umělecké ambice</a:t>
            </a:r>
          </a:p>
          <a:p>
            <a:r>
              <a:rPr lang="cs-CZ" dirty="0" smtClean="0"/>
              <a:t>Odráží životní názor určité generace, sociální skupiny…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Stojí pojmy artificiální a </a:t>
            </a:r>
            <a:r>
              <a:rPr lang="cs-CZ" dirty="0" err="1" smtClean="0"/>
              <a:t>nonartificiální</a:t>
            </a:r>
            <a:r>
              <a:rPr lang="cs-CZ" dirty="0" smtClean="0"/>
              <a:t> v protikladu?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3"/>
              </a:rPr>
              <a:t>George </a:t>
            </a:r>
            <a:r>
              <a:rPr lang="en-US" dirty="0" err="1" smtClean="0">
                <a:hlinkClick r:id="rId3"/>
              </a:rPr>
              <a:t>Frideric</a:t>
            </a:r>
            <a:r>
              <a:rPr lang="en-US" dirty="0" smtClean="0">
                <a:hlinkClick r:id="rId3"/>
              </a:rPr>
              <a:t> Handel - water music suite 2 – YouTube</a:t>
            </a:r>
            <a:endParaRPr lang="cs-CZ" dirty="0" smtClean="0"/>
          </a:p>
          <a:p>
            <a:r>
              <a:rPr lang="en-US" dirty="0" smtClean="0">
                <a:hlinkClick r:id="rId4"/>
              </a:rPr>
              <a:t>Vangelis - conquest of paradise – YouTube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7" name="Picture 3" descr="C:\Users\Lovosice Home\AppData\Local\Microsoft\Windows\Temporary Internet Files\Content.IE5\GT8PS3E5\MC900292492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14876" y="3552064"/>
            <a:ext cx="3340588" cy="28773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Vzájemné průniky </a:t>
            </a:r>
            <a:r>
              <a:rPr lang="cs-CZ" dirty="0" err="1" smtClean="0"/>
              <a:t>hudy</a:t>
            </a:r>
            <a:r>
              <a:rPr lang="cs-CZ" dirty="0" smtClean="0"/>
              <a:t> artificiální a </a:t>
            </a:r>
            <a:r>
              <a:rPr lang="cs-CZ" dirty="0" err="1" smtClean="0"/>
              <a:t>nonartificiální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hlinkClick r:id="rId3"/>
              </a:rPr>
              <a:t>Ella Fitzgerald &amp; Louis Armstrong - Summertime – YouTube</a:t>
            </a:r>
            <a:endParaRPr lang="cs-CZ" dirty="0" smtClean="0"/>
          </a:p>
          <a:p>
            <a:r>
              <a:rPr lang="en-US" dirty="0" smtClean="0">
                <a:hlinkClick r:id="rId4"/>
              </a:rPr>
              <a:t>GLEE - America (Full Performance) (Official Music Video) – YouTube</a:t>
            </a:r>
            <a:endParaRPr lang="cs-CZ" dirty="0" smtClean="0"/>
          </a:p>
          <a:p>
            <a:endParaRPr lang="cs-CZ" dirty="0"/>
          </a:p>
        </p:txBody>
      </p:sp>
      <p:pic>
        <p:nvPicPr>
          <p:cNvPr id="2052" name="Picture 4" descr="C:\Users\Lovosice Home\AppData\Local\Microsoft\Windows\Temporary Internet Files\Content.IE5\3MSSXI3C\MC900296305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3429000"/>
            <a:ext cx="3500462" cy="32049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text 4"/>
          <p:cNvSpPr>
            <a:spLocks noGrp="1"/>
          </p:cNvSpPr>
          <p:nvPr>
            <p:ph type="body" idx="4294967295"/>
          </p:nvPr>
        </p:nvSpPr>
        <p:spPr>
          <a:xfrm>
            <a:off x="467544" y="1676400"/>
            <a:ext cx="8676456" cy="1219200"/>
          </a:xfrm>
        </p:spPr>
        <p:txBody>
          <a:bodyPr>
            <a:noAutofit/>
          </a:bodyPr>
          <a:lstStyle/>
          <a:p>
            <a:r>
              <a:rPr lang="cs-CZ" sz="4000" dirty="0" smtClean="0"/>
              <a:t>Dělení hudby na artificiální a </a:t>
            </a:r>
            <a:r>
              <a:rPr lang="cs-CZ" sz="4000" dirty="0" err="1" smtClean="0"/>
              <a:t>nonartificiální</a:t>
            </a:r>
            <a:r>
              <a:rPr lang="cs-CZ" sz="4000" dirty="0" smtClean="0"/>
              <a:t> nám pomáhá orientovat se v hudebním prostoru !</a:t>
            </a:r>
          </a:p>
          <a:p>
            <a:r>
              <a:rPr lang="cs-CZ" sz="4000" dirty="0" smtClean="0"/>
              <a:t>Každá dobrá hudba má svou funkci a posluchače může potěšit, obohatit, rozveselit, přivést k zamyšlení,může sloužit k relaxaci…</a:t>
            </a:r>
            <a:endParaRPr lang="cs-CZ" sz="4000" dirty="0"/>
          </a:p>
        </p:txBody>
      </p:sp>
      <p:pic>
        <p:nvPicPr>
          <p:cNvPr id="1026" name="Picture 2" descr="C:\Users\Lovosice Home\AppData\Local\Microsoft\Windows\Temporary Internet Files\Content.IE5\8APK3NHO\MC90044179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744388">
            <a:off x="1971268" y="-441332"/>
            <a:ext cx="2642471" cy="264643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Zařaď pojmy do správné „škatulky“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Lovosice Home\AppData\Local\Microsoft\Windows\Temporary Internet Files\Content.IE5\92ZS8ULJ\MC900303935[1].wmf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7315" y="3448613"/>
            <a:ext cx="3020240" cy="3226389"/>
          </a:xfrm>
          <a:prstGeom prst="rect">
            <a:avLst/>
          </a:prstGeom>
          <a:noFill/>
        </p:spPr>
      </p:pic>
      <p:pic>
        <p:nvPicPr>
          <p:cNvPr id="8" name="Picture 2" descr="C:\Users\Lovosice Home\AppData\Local\Microsoft\Windows\Temporary Internet Files\Content.IE5\92ZS8ULJ\MC9003039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13214" y="3500438"/>
            <a:ext cx="2755320" cy="2943387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785786" y="5572140"/>
            <a:ext cx="17145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artificiální</a:t>
            </a:r>
            <a:endParaRPr lang="cs-CZ" sz="20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012160" y="5429264"/>
            <a:ext cx="19174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nonartificiální</a:t>
            </a:r>
            <a:endParaRPr lang="cs-CZ" sz="2000" b="1" dirty="0"/>
          </a:p>
        </p:txBody>
      </p:sp>
      <p:sp>
        <p:nvSpPr>
          <p:cNvPr id="11" name="Obdélník 10"/>
          <p:cNvSpPr/>
          <p:nvPr/>
        </p:nvSpPr>
        <p:spPr>
          <a:xfrm>
            <a:off x="2286000" y="571480"/>
            <a:ext cx="4572000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                            </a:t>
            </a:r>
          </a:p>
          <a:p>
            <a:endParaRPr lang="cs-CZ" dirty="0" smtClean="0"/>
          </a:p>
          <a:p>
            <a:r>
              <a:rPr lang="cs-CZ" dirty="0" smtClean="0"/>
              <a:t>Beatles</a:t>
            </a:r>
          </a:p>
          <a:p>
            <a:r>
              <a:rPr lang="cs-CZ" dirty="0" smtClean="0"/>
              <a:t>Smyčcové kvarteto</a:t>
            </a:r>
          </a:p>
          <a:p>
            <a:r>
              <a:rPr lang="cs-CZ" dirty="0" smtClean="0"/>
              <a:t>Blues</a:t>
            </a:r>
          </a:p>
          <a:p>
            <a:r>
              <a:rPr lang="cs-CZ" dirty="0" smtClean="0"/>
              <a:t>Lidová píseň                                                      </a:t>
            </a:r>
            <a:r>
              <a:rPr lang="cs-CZ" dirty="0" err="1" smtClean="0"/>
              <a:t>W.A.Mozart</a:t>
            </a:r>
            <a:endParaRPr lang="cs-CZ" dirty="0" smtClean="0"/>
          </a:p>
          <a:p>
            <a:r>
              <a:rPr lang="cs-CZ" dirty="0" smtClean="0"/>
              <a:t>Kantáta </a:t>
            </a:r>
          </a:p>
          <a:p>
            <a:r>
              <a:rPr lang="cs-CZ" dirty="0" smtClean="0"/>
              <a:t>Prodaná nevěsta</a:t>
            </a:r>
          </a:p>
          <a:p>
            <a:r>
              <a:rPr lang="cs-CZ" dirty="0" smtClean="0"/>
              <a:t>Symfonie</a:t>
            </a:r>
          </a:p>
          <a:p>
            <a:r>
              <a:rPr lang="cs-CZ" dirty="0" smtClean="0"/>
              <a:t>Polka </a:t>
            </a:r>
          </a:p>
          <a:p>
            <a:r>
              <a:rPr lang="cs-CZ" dirty="0" smtClean="0"/>
              <a:t>                                                            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786314" y="1214422"/>
            <a:ext cx="2071686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Jazz</a:t>
            </a:r>
          </a:p>
          <a:p>
            <a:r>
              <a:rPr lang="cs-CZ" dirty="0" smtClean="0"/>
              <a:t>Rock</a:t>
            </a:r>
          </a:p>
          <a:p>
            <a:r>
              <a:rPr lang="cs-CZ" dirty="0" smtClean="0"/>
              <a:t>Programní hudba</a:t>
            </a:r>
          </a:p>
          <a:p>
            <a:r>
              <a:rPr lang="cs-CZ" dirty="0" err="1" smtClean="0"/>
              <a:t>Hip</a:t>
            </a:r>
            <a:r>
              <a:rPr lang="cs-CZ" dirty="0" smtClean="0"/>
              <a:t>-hop</a:t>
            </a:r>
          </a:p>
          <a:p>
            <a:r>
              <a:rPr lang="cs-CZ" dirty="0" smtClean="0"/>
              <a:t>Techno</a:t>
            </a:r>
          </a:p>
          <a:p>
            <a:r>
              <a:rPr lang="cs-CZ" dirty="0" smtClean="0"/>
              <a:t>Oratorium</a:t>
            </a:r>
          </a:p>
          <a:p>
            <a:r>
              <a:rPr lang="cs-CZ" dirty="0" err="1" smtClean="0"/>
              <a:t>World</a:t>
            </a:r>
            <a:r>
              <a:rPr lang="cs-CZ" dirty="0" smtClean="0"/>
              <a:t> music</a:t>
            </a:r>
          </a:p>
          <a:p>
            <a:r>
              <a:rPr lang="cs-CZ" dirty="0" smtClean="0"/>
              <a:t>Sonáta</a:t>
            </a:r>
          </a:p>
          <a:p>
            <a:r>
              <a:rPr lang="cs-CZ" dirty="0" smtClean="0"/>
              <a:t>Jimi </a:t>
            </a:r>
            <a:r>
              <a:rPr lang="cs-CZ" dirty="0" err="1" smtClean="0"/>
              <a:t>Hendrix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14" name="Tlačítko akce: Informace 13">
            <a:hlinkClick r:id="rId4" action="ppaction://hlinksldjump" highlightClick="1"/>
          </p:cNvPr>
          <p:cNvSpPr/>
          <p:nvPr/>
        </p:nvSpPr>
        <p:spPr>
          <a:xfrm>
            <a:off x="4143372" y="5357826"/>
            <a:ext cx="857256" cy="857256"/>
          </a:xfrm>
          <a:prstGeom prst="actionButtonInformati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Řešení</a:t>
            </a:r>
            <a:endParaRPr lang="cs-CZ" dirty="0"/>
          </a:p>
        </p:txBody>
      </p:sp>
      <p:sp>
        <p:nvSpPr>
          <p:cNvPr id="10" name="Zástupný symbol pro text 9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artificiální</a:t>
            </a:r>
            <a:endParaRPr lang="cs-CZ" sz="2400" dirty="0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r>
              <a:rPr lang="cs-CZ" sz="2400" dirty="0" err="1" smtClean="0"/>
              <a:t>nonartificiální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dirty="0" smtClean="0"/>
              <a:t>Smyčcové kvarteto</a:t>
            </a:r>
          </a:p>
          <a:p>
            <a:r>
              <a:rPr lang="cs-CZ" dirty="0" err="1" smtClean="0"/>
              <a:t>W.A.Mozart</a:t>
            </a:r>
            <a:endParaRPr lang="cs-CZ" dirty="0" smtClean="0"/>
          </a:p>
          <a:p>
            <a:r>
              <a:rPr lang="cs-CZ" dirty="0" smtClean="0"/>
              <a:t>Kantáta</a:t>
            </a:r>
          </a:p>
          <a:p>
            <a:r>
              <a:rPr lang="cs-CZ" dirty="0" smtClean="0"/>
              <a:t>Oratorium</a:t>
            </a:r>
          </a:p>
          <a:p>
            <a:r>
              <a:rPr lang="cs-CZ" dirty="0" smtClean="0"/>
              <a:t>Symfonie</a:t>
            </a:r>
          </a:p>
          <a:p>
            <a:r>
              <a:rPr lang="cs-CZ" dirty="0" smtClean="0"/>
              <a:t>Sonáta</a:t>
            </a:r>
          </a:p>
          <a:p>
            <a:r>
              <a:rPr lang="cs-CZ" dirty="0" smtClean="0"/>
              <a:t>Programní hudba</a:t>
            </a:r>
          </a:p>
          <a:p>
            <a:r>
              <a:rPr lang="cs-CZ" dirty="0" smtClean="0"/>
              <a:t>Prodaná nevěsta (opera)</a:t>
            </a:r>
            <a:endParaRPr lang="cs-CZ" dirty="0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Jazz</a:t>
            </a:r>
          </a:p>
          <a:p>
            <a:r>
              <a:rPr lang="cs-CZ" dirty="0" smtClean="0"/>
              <a:t>Beatles</a:t>
            </a:r>
          </a:p>
          <a:p>
            <a:r>
              <a:rPr lang="cs-CZ" dirty="0" smtClean="0"/>
              <a:t>Rock</a:t>
            </a:r>
          </a:p>
          <a:p>
            <a:r>
              <a:rPr lang="cs-CZ" dirty="0" smtClean="0"/>
              <a:t>Blues</a:t>
            </a:r>
          </a:p>
          <a:p>
            <a:r>
              <a:rPr lang="cs-CZ" dirty="0" smtClean="0"/>
              <a:t>Polka</a:t>
            </a:r>
          </a:p>
          <a:p>
            <a:r>
              <a:rPr lang="cs-CZ" dirty="0" err="1" smtClean="0"/>
              <a:t>Hip</a:t>
            </a:r>
            <a:r>
              <a:rPr lang="cs-CZ" dirty="0" smtClean="0"/>
              <a:t>-hop</a:t>
            </a:r>
          </a:p>
          <a:p>
            <a:r>
              <a:rPr lang="cs-CZ" dirty="0" smtClean="0"/>
              <a:t>Techno</a:t>
            </a:r>
          </a:p>
          <a:p>
            <a:r>
              <a:rPr lang="cs-CZ" dirty="0" smtClean="0"/>
              <a:t>Lidová píseň</a:t>
            </a:r>
          </a:p>
          <a:p>
            <a:r>
              <a:rPr lang="cs-CZ" dirty="0" err="1" smtClean="0"/>
              <a:t>World</a:t>
            </a:r>
            <a:r>
              <a:rPr lang="cs-CZ" dirty="0" smtClean="0"/>
              <a:t> music</a:t>
            </a:r>
          </a:p>
          <a:p>
            <a:r>
              <a:rPr lang="cs-CZ" dirty="0" smtClean="0"/>
              <a:t>Jimi </a:t>
            </a:r>
            <a:r>
              <a:rPr lang="cs-CZ" dirty="0" err="1" smtClean="0"/>
              <a:t>Hendrix</a:t>
            </a:r>
            <a:endParaRPr lang="cs-CZ" dirty="0"/>
          </a:p>
        </p:txBody>
      </p:sp>
      <p:pic>
        <p:nvPicPr>
          <p:cNvPr id="8" name="Picture 2" descr="C:\Users\Lovosice Home\AppData\Local\Microsoft\Windows\Temporary Internet Files\Content.IE5\92ZS8ULJ\MC9003039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3775575">
            <a:off x="2857488" y="2000240"/>
            <a:ext cx="1428760" cy="1526281"/>
          </a:xfrm>
          <a:prstGeom prst="rect">
            <a:avLst/>
          </a:prstGeom>
          <a:noFill/>
        </p:spPr>
      </p:pic>
      <p:pic>
        <p:nvPicPr>
          <p:cNvPr id="9" name="Picture 2" descr="C:\Users\Lovosice Home\AppData\Local\Microsoft\Windows\Temporary Internet Files\Content.IE5\92ZS8ULJ\MC900303935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2306035">
            <a:off x="6902055" y="1061303"/>
            <a:ext cx="1428760" cy="1526281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857224" y="785794"/>
            <a:ext cx="7215238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Použitá literatura a zdroje:</a:t>
            </a:r>
          </a:p>
          <a:p>
            <a:r>
              <a:rPr lang="cs-CZ" sz="2000" dirty="0" smtClean="0"/>
              <a:t>CHARALAMBIDIS, </a:t>
            </a:r>
            <a:r>
              <a:rPr lang="cs-CZ" sz="2000" dirty="0" err="1" smtClean="0"/>
              <a:t>Alexandros</a:t>
            </a:r>
            <a:r>
              <a:rPr lang="cs-CZ" sz="2000" dirty="0" smtClean="0"/>
              <a:t>; CÍSAŘ, Zbyněk; HURNÍK, Lukáš. </a:t>
            </a:r>
            <a:r>
              <a:rPr lang="cs-CZ" sz="2000" i="1" dirty="0" smtClean="0"/>
              <a:t>Hudební výchova 1 pro gymnázia</a:t>
            </a:r>
            <a:r>
              <a:rPr lang="cs-CZ" sz="2000" dirty="0" smtClean="0"/>
              <a:t>. Praha: SPN, 2003, ISBN 80-7235-211-3. </a:t>
            </a:r>
          </a:p>
          <a:p>
            <a:r>
              <a:rPr lang="cs-CZ" sz="2000" dirty="0" smtClean="0"/>
              <a:t>CHARALAMBIDIS, </a:t>
            </a:r>
            <a:r>
              <a:rPr lang="cs-CZ" sz="2000" dirty="0" err="1" smtClean="0"/>
              <a:t>Alexandros</a:t>
            </a:r>
            <a:r>
              <a:rPr lang="cs-CZ" sz="2000" dirty="0" smtClean="0"/>
              <a:t> a kol. </a:t>
            </a:r>
            <a:r>
              <a:rPr lang="cs-CZ" sz="2000" i="1" dirty="0" smtClean="0"/>
              <a:t>Hudební výchova pro 8. ročník základní školy</a:t>
            </a:r>
            <a:r>
              <a:rPr lang="cs-CZ" sz="2000" dirty="0" smtClean="0"/>
              <a:t>. Praha: SPN, 2002, ISBN 80-7235-041-2.</a:t>
            </a:r>
          </a:p>
          <a:p>
            <a:endParaRPr lang="cs-CZ" sz="2000" dirty="0" smtClean="0"/>
          </a:p>
          <a:p>
            <a:r>
              <a:rPr lang="cs-CZ" sz="2000" dirty="0" smtClean="0"/>
              <a:t>Použité hypertextové odkazy jsou platné ke dni vytvoření této prezentace:</a:t>
            </a:r>
          </a:p>
          <a:p>
            <a:r>
              <a:rPr lang="cs-CZ" sz="2000" dirty="0" smtClean="0"/>
              <a:t>Vltava - </a:t>
            </a:r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youtube.com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watch</a:t>
            </a:r>
            <a:r>
              <a:rPr lang="cs-CZ" sz="2000" dirty="0" smtClean="0">
                <a:hlinkClick r:id="rId3"/>
              </a:rPr>
              <a:t>?v=IoSVGd6EPLE</a:t>
            </a:r>
            <a:endParaRPr lang="cs-CZ" sz="2000" dirty="0" smtClean="0"/>
          </a:p>
          <a:p>
            <a:r>
              <a:rPr lang="cs-CZ" sz="2000" dirty="0" smtClean="0"/>
              <a:t>ABBA-</a:t>
            </a:r>
            <a:r>
              <a:rPr lang="cs-CZ" sz="2000" dirty="0" smtClean="0">
                <a:hlinkClick r:id="rId4"/>
              </a:rPr>
              <a:t>  http://www.</a:t>
            </a:r>
            <a:r>
              <a:rPr lang="cs-CZ" sz="2000" dirty="0" err="1" smtClean="0">
                <a:hlinkClick r:id="rId4"/>
              </a:rPr>
              <a:t>youtube.com</a:t>
            </a:r>
            <a:r>
              <a:rPr lang="cs-CZ" sz="2000" dirty="0" smtClean="0">
                <a:hlinkClick r:id="rId4"/>
              </a:rPr>
              <a:t>/</a:t>
            </a:r>
            <a:r>
              <a:rPr lang="cs-CZ" sz="2000" dirty="0" err="1" smtClean="0">
                <a:hlinkClick r:id="rId4"/>
              </a:rPr>
              <a:t>watch</a:t>
            </a:r>
            <a:r>
              <a:rPr lang="cs-CZ" sz="2000" dirty="0" smtClean="0">
                <a:hlinkClick r:id="rId4"/>
              </a:rPr>
              <a:t>?v=</a:t>
            </a:r>
            <a:r>
              <a:rPr lang="cs-CZ" sz="2000" dirty="0" err="1" smtClean="0">
                <a:hlinkClick r:id="rId4"/>
              </a:rPr>
              <a:t>Sj</a:t>
            </a:r>
            <a:r>
              <a:rPr lang="cs-CZ" sz="2000" dirty="0" smtClean="0">
                <a:hlinkClick r:id="rId4"/>
              </a:rPr>
              <a:t>_9CiNkkn4</a:t>
            </a:r>
            <a:endParaRPr lang="cs-CZ" sz="2000" dirty="0" smtClean="0"/>
          </a:p>
          <a:p>
            <a:r>
              <a:rPr lang="cs-CZ" sz="2000" dirty="0" smtClean="0"/>
              <a:t>Händel - </a:t>
            </a:r>
            <a:r>
              <a:rPr lang="cs-CZ" sz="2000" dirty="0" smtClean="0">
                <a:hlinkClick r:id="rId5"/>
              </a:rPr>
              <a:t>http://www.</a:t>
            </a:r>
            <a:r>
              <a:rPr lang="cs-CZ" sz="2000" dirty="0" err="1" smtClean="0">
                <a:hlinkClick r:id="rId5"/>
              </a:rPr>
              <a:t>youtube.com</a:t>
            </a:r>
            <a:r>
              <a:rPr lang="cs-CZ" sz="2000" dirty="0" smtClean="0">
                <a:hlinkClick r:id="rId5"/>
              </a:rPr>
              <a:t>/</a:t>
            </a:r>
            <a:r>
              <a:rPr lang="cs-CZ" sz="2000" dirty="0" err="1" smtClean="0">
                <a:hlinkClick r:id="rId5"/>
              </a:rPr>
              <a:t>watch</a:t>
            </a:r>
            <a:r>
              <a:rPr lang="cs-CZ" sz="2000" dirty="0" smtClean="0">
                <a:hlinkClick r:id="rId5"/>
              </a:rPr>
              <a:t>?v=6EJerszT46s</a:t>
            </a:r>
            <a:endParaRPr lang="cs-CZ" sz="2000" dirty="0" smtClean="0"/>
          </a:p>
          <a:p>
            <a:r>
              <a:rPr lang="cs-CZ" sz="2000" dirty="0" err="1" smtClean="0"/>
              <a:t>Vangelis</a:t>
            </a:r>
            <a:r>
              <a:rPr lang="cs-CZ" sz="2000" dirty="0" smtClean="0"/>
              <a:t> - </a:t>
            </a:r>
            <a:r>
              <a:rPr lang="cs-CZ" sz="2000" dirty="0" smtClean="0">
                <a:hlinkClick r:id="rId6"/>
              </a:rPr>
              <a:t>http://www.</a:t>
            </a:r>
            <a:r>
              <a:rPr lang="cs-CZ" sz="2000" dirty="0" err="1" smtClean="0">
                <a:hlinkClick r:id="rId6"/>
              </a:rPr>
              <a:t>youtube.com</a:t>
            </a:r>
            <a:r>
              <a:rPr lang="cs-CZ" sz="2000" dirty="0" smtClean="0">
                <a:hlinkClick r:id="rId6"/>
              </a:rPr>
              <a:t>/</a:t>
            </a:r>
            <a:r>
              <a:rPr lang="cs-CZ" sz="2000" dirty="0" err="1" smtClean="0">
                <a:hlinkClick r:id="rId6"/>
              </a:rPr>
              <a:t>watch</a:t>
            </a:r>
            <a:r>
              <a:rPr lang="cs-CZ" sz="2000" dirty="0" smtClean="0">
                <a:hlinkClick r:id="rId6"/>
              </a:rPr>
              <a:t>?v=WYeDsa4Tw0c</a:t>
            </a:r>
            <a:endParaRPr lang="cs-CZ" sz="2000" dirty="0" smtClean="0"/>
          </a:p>
          <a:p>
            <a:r>
              <a:rPr lang="cs-CZ" sz="2000" dirty="0" err="1" smtClean="0"/>
              <a:t>Gershwin</a:t>
            </a:r>
            <a:r>
              <a:rPr lang="cs-CZ" sz="2000" dirty="0" smtClean="0"/>
              <a:t> - </a:t>
            </a:r>
            <a:r>
              <a:rPr lang="cs-CZ" sz="2000" dirty="0" smtClean="0">
                <a:hlinkClick r:id="rId7"/>
              </a:rPr>
              <a:t>http://www.</a:t>
            </a:r>
            <a:r>
              <a:rPr lang="cs-CZ" sz="2000" dirty="0" err="1" smtClean="0">
                <a:hlinkClick r:id="rId7"/>
              </a:rPr>
              <a:t>youtube.com</a:t>
            </a:r>
            <a:r>
              <a:rPr lang="cs-CZ" sz="2000" dirty="0" smtClean="0">
                <a:hlinkClick r:id="rId7"/>
              </a:rPr>
              <a:t>/</a:t>
            </a:r>
            <a:r>
              <a:rPr lang="cs-CZ" sz="2000" dirty="0" err="1" smtClean="0">
                <a:hlinkClick r:id="rId7"/>
              </a:rPr>
              <a:t>watch</a:t>
            </a:r>
            <a:r>
              <a:rPr lang="cs-CZ" sz="2000" dirty="0" smtClean="0">
                <a:hlinkClick r:id="rId7"/>
              </a:rPr>
              <a:t>?v=PprEQF9C0Qk</a:t>
            </a:r>
            <a:endParaRPr lang="cs-CZ" sz="2000" dirty="0" smtClean="0"/>
          </a:p>
          <a:p>
            <a:r>
              <a:rPr lang="cs-CZ" sz="2000" dirty="0" err="1" smtClean="0"/>
              <a:t>Bernstein</a:t>
            </a:r>
            <a:r>
              <a:rPr lang="cs-CZ" sz="2000" dirty="0" smtClean="0"/>
              <a:t> - </a:t>
            </a:r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youtube.com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watch</a:t>
            </a:r>
            <a:r>
              <a:rPr lang="cs-CZ" sz="2000" dirty="0" smtClean="0">
                <a:hlinkClick r:id="rId8"/>
              </a:rPr>
              <a:t>?v=VvV1mfjuReU</a:t>
            </a:r>
            <a:endParaRPr lang="cs-CZ" sz="2000" dirty="0" smtClean="0"/>
          </a:p>
          <a:p>
            <a:endParaRPr lang="cs-CZ" sz="2000" dirty="0" smtClean="0"/>
          </a:p>
          <a:p>
            <a:r>
              <a:rPr lang="cs-CZ" sz="2000" dirty="0" smtClean="0"/>
              <a:t>Klipart obrázky jsou součástí galerie Microsoft Office volně dostupné na adrese </a:t>
            </a:r>
            <a:r>
              <a:rPr lang="cs-CZ" sz="2000" u="sng" dirty="0" smtClean="0">
                <a:hlinkClick r:id="rId9"/>
              </a:rPr>
              <a:t>www.office.</a:t>
            </a:r>
            <a:r>
              <a:rPr lang="cs-CZ" sz="2000" u="sng" dirty="0" err="1" smtClean="0">
                <a:hlinkClick r:id="rId9"/>
              </a:rPr>
              <a:t>microsoft.com</a:t>
            </a:r>
            <a:endParaRPr lang="cs-CZ" sz="2000" u="sng" dirty="0" smtClean="0"/>
          </a:p>
          <a:p>
            <a:endParaRPr lang="cs-CZ" sz="2000" u="sng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629</TotalTime>
  <Words>489</Words>
  <Application>Microsoft Office PowerPoint</Application>
  <PresentationFormat>Předvádění na obrazovce (4:3)</PresentationFormat>
  <Paragraphs>118</Paragraphs>
  <Slides>14</Slides>
  <Notes>14</Notes>
  <HiddenSlides>4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Cesta</vt:lpstr>
      <vt:lpstr>Snímek 1</vt:lpstr>
      <vt:lpstr>anotace</vt:lpstr>
      <vt:lpstr>Hudba artificiální</vt:lpstr>
      <vt:lpstr>Snímek 4</vt:lpstr>
      <vt:lpstr>Jaká je?</vt:lpstr>
      <vt:lpstr>Hudba nonartificiální</vt:lpstr>
      <vt:lpstr>Snímek 7</vt:lpstr>
      <vt:lpstr>Jaká je?</vt:lpstr>
      <vt:lpstr>Stojí pojmy artificiální a nonartificiální v protikladu?</vt:lpstr>
      <vt:lpstr>Vzájemné průniky hudy artificiální a nonartificiální</vt:lpstr>
      <vt:lpstr>Snímek 11</vt:lpstr>
      <vt:lpstr>Zařaď pojmy do správné „škatulky“</vt:lpstr>
      <vt:lpstr> Řešení</vt:lpstr>
      <vt:lpstr>Snímek 14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Windows User</dc:creator>
  <cp:lastModifiedBy>Dum</cp:lastModifiedBy>
  <cp:revision>76</cp:revision>
  <dcterms:created xsi:type="dcterms:W3CDTF">2014-02-02T21:34:27Z</dcterms:created>
  <dcterms:modified xsi:type="dcterms:W3CDTF">2014-04-11T16:22:38Z</dcterms:modified>
</cp:coreProperties>
</file>