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27"/>
  </p:notesMasterIdLst>
  <p:sldIdLst>
    <p:sldId id="257" r:id="rId2"/>
    <p:sldId id="271" r:id="rId3"/>
    <p:sldId id="274" r:id="rId4"/>
    <p:sldId id="295" r:id="rId5"/>
    <p:sldId id="284" r:id="rId6"/>
    <p:sldId id="275" r:id="rId7"/>
    <p:sldId id="276" r:id="rId8"/>
    <p:sldId id="277" r:id="rId9"/>
    <p:sldId id="278" r:id="rId10"/>
    <p:sldId id="279" r:id="rId11"/>
    <p:sldId id="297" r:id="rId12"/>
    <p:sldId id="298" r:id="rId13"/>
    <p:sldId id="280" r:id="rId14"/>
    <p:sldId id="281" r:id="rId15"/>
    <p:sldId id="282" r:id="rId16"/>
    <p:sldId id="296" r:id="rId17"/>
    <p:sldId id="287" r:id="rId18"/>
    <p:sldId id="288" r:id="rId19"/>
    <p:sldId id="289" r:id="rId20"/>
    <p:sldId id="290" r:id="rId21"/>
    <p:sldId id="291" r:id="rId22"/>
    <p:sldId id="292" r:id="rId23"/>
    <p:sldId id="293" r:id="rId24"/>
    <p:sldId id="294" r:id="rId25"/>
    <p:sldId id="273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482" autoAdjust="0"/>
  </p:normalViewPr>
  <p:slideViewPr>
    <p:cSldViewPr>
      <p:cViewPr varScale="1">
        <p:scale>
          <a:sx n="74" d="100"/>
          <a:sy n="74" d="100"/>
        </p:scale>
        <p:origin x="-104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600" baseline="0" dirty="0" smtClean="0">
              <a:solidFill>
                <a:schemeClr val="tx1"/>
              </a:solidFill>
            </a:rPr>
            <a:t>VY_32 _INOVACE_3C_08_Počátky moderní populární hudby         </a:t>
          </a:r>
          <a:endParaRPr lang="cs-CZ" sz="16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 tercie, kvinta, I.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únor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34DEE3-16E6-4DBC-8410-7D8AF576BB3F}" type="presOf" srcId="{BBE1F95E-D5AA-436D-B4F5-748C3834552C}" destId="{B5AA812A-7391-47E3-B3BF-07AB9DC3D00C}" srcOrd="1" destOrd="0" presId="urn:microsoft.com/office/officeart/2005/8/layout/target3"/>
    <dgm:cxn modelId="{CA759948-4198-42B3-84C6-DDF9DEA9C607}" type="presOf" srcId="{B651F6E3-6281-48DB-9319-2AEAFDAE7572}" destId="{619D679B-A015-4ECF-8348-D1034C574F40}" srcOrd="0" destOrd="0" presId="urn:microsoft.com/office/officeart/2005/8/layout/target3"/>
    <dgm:cxn modelId="{EEA25E30-72A7-4E23-9908-8A1FA91B4A63}" type="presOf" srcId="{BBE1F95E-D5AA-436D-B4F5-748C3834552C}" destId="{A5C228C9-6EC4-4821-934B-9E2EFBAB449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D7631D26-D941-4624-B0DB-E2F8B14025A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F837D6-5E6C-4DB6-93A9-DE8447DE6D2B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05E12F-35E8-44EA-9D20-BFBED3604AC2}" type="presOf" srcId="{D8197B8C-B260-4A16-BDF4-0947B075E274}" destId="{5A5FFA88-C948-4069-8E93-59FA12366E83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515FC9-7CDD-4723-AAE9-3F7A5509C965}" type="presOf" srcId="{D8197B8C-B260-4A16-BDF4-0947B075E274}" destId="{25B08C86-7E15-44DC-BE7F-FFB55DD49D12}" srcOrd="0" destOrd="0" presId="urn:microsoft.com/office/officeart/2005/8/layout/target3"/>
    <dgm:cxn modelId="{12609222-28B5-473F-8E21-32D2038D6C73}" type="presOf" srcId="{757F3AB3-0718-4624-B441-E567A8F0AB56}" destId="{333A1088-737F-45CB-B68E-254E46348037}" srcOrd="0" destOrd="0" presId="urn:microsoft.com/office/officeart/2005/8/layout/target3"/>
    <dgm:cxn modelId="{C9751BEC-BDCE-41AB-AA42-C5886ACC15C4}" type="presOf" srcId="{CEBA0FA6-500F-48B5-B7A1-B51529BD38F2}" destId="{CAD3E342-3400-4A52-8AAC-15B5BF88AABE}" srcOrd="0" destOrd="0" presId="urn:microsoft.com/office/officeart/2005/8/layout/target3"/>
    <dgm:cxn modelId="{76A714DF-31CC-4BD8-950F-00F6809380AD}" type="presOf" srcId="{D1B46980-6531-4606-95E6-44980827E919}" destId="{6140AFEC-043D-4C43-A2F9-D0F5331DF3A3}" srcOrd="0" destOrd="0" presId="urn:microsoft.com/office/officeart/2005/8/layout/target3"/>
    <dgm:cxn modelId="{C043E5B2-FF0A-4484-9B43-DB892A21BC8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28A6BE5-21C7-4828-8882-F12183F72690}" type="presOf" srcId="{4C35D32F-0EAB-4CD7-82EE-45574DC2A586}" destId="{8BEBB6EC-1DAA-4CAC-8A25-BC0FCBD5DBD5}" srcOrd="0" destOrd="0" presId="urn:microsoft.com/office/officeart/2005/8/layout/target3"/>
    <dgm:cxn modelId="{AC08DCF1-0679-493F-9F88-9621F297326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B4F660-44F0-4E8B-9934-9B4228A2FAD5}" type="presOf" srcId="{4C35D32F-0EAB-4CD7-82EE-45574DC2A586}" destId="{890E4F0B-2866-4A3F-A3C7-2A14B1797930}" srcOrd="1" destOrd="0" presId="urn:microsoft.com/office/officeart/2005/8/layout/target3"/>
    <dgm:cxn modelId="{1F43AC3E-16DE-4DA1-9EF3-33E89E8667B7}" type="presOf" srcId="{CEBA0FA6-500F-48B5-B7A1-B51529BD38F2}" destId="{02176FA0-10E9-44DC-9A54-485A362F109B}" srcOrd="1" destOrd="0" presId="urn:microsoft.com/office/officeart/2005/8/layout/target3"/>
    <dgm:cxn modelId="{79EEDFA2-13CD-45FC-8199-D86D76FAC39E}" type="presParOf" srcId="{333A1088-737F-45CB-B68E-254E46348037}" destId="{F5ABB229-8D3B-4694-996A-96F23CF14429}" srcOrd="0" destOrd="0" presId="urn:microsoft.com/office/officeart/2005/8/layout/target3"/>
    <dgm:cxn modelId="{C4CBB005-DD42-4388-9831-F953A45AA3D2}" type="presParOf" srcId="{333A1088-737F-45CB-B68E-254E46348037}" destId="{F41139FD-01EE-4571-8B17-4FB00FC51163}" srcOrd="1" destOrd="0" presId="urn:microsoft.com/office/officeart/2005/8/layout/target3"/>
    <dgm:cxn modelId="{F217FACF-7DA0-4974-8717-7FBDEC8E462F}" type="presParOf" srcId="{333A1088-737F-45CB-B68E-254E46348037}" destId="{D005CE8C-CC26-4C3E-AC11-E15060ECD759}" srcOrd="2" destOrd="0" presId="urn:microsoft.com/office/officeart/2005/8/layout/target3"/>
    <dgm:cxn modelId="{15FA773C-EF64-486E-BA3B-DFF6E35EE52F}" type="presParOf" srcId="{333A1088-737F-45CB-B68E-254E46348037}" destId="{2C702D82-9B77-49B7-9568-BB8EB47C3372}" srcOrd="3" destOrd="0" presId="urn:microsoft.com/office/officeart/2005/8/layout/target3"/>
    <dgm:cxn modelId="{86032203-29AB-4501-AF07-EBBE3EB0A224}" type="presParOf" srcId="{333A1088-737F-45CB-B68E-254E46348037}" destId="{A52A0455-90FF-4808-ABD0-F02540D31D5A}" srcOrd="4" destOrd="0" presId="urn:microsoft.com/office/officeart/2005/8/layout/target3"/>
    <dgm:cxn modelId="{8C30BDAE-AC96-42A8-880B-2FFA5B64794C}" type="presParOf" srcId="{333A1088-737F-45CB-B68E-254E46348037}" destId="{6140AFEC-043D-4C43-A2F9-D0F5331DF3A3}" srcOrd="5" destOrd="0" presId="urn:microsoft.com/office/officeart/2005/8/layout/target3"/>
    <dgm:cxn modelId="{9A8F8D51-E63B-4B14-BE28-AED46ED2C36B}" type="presParOf" srcId="{333A1088-737F-45CB-B68E-254E46348037}" destId="{9358AC05-5D7D-4327-9F80-1AD486AEA664}" srcOrd="6" destOrd="0" presId="urn:microsoft.com/office/officeart/2005/8/layout/target3"/>
    <dgm:cxn modelId="{863A9134-5A97-4B0E-A983-B02D0CD40A5B}" type="presParOf" srcId="{333A1088-737F-45CB-B68E-254E46348037}" destId="{313FC574-E1CD-4FB4-B054-0B805CE0447D}" srcOrd="7" destOrd="0" presId="urn:microsoft.com/office/officeart/2005/8/layout/target3"/>
    <dgm:cxn modelId="{D88F5275-A72F-44AE-9860-D7681E40ED62}" type="presParOf" srcId="{333A1088-737F-45CB-B68E-254E46348037}" destId="{619D679B-A015-4ECF-8348-D1034C574F40}" srcOrd="8" destOrd="0" presId="urn:microsoft.com/office/officeart/2005/8/layout/target3"/>
    <dgm:cxn modelId="{CE55CF6B-EB67-4823-8652-4BA38CCD3368}" type="presParOf" srcId="{333A1088-737F-45CB-B68E-254E46348037}" destId="{322283A8-4A27-4CDA-BAE3-F381106A9174}" srcOrd="9" destOrd="0" presId="urn:microsoft.com/office/officeart/2005/8/layout/target3"/>
    <dgm:cxn modelId="{37465C33-8FA0-44D5-8DC2-61C9B523AB4E}" type="presParOf" srcId="{333A1088-737F-45CB-B68E-254E46348037}" destId="{FFC9F71D-1B4F-4AD9-A4A6-86ADEFC8AF5C}" srcOrd="10" destOrd="0" presId="urn:microsoft.com/office/officeart/2005/8/layout/target3"/>
    <dgm:cxn modelId="{7FE11E4B-5295-4ECE-846C-A217A35A3841}" type="presParOf" srcId="{333A1088-737F-45CB-B68E-254E46348037}" destId="{25B08C86-7E15-44DC-BE7F-FFB55DD49D12}" srcOrd="11" destOrd="0" presId="urn:microsoft.com/office/officeart/2005/8/layout/target3"/>
    <dgm:cxn modelId="{689FC6EE-8C89-48B4-B589-05BFAE2C1E64}" type="presParOf" srcId="{333A1088-737F-45CB-B68E-254E46348037}" destId="{76644BE8-9D7C-4C09-B250-3D10AF48CBB7}" srcOrd="12" destOrd="0" presId="urn:microsoft.com/office/officeart/2005/8/layout/target3"/>
    <dgm:cxn modelId="{DC063CD7-FF8B-4C2F-8CD6-5A497C9A81C9}" type="presParOf" srcId="{333A1088-737F-45CB-B68E-254E46348037}" destId="{EE85B701-7295-41C0-BA7A-34D3756A2AE6}" srcOrd="13" destOrd="0" presId="urn:microsoft.com/office/officeart/2005/8/layout/target3"/>
    <dgm:cxn modelId="{A89D781D-D17D-4D35-B662-C96143582B5E}" type="presParOf" srcId="{333A1088-737F-45CB-B68E-254E46348037}" destId="{8BEBB6EC-1DAA-4CAC-8A25-BC0FCBD5DBD5}" srcOrd="14" destOrd="0" presId="urn:microsoft.com/office/officeart/2005/8/layout/target3"/>
    <dgm:cxn modelId="{F2843C21-515F-4D0B-9FDE-03EBABF1F6E9}" type="presParOf" srcId="{333A1088-737F-45CB-B68E-254E46348037}" destId="{5955ED15-90AA-4F08-A8A5-1ED70581E58B}" srcOrd="15" destOrd="0" presId="urn:microsoft.com/office/officeart/2005/8/layout/target3"/>
    <dgm:cxn modelId="{CCA6D979-78C5-4737-A6FC-38AEAE3BF5ED}" type="presParOf" srcId="{333A1088-737F-45CB-B68E-254E46348037}" destId="{26528689-9DF4-4685-8F23-BABDBD774F07}" srcOrd="16" destOrd="0" presId="urn:microsoft.com/office/officeart/2005/8/layout/target3"/>
    <dgm:cxn modelId="{AAD7EE76-ED83-40A6-AECE-B0EBBC51BF9D}" type="presParOf" srcId="{333A1088-737F-45CB-B68E-254E46348037}" destId="{CAD3E342-3400-4A52-8AAC-15B5BF88AABE}" srcOrd="17" destOrd="0" presId="urn:microsoft.com/office/officeart/2005/8/layout/target3"/>
    <dgm:cxn modelId="{76564954-EBEA-442A-AAEB-5EFED76D8CF1}" type="presParOf" srcId="{333A1088-737F-45CB-B68E-254E46348037}" destId="{486F9B35-3F77-4B86-95AC-C956F2B86E44}" srcOrd="18" destOrd="0" presId="urn:microsoft.com/office/officeart/2005/8/layout/target3"/>
    <dgm:cxn modelId="{290246F6-8E9B-4028-8C19-553DD7E8B4B7}" type="presParOf" srcId="{333A1088-737F-45CB-B68E-254E46348037}" destId="{FE72208B-B9B5-47BF-B463-2DC6D6185814}" srcOrd="19" destOrd="0" presId="urn:microsoft.com/office/officeart/2005/8/layout/target3"/>
    <dgm:cxn modelId="{00C157CC-010F-45B3-B51F-5878F7951EB7}" type="presParOf" srcId="{333A1088-737F-45CB-B68E-254E46348037}" destId="{A5C228C9-6EC4-4821-934B-9E2EFBAB4497}" srcOrd="20" destOrd="0" presId="urn:microsoft.com/office/officeart/2005/8/layout/target3"/>
    <dgm:cxn modelId="{AB4DD48C-5EE0-4785-A334-D92BDAA20482}" type="presParOf" srcId="{333A1088-737F-45CB-B68E-254E46348037}" destId="{AED2198E-93D5-4001-81B4-73124B309672}" srcOrd="21" destOrd="0" presId="urn:microsoft.com/office/officeart/2005/8/layout/target3"/>
    <dgm:cxn modelId="{A08466C4-4552-4A93-8185-899AAA9CF3CE}" type="presParOf" srcId="{333A1088-737F-45CB-B68E-254E46348037}" destId="{2BE915AB-18AA-4053-B92C-3BFC9ED204BB}" srcOrd="22" destOrd="0" presId="urn:microsoft.com/office/officeart/2005/8/layout/target3"/>
    <dgm:cxn modelId="{203A8985-78DD-4FA6-8A8A-128005B28610}" type="presParOf" srcId="{333A1088-737F-45CB-B68E-254E46348037}" destId="{6BB5E863-4638-4E1D-BFDE-399D028AC4ED}" srcOrd="23" destOrd="0" presId="urn:microsoft.com/office/officeart/2005/8/layout/target3"/>
    <dgm:cxn modelId="{F57CBC10-7E69-4293-BD90-20F3D8CF4DB0}" type="presParOf" srcId="{333A1088-737F-45CB-B68E-254E46348037}" destId="{5A5FFA88-C948-4069-8E93-59FA12366E83}" srcOrd="24" destOrd="0" presId="urn:microsoft.com/office/officeart/2005/8/layout/target3"/>
    <dgm:cxn modelId="{F1C1E904-B125-4F47-B41B-B0906C5FDA41}" type="presParOf" srcId="{333A1088-737F-45CB-B68E-254E46348037}" destId="{890E4F0B-2866-4A3F-A3C7-2A14B1797930}" srcOrd="25" destOrd="0" presId="urn:microsoft.com/office/officeart/2005/8/layout/target3"/>
    <dgm:cxn modelId="{7A29FB3B-6023-4447-AF98-C8542F849FAC}" type="presParOf" srcId="{333A1088-737F-45CB-B68E-254E46348037}" destId="{02176FA0-10E9-44DC-9A54-485A362F109B}" srcOrd="26" destOrd="0" presId="urn:microsoft.com/office/officeart/2005/8/layout/target3"/>
    <dgm:cxn modelId="{FED2ED55-094B-4363-A97C-2807F26D5742}" type="presParOf" srcId="{333A1088-737F-45CB-B68E-254E46348037}" destId="{B5AA812A-7391-47E3-B3BF-07AB9DC3D00C}" srcOrd="27" destOrd="0" presId="urn:microsoft.com/office/officeart/2005/8/layout/target3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7090B5-334B-42ED-8703-2F4B2CB711B0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625BE5-8A4E-4FD0-9BBA-A7109AB955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Data" Target="../diagrams/data1.xml"/><Relationship Id="rId7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Y7xt5ortPDo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xmS7_SPZDFw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A-mRHNAeJXE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9b3ZZywQvg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kXCd_DC7FCQ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WYRmsbEQXEg&amp;list=PL9D069BCFAC64E972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reI43yUCaUI" TargetMode="Externa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V3BqEiyUqgw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AB12aeI6nA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BkXQX1C9VWo" TargetMode="Externa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WYRmsbEQXEg&amp;list=PL9D069BCFAC64E972" TargetMode="External"/><Relationship Id="rId13" Type="http://schemas.openxmlformats.org/officeDocument/2006/relationships/hyperlink" Target="http://www.office.microsoft.com/" TargetMode="External"/><Relationship Id="rId3" Type="http://schemas.openxmlformats.org/officeDocument/2006/relationships/hyperlink" Target="http://www.youtube.com/watch?v=Y7xt5ortPDo" TargetMode="External"/><Relationship Id="rId7" Type="http://schemas.openxmlformats.org/officeDocument/2006/relationships/hyperlink" Target="http://www.youtube.com/watch?v=J9b3ZZywQvg" TargetMode="External"/><Relationship Id="rId12" Type="http://schemas.openxmlformats.org/officeDocument/2006/relationships/hyperlink" Target="http://www.youtube.com/watch?v=BkXQX1C9VWo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A-mRHNAeJXE" TargetMode="External"/><Relationship Id="rId11" Type="http://schemas.openxmlformats.org/officeDocument/2006/relationships/hyperlink" Target="http://www.youtube.com/watch?v=mAB12aeI6nA" TargetMode="External"/><Relationship Id="rId5" Type="http://schemas.openxmlformats.org/officeDocument/2006/relationships/hyperlink" Target="http://www.youtube.com/watch?v=kXCd_DC7FCQ" TargetMode="External"/><Relationship Id="rId10" Type="http://schemas.openxmlformats.org/officeDocument/2006/relationships/hyperlink" Target="http://www.youtube.com/watch?v=V3BqEiyUqgw" TargetMode="External"/><Relationship Id="rId4" Type="http://schemas.openxmlformats.org/officeDocument/2006/relationships/hyperlink" Target="http://www.youtube.com/watch?v=xmS7_SPZDFw" TargetMode="External"/><Relationship Id="rId9" Type="http://schemas.openxmlformats.org/officeDocument/2006/relationships/hyperlink" Target="http://www.youtube.com/watch?v=reI43yUCaUI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seznamuje žáky s vývojem moderní populární hudby od konce 19. století v USA </a:t>
            </a:r>
          </a:p>
          <a:p>
            <a:r>
              <a:rPr lang="cs-CZ" dirty="0" smtClean="0"/>
              <a:t>Učí je orientovat se v pojmech spojených s touto hudbou: spirituál, blues, minstrelská představení, ragtime</a:t>
            </a:r>
          </a:p>
          <a:p>
            <a:r>
              <a:rPr lang="cs-CZ" dirty="0" smtClean="0"/>
              <a:t>Je určen pro interaktivní tabuli</a:t>
            </a:r>
          </a:p>
          <a:p>
            <a:r>
              <a:rPr lang="cs-CZ" dirty="0" smtClean="0"/>
              <a:t>Mezi snímky se lze pohybovat pomocí hypertextových odkazů a tlačítek akcí</a:t>
            </a:r>
          </a:p>
          <a:p>
            <a:r>
              <a:rPr lang="cs-CZ" dirty="0" smtClean="0"/>
              <a:t>Materiál poslouží pro výklad i opakování, pro zápisky žáků</a:t>
            </a:r>
          </a:p>
          <a:p>
            <a:r>
              <a:rPr lang="cs-CZ" dirty="0" smtClean="0"/>
              <a:t>Součástí jsou i úkoly pro žáky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Doba „</a:t>
            </a:r>
            <a:r>
              <a:rPr lang="cs-CZ" dirty="0" err="1" smtClean="0"/>
              <a:t>předjazzová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Černí otroci si do Ameriky přinesli svou hudbu, zpěv a tanec</a:t>
            </a:r>
          </a:p>
          <a:p>
            <a:r>
              <a:rPr lang="cs-CZ" dirty="0" smtClean="0"/>
              <a:t>Jejich hudba měla výrazný </a:t>
            </a:r>
            <a:r>
              <a:rPr lang="cs-CZ" dirty="0" smtClean="0">
                <a:hlinkClick r:id="" action="ppaction://hlinkshowjump?jump=nextslide"/>
              </a:rPr>
              <a:t>rytmus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Users\Lovosice Home\AppData\Local\Microsoft\Windows\Temporary Internet Files\Content.IE5\VNBYKD7A\MC900357461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488" y="3405676"/>
            <a:ext cx="1857388" cy="259509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Polyrytmus</a:t>
            </a:r>
            <a:r>
              <a:rPr lang="cs-CZ" b="1" dirty="0" smtClean="0"/>
              <a:t>  </a:t>
            </a:r>
            <a:r>
              <a:rPr lang="cs-CZ" dirty="0" smtClean="0"/>
              <a:t> - současné zaznívání několika rytmických pásem, posunutých vůči sobě, podobně jako v kánonu</a:t>
            </a:r>
          </a:p>
          <a:p>
            <a:endParaRPr lang="cs-CZ" dirty="0" smtClean="0"/>
          </a:p>
          <a:p>
            <a:r>
              <a:rPr lang="cs-CZ" dirty="0" err="1" smtClean="0">
                <a:hlinkClick r:id="rId3"/>
              </a:rPr>
              <a:t>Minyeshu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and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Zuco</a:t>
            </a:r>
            <a:r>
              <a:rPr lang="cs-CZ" dirty="0" smtClean="0">
                <a:hlinkClick r:id="rId3"/>
              </a:rPr>
              <a:t> 103 / track_3 / Palác Akropolis Praha 2013 –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8072462" y="5929330"/>
            <a:ext cx="500066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Melodii tvořilo několik ostře rytmizovaných tónů, které se opakují, později se nazývaly </a:t>
            </a:r>
            <a:r>
              <a:rPr lang="cs-CZ" dirty="0" smtClean="0">
                <a:hlinkClick r:id="" action="ppaction://hlinkshowjump?jump=nextslide"/>
              </a:rPr>
              <a:t>riffy</a:t>
            </a:r>
            <a:endParaRPr lang="cs-CZ" dirty="0" smtClean="0"/>
          </a:p>
          <a:p>
            <a:r>
              <a:rPr lang="cs-CZ" dirty="0" smtClean="0"/>
              <a:t>Písně se podobaly zvolání a odpovědi, rytmizovanému mluvení</a:t>
            </a:r>
          </a:p>
          <a:p>
            <a:r>
              <a:rPr lang="cs-CZ" dirty="0" smtClean="0"/>
              <a:t>Při zpěvu bylo možné šeptat, křičet, řvát…důležitá byla osobitost sdělení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85786" y="642918"/>
            <a:ext cx="750099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3200" b="1" dirty="0" smtClean="0">
                <a:solidFill>
                  <a:schemeClr val="tx2"/>
                </a:solidFill>
              </a:rPr>
              <a:t>Riff</a:t>
            </a:r>
            <a:r>
              <a:rPr lang="cs-CZ" sz="3200" dirty="0" smtClean="0">
                <a:solidFill>
                  <a:schemeClr val="tx2"/>
                </a:solidFill>
              </a:rPr>
              <a:t> – melodicky prostá, dvou- až čtyřtaktová fráze zpravidla nepřetržitě opakovaná</a:t>
            </a:r>
            <a:endParaRPr lang="cs-CZ" sz="3200" dirty="0">
              <a:solidFill>
                <a:schemeClr val="tx2"/>
              </a:solidFill>
            </a:endParaRPr>
          </a:p>
        </p:txBody>
      </p:sp>
      <p:sp>
        <p:nvSpPr>
          <p:cNvPr id="3" name="Tlačítko akce: Zpět nebo Předchozí 2">
            <a:hlinkClick r:id="" action="ppaction://hlinkshowjump?jump=previousslide" highlightClick="1"/>
          </p:cNvPr>
          <p:cNvSpPr/>
          <p:nvPr/>
        </p:nvSpPr>
        <p:spPr>
          <a:xfrm>
            <a:off x="7929586" y="5715016"/>
            <a:ext cx="642942" cy="571504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Černoši zpívali </a:t>
            </a:r>
            <a:r>
              <a:rPr lang="cs-CZ" b="1" dirty="0" smtClean="0"/>
              <a:t>ukolébavky</a:t>
            </a:r>
            <a:r>
              <a:rPr lang="cs-CZ" dirty="0" smtClean="0"/>
              <a:t>, </a:t>
            </a:r>
            <a:r>
              <a:rPr lang="cs-CZ" b="1" dirty="0" smtClean="0"/>
              <a:t>halekačky</a:t>
            </a:r>
            <a:r>
              <a:rPr lang="cs-CZ" dirty="0" smtClean="0"/>
              <a:t>, </a:t>
            </a:r>
            <a:r>
              <a:rPr lang="cs-CZ" b="1" dirty="0" smtClean="0"/>
              <a:t>pracovní písně</a:t>
            </a:r>
            <a:r>
              <a:rPr lang="cs-CZ" dirty="0" smtClean="0"/>
              <a:t>, duchovní písně – </a:t>
            </a:r>
            <a:r>
              <a:rPr lang="cs-CZ" dirty="0" smtClean="0">
                <a:hlinkClick r:id="" action="ppaction://hlinkshowjump?jump=nextslide"/>
              </a:rPr>
              <a:t>spirituály</a:t>
            </a: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spirituály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Duchovní sborové písně, které vznikaly po seznámení se černochů s křesťanstvím</a:t>
            </a:r>
          </a:p>
          <a:p>
            <a:r>
              <a:rPr lang="cs-CZ" dirty="0" smtClean="0"/>
              <a:t>Lidé si zde před Bohem byli rovni, svůj úděl otroků přirovnávali černoši k údělu Židů v Egyptě</a:t>
            </a:r>
          </a:p>
          <a:p>
            <a:r>
              <a:rPr lang="cs-CZ" dirty="0" smtClean="0">
                <a:hlinkClick r:id="rId3"/>
              </a:rPr>
              <a:t>Spirituál kvintet - Starý příběh (</a:t>
            </a:r>
            <a:r>
              <a:rPr lang="cs-CZ" dirty="0" err="1" smtClean="0">
                <a:hlinkClick r:id="rId3"/>
              </a:rPr>
              <a:t>Jesus</a:t>
            </a:r>
            <a:r>
              <a:rPr lang="cs-CZ" dirty="0" smtClean="0">
                <a:hlinkClick r:id="rId3"/>
              </a:rPr>
              <a:t> King)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8358214" y="6000768"/>
            <a:ext cx="357190" cy="47091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postupným usazováním se černochů ve městech se rozšiřovalo </a:t>
            </a:r>
            <a:r>
              <a:rPr lang="cs-CZ" dirty="0" smtClean="0">
                <a:hlinkClick r:id="" action="ppaction://hlinkshowjump?jump=nextslide"/>
              </a:rPr>
              <a:t>blues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" name="Obrázek 5" descr="256px-MaRainey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6784" y="2722626"/>
            <a:ext cx="2479132" cy="299239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000496" y="5857892"/>
            <a:ext cx="24288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        </a:t>
            </a:r>
            <a:r>
              <a:rPr lang="cs-CZ" sz="2000" b="1" dirty="0" err="1" smtClean="0"/>
              <a:t>Ma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Rainey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blues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Melancholická píseň, plná citu, zpívá o těžkém životě černochů, bolesti z lásky…</a:t>
            </a:r>
          </a:p>
          <a:p>
            <a:r>
              <a:rPr lang="cs-CZ" dirty="0" smtClean="0"/>
              <a:t>Kořeny sahají do doby po ukončení občanské války v roce 1865, z venkova se rozšířilo do měst</a:t>
            </a:r>
          </a:p>
          <a:p>
            <a:r>
              <a:rPr lang="cs-CZ" dirty="0" smtClean="0"/>
              <a:t>Zpěvačka </a:t>
            </a:r>
            <a:r>
              <a:rPr lang="cs-CZ" b="1" dirty="0" err="1" smtClean="0"/>
              <a:t>Ma</a:t>
            </a:r>
            <a:r>
              <a:rPr lang="cs-CZ" b="1" dirty="0" smtClean="0"/>
              <a:t> </a:t>
            </a:r>
            <a:r>
              <a:rPr lang="cs-CZ" b="1" dirty="0" err="1" smtClean="0"/>
              <a:t>Rainey</a:t>
            </a:r>
            <a:endParaRPr lang="cs-CZ" b="1" dirty="0" smtClean="0"/>
          </a:p>
          <a:p>
            <a:r>
              <a:rPr lang="cs-CZ" dirty="0" smtClean="0"/>
              <a:t>„</a:t>
            </a:r>
            <a:r>
              <a:rPr lang="cs-CZ" b="1" dirty="0" err="1" smtClean="0"/>
              <a:t>race</a:t>
            </a:r>
            <a:r>
              <a:rPr lang="cs-CZ" b="1" dirty="0" smtClean="0"/>
              <a:t> </a:t>
            </a:r>
            <a:r>
              <a:rPr lang="cs-CZ" b="1" dirty="0" err="1" smtClean="0"/>
              <a:t>records</a:t>
            </a:r>
            <a:r>
              <a:rPr lang="cs-CZ" dirty="0" smtClean="0"/>
              <a:t>“</a:t>
            </a:r>
          </a:p>
          <a:p>
            <a:r>
              <a:rPr lang="cs-CZ" b="1" dirty="0" smtClean="0"/>
              <a:t>Bluesové kapely </a:t>
            </a:r>
            <a:r>
              <a:rPr lang="cs-CZ" dirty="0" smtClean="0"/>
              <a:t>(</a:t>
            </a:r>
            <a:r>
              <a:rPr lang="cs-CZ" dirty="0" err="1" smtClean="0"/>
              <a:t>banjo</a:t>
            </a:r>
            <a:r>
              <a:rPr lang="cs-CZ" dirty="0" smtClean="0"/>
              <a:t>, kytara, foukací harmonika, </a:t>
            </a:r>
            <a:r>
              <a:rPr lang="cs-CZ" dirty="0" err="1" smtClean="0"/>
              <a:t>kazoo</a:t>
            </a:r>
            <a:r>
              <a:rPr lang="cs-CZ" dirty="0" smtClean="0"/>
              <a:t>, ale i valcha, škopek, kravské zvonce </a:t>
            </a:r>
            <a:endParaRPr lang="cs-CZ" dirty="0"/>
          </a:p>
        </p:txBody>
      </p:sp>
      <p:pic>
        <p:nvPicPr>
          <p:cNvPr id="2" name="Picture 2" descr="C:\Users\Lovosice Home\AppData\Local\Microsoft\Windows\Temporary Internet Files\Content.IE5\3MSSXI3C\MC90035497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1207509">
            <a:off x="5053577" y="3238597"/>
            <a:ext cx="2964238" cy="1814202"/>
          </a:xfrm>
          <a:prstGeom prst="rect">
            <a:avLst/>
          </a:prstGeom>
          <a:noFill/>
        </p:spPr>
      </p:pic>
      <p:sp>
        <p:nvSpPr>
          <p:cNvPr id="6" name="Tlačítko akce: Zpět nebo Předchozí 5">
            <a:hlinkClick r:id="" action="ppaction://hlinkshowjump?jump=previousslide" highlightClick="1"/>
          </p:cNvPr>
          <p:cNvSpPr/>
          <p:nvPr/>
        </p:nvSpPr>
        <p:spPr>
          <a:xfrm>
            <a:off x="8072462" y="6072206"/>
            <a:ext cx="571504" cy="500066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Blues má osobitou melodiku - </a:t>
            </a:r>
            <a:r>
              <a:rPr lang="cs-CZ" dirty="0" err="1" smtClean="0">
                <a:hlinkClick r:id="" action="ppaction://hlinkshowjump?jump=nextslide"/>
              </a:rPr>
              <a:t>blue</a:t>
            </a:r>
            <a:r>
              <a:rPr lang="cs-CZ" dirty="0" smtClean="0">
                <a:hlinkClick r:id="" action="ppaction://hlinkshowjump?jump=nextslide"/>
              </a:rPr>
              <a:t> tón</a:t>
            </a:r>
            <a:endParaRPr lang="cs-CZ" dirty="0" smtClean="0"/>
          </a:p>
          <a:p>
            <a:r>
              <a:rPr lang="en-US" dirty="0" smtClean="0">
                <a:hlinkClick r:id="rId3"/>
              </a:rPr>
              <a:t>Deep Moaning Blues (Ma Rainey, 1928) Jazz Legend - YouTube</a:t>
            </a:r>
            <a:endParaRPr lang="cs-CZ" dirty="0"/>
          </a:p>
        </p:txBody>
      </p:sp>
      <p:pic>
        <p:nvPicPr>
          <p:cNvPr id="1026" name="Picture 2" descr="C:\Users\Lovosice Home\AppData\Local\Microsoft\Windows\Temporary Internet Files\Content.IE5\UYHZQF3A\MC900212283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429124" y="3269582"/>
            <a:ext cx="2511824" cy="28026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Blue</a:t>
            </a:r>
            <a:r>
              <a:rPr lang="cs-CZ" b="1" dirty="0" smtClean="0"/>
              <a:t> tón </a:t>
            </a:r>
            <a:r>
              <a:rPr lang="cs-CZ" dirty="0" smtClean="0"/>
              <a:t>– 3. a 7. stupeň může mít durovou i mollovou podobu: např. v </a:t>
            </a:r>
            <a:r>
              <a:rPr lang="cs-CZ" b="1" dirty="0" smtClean="0"/>
              <a:t>C dur </a:t>
            </a:r>
            <a:r>
              <a:rPr lang="cs-CZ" dirty="0" smtClean="0"/>
              <a:t>může být </a:t>
            </a:r>
            <a:r>
              <a:rPr lang="cs-CZ" b="1" dirty="0" smtClean="0"/>
              <a:t>e</a:t>
            </a:r>
            <a:r>
              <a:rPr lang="cs-CZ" dirty="0" smtClean="0"/>
              <a:t> i </a:t>
            </a:r>
            <a:r>
              <a:rPr lang="cs-CZ" b="1" dirty="0" smtClean="0"/>
              <a:t>es</a:t>
            </a:r>
            <a:r>
              <a:rPr lang="cs-CZ" dirty="0" smtClean="0"/>
              <a:t> a </a:t>
            </a:r>
            <a:r>
              <a:rPr lang="cs-CZ" b="1" dirty="0" smtClean="0"/>
              <a:t>b</a:t>
            </a:r>
            <a:r>
              <a:rPr lang="cs-CZ" dirty="0" smtClean="0"/>
              <a:t> i </a:t>
            </a:r>
            <a:r>
              <a:rPr lang="cs-CZ" b="1" dirty="0" smtClean="0"/>
              <a:t>h</a:t>
            </a:r>
          </a:p>
          <a:p>
            <a:r>
              <a:rPr lang="cs-CZ" dirty="0" smtClean="0"/>
              <a:t>Později blues získalo </a:t>
            </a:r>
            <a:r>
              <a:rPr lang="cs-CZ" dirty="0" err="1" smtClean="0"/>
              <a:t>dvanáctitaktovou</a:t>
            </a:r>
            <a:r>
              <a:rPr lang="cs-CZ" dirty="0" smtClean="0"/>
              <a:t> formu </a:t>
            </a:r>
          </a:p>
          <a:p>
            <a:r>
              <a:rPr lang="cs-CZ" dirty="0" smtClean="0"/>
              <a:t>Ve 20. letech 20.století se hrálo také na klavír jako tzv. </a:t>
            </a:r>
            <a:r>
              <a:rPr lang="cs-CZ" b="1" dirty="0" smtClean="0"/>
              <a:t>boogie-woogie</a:t>
            </a:r>
          </a:p>
          <a:p>
            <a:r>
              <a:rPr lang="cs-CZ" dirty="0" err="1" smtClean="0">
                <a:hlinkClick r:id="rId3"/>
              </a:rPr>
              <a:t>Boogie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Woogie</a:t>
            </a:r>
            <a:r>
              <a:rPr lang="cs-CZ" dirty="0" smtClean="0">
                <a:hlinkClick r:id="rId3"/>
              </a:rPr>
              <a:t> Piano – </a:t>
            </a:r>
            <a:r>
              <a:rPr lang="cs-CZ" dirty="0" err="1" smtClean="0">
                <a:hlinkClick r:id="rId3"/>
              </a:rPr>
              <a:t>YouTube</a:t>
            </a:r>
            <a:r>
              <a:rPr lang="cs-CZ" dirty="0" smtClean="0"/>
              <a:t>    </a:t>
            </a:r>
            <a:endParaRPr lang="cs-CZ" dirty="0"/>
          </a:p>
        </p:txBody>
      </p:sp>
      <p:sp>
        <p:nvSpPr>
          <p:cNvPr id="4" name="Tlačítko akce: Zpět nebo Předchozí 3">
            <a:hlinkClick r:id="" action="ppaction://hlinkshowjump?jump=previousslide" highlightClick="1"/>
          </p:cNvPr>
          <p:cNvSpPr/>
          <p:nvPr/>
        </p:nvSpPr>
        <p:spPr>
          <a:xfrm>
            <a:off x="8358214" y="6215082"/>
            <a:ext cx="357190" cy="28575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Víte, jaký nástroj je na obrázku?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Picture 2" descr="C:\Users\Lovosice Home\AppData\Local\Microsoft\Windows\Temporary Internet Files\Content.IE5\GT8PS3E5\MP900385389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 bwMode="auto">
          <a:xfrm>
            <a:off x="713014" y="1600200"/>
            <a:ext cx="3374571" cy="4724400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Tlačítko akce: Informace 5">
            <a:hlinkClick r:id="" action="ppaction://hlinkshowjump?jump=nextslide" highlightClick="1"/>
          </p:cNvPr>
          <p:cNvSpPr/>
          <p:nvPr/>
        </p:nvSpPr>
        <p:spPr>
          <a:xfrm>
            <a:off x="6072198" y="2857496"/>
            <a:ext cx="1428760" cy="1785950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/>
              <a:t>kazoo</a:t>
            </a:r>
            <a:endParaRPr lang="cs-CZ" sz="6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Víte, jaký nástroj je na obrázku?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3074" name="Picture 2" descr="C:\Users\Lovosice Home\AppData\Local\Microsoft\Windows\Temporary Internet Files\Content.IE5\3MSSXI3C\MP900382760[1]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480026" y="1554163"/>
            <a:ext cx="6336347" cy="452596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5" name="Tlačítko akce: Informace 4">
            <a:hlinkClick r:id="" action="ppaction://hlinkshowjump?jump=nextslide" highlightClick="1"/>
          </p:cNvPr>
          <p:cNvSpPr/>
          <p:nvPr/>
        </p:nvSpPr>
        <p:spPr>
          <a:xfrm>
            <a:off x="785786" y="1785926"/>
            <a:ext cx="1042416" cy="104241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6000" b="1" dirty="0" err="1" smtClean="0"/>
              <a:t>Banjo</a:t>
            </a:r>
            <a:r>
              <a:rPr lang="cs-CZ" sz="6000" b="1" dirty="0" smtClean="0"/>
              <a:t>      </a:t>
            </a:r>
          </a:p>
          <a:p>
            <a:endParaRPr lang="cs-CZ" sz="6000" b="1" dirty="0" smtClean="0"/>
          </a:p>
          <a:p>
            <a:r>
              <a:rPr lang="en-US" sz="3600" dirty="0" smtClean="0">
                <a:hlinkClick r:id="rId3"/>
              </a:rPr>
              <a:t>Osborne Brothers - Banjo Medley - YouTube</a:t>
            </a:r>
            <a:endParaRPr lang="cs-CZ" sz="3600" dirty="0" smtClean="0"/>
          </a:p>
          <a:p>
            <a:endParaRPr lang="cs-CZ" sz="6000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Minstrelská představení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28736"/>
            <a:ext cx="8686800" cy="4651389"/>
          </a:xfrm>
        </p:spPr>
        <p:txBody>
          <a:bodyPr>
            <a:normAutofit/>
          </a:bodyPr>
          <a:lstStyle/>
          <a:p>
            <a:r>
              <a:rPr lang="cs-CZ" dirty="0" smtClean="0"/>
              <a:t>Kabaretní žánr, kdy běloši s načerněnou tváří a převlečení za černochy napodobovali jejich zpěv a tanec</a:t>
            </a:r>
          </a:p>
          <a:p>
            <a:r>
              <a:rPr lang="cs-CZ" dirty="0" smtClean="0"/>
              <a:t>Vznikal na přelomu 18. a 19. století v Anglii a USA</a:t>
            </a:r>
          </a:p>
          <a:p>
            <a:r>
              <a:rPr lang="cs-CZ" dirty="0" smtClean="0"/>
              <a:t>Život černochů byl idealizován</a:t>
            </a:r>
          </a:p>
          <a:p>
            <a:r>
              <a:rPr lang="cs-CZ" dirty="0" smtClean="0"/>
              <a:t>Melodika byla odlišná, skladatelé užívali chromatiku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Písničkář </a:t>
            </a:r>
            <a:r>
              <a:rPr lang="cs-CZ" b="1" dirty="0" err="1" smtClean="0"/>
              <a:t>Stephen</a:t>
            </a:r>
            <a:r>
              <a:rPr lang="cs-CZ" b="1" dirty="0" smtClean="0"/>
              <a:t> </a:t>
            </a:r>
            <a:r>
              <a:rPr lang="cs-CZ" b="1" dirty="0" err="1" smtClean="0"/>
              <a:t>Collins</a:t>
            </a:r>
            <a:r>
              <a:rPr lang="cs-CZ" b="1" dirty="0" smtClean="0"/>
              <a:t> </a:t>
            </a:r>
            <a:r>
              <a:rPr lang="cs-CZ" b="1" dirty="0" err="1" smtClean="0"/>
              <a:t>Foster</a:t>
            </a:r>
            <a:endParaRPr lang="cs-CZ" b="1" dirty="0" smtClean="0"/>
          </a:p>
          <a:p>
            <a:r>
              <a:rPr lang="cs-CZ" dirty="0" err="1" smtClean="0">
                <a:hlinkClick r:id="rId3"/>
              </a:rPr>
              <a:t>Oh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Susana</a:t>
            </a:r>
            <a:r>
              <a:rPr lang="cs-CZ" dirty="0" smtClean="0">
                <a:hlinkClick r:id="rId3"/>
              </a:rPr>
              <a:t> –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r>
              <a:rPr lang="cs-CZ" dirty="0" smtClean="0"/>
              <a:t>Všimli jste si, který nástroj měl hlavní slovo?</a:t>
            </a:r>
          </a:p>
        </p:txBody>
      </p:sp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1000100" y="4071942"/>
            <a:ext cx="1042416" cy="104241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banjo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Styl hry na </a:t>
            </a:r>
            <a:r>
              <a:rPr lang="cs-CZ" dirty="0" err="1" smtClean="0"/>
              <a:t>banjo</a:t>
            </a:r>
            <a:r>
              <a:rPr lang="cs-CZ" dirty="0" smtClean="0"/>
              <a:t> (synkopy) přejali hráči na piano a vznikl nový žánr - </a:t>
            </a:r>
            <a:r>
              <a:rPr lang="cs-CZ" b="1" dirty="0" smtClean="0">
                <a:hlinkClick r:id="" action="ppaction://hlinkshowjump?jump=nextslide"/>
              </a:rPr>
              <a:t>ragtime</a:t>
            </a:r>
            <a:endParaRPr lang="cs-CZ" b="1" dirty="0"/>
          </a:p>
        </p:txBody>
      </p:sp>
      <p:pic>
        <p:nvPicPr>
          <p:cNvPr id="3080" name="Picture 8" descr="C:\Users\Lovosice Home\AppData\Local\Microsoft\Windows\Temporary Internet Files\Content.IE5\VNBYKD7A\MP900382768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14612" y="3639436"/>
            <a:ext cx="5000660" cy="207556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ragtime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Kořeny má ve spojení černošského folklóru a dobové salonní populární hudby</a:t>
            </a:r>
          </a:p>
          <a:p>
            <a:r>
              <a:rPr lang="cs-CZ" dirty="0" smtClean="0"/>
              <a:t>Výhradně instrumentální hudba</a:t>
            </a:r>
          </a:p>
          <a:p>
            <a:r>
              <a:rPr lang="cs-CZ" dirty="0" smtClean="0"/>
              <a:t>První ragtimy vznikaly koncem 19. století</a:t>
            </a:r>
          </a:p>
          <a:p>
            <a:r>
              <a:rPr lang="cs-CZ" dirty="0" smtClean="0"/>
              <a:t>Později klavírní styl přejaly tzv. </a:t>
            </a:r>
            <a:r>
              <a:rPr lang="cs-CZ" b="1" dirty="0" smtClean="0"/>
              <a:t>synkopické orchestry</a:t>
            </a:r>
          </a:p>
          <a:p>
            <a:r>
              <a:rPr lang="cs-CZ" dirty="0" smtClean="0"/>
              <a:t>Nejvíce se hrál v Chicagu a </a:t>
            </a:r>
            <a:r>
              <a:rPr lang="cs-CZ" dirty="0" err="1" smtClean="0"/>
              <a:t>Saint</a:t>
            </a:r>
            <a:r>
              <a:rPr lang="cs-CZ" dirty="0" smtClean="0"/>
              <a:t> Louisu</a:t>
            </a:r>
          </a:p>
          <a:p>
            <a:r>
              <a:rPr lang="cs-CZ" dirty="0" smtClean="0"/>
              <a:t>Skladatel </a:t>
            </a:r>
            <a:r>
              <a:rPr lang="cs-CZ" b="1" dirty="0" err="1" smtClean="0"/>
              <a:t>Scott</a:t>
            </a:r>
            <a:r>
              <a:rPr lang="cs-CZ" b="1" dirty="0" smtClean="0"/>
              <a:t> </a:t>
            </a:r>
            <a:r>
              <a:rPr lang="cs-CZ" b="1" dirty="0" err="1" smtClean="0"/>
              <a:t>Joplin</a:t>
            </a:r>
            <a:r>
              <a:rPr lang="cs-CZ" dirty="0" smtClean="0"/>
              <a:t>, skladba vyžadovala vzdělání</a:t>
            </a:r>
          </a:p>
          <a:p>
            <a:r>
              <a:rPr lang="cs-CZ" dirty="0" err="1" smtClean="0">
                <a:hlinkClick r:id="rId3"/>
              </a:rPr>
              <a:t>Maple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leaf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rag</a:t>
            </a:r>
            <a:r>
              <a:rPr lang="cs-CZ" dirty="0" smtClean="0">
                <a:hlinkClick r:id="rId3"/>
              </a:rPr>
              <a:t> - </a:t>
            </a:r>
            <a:r>
              <a:rPr lang="cs-CZ" dirty="0" err="1" smtClean="0">
                <a:hlinkClick r:id="rId3"/>
              </a:rPr>
              <a:t>Scott</a:t>
            </a:r>
            <a:r>
              <a:rPr lang="cs-CZ" dirty="0" smtClean="0">
                <a:hlinkClick r:id="rId3"/>
              </a:rPr>
              <a:t> </a:t>
            </a:r>
            <a:r>
              <a:rPr lang="cs-CZ" dirty="0" err="1" smtClean="0">
                <a:hlinkClick r:id="rId3"/>
              </a:rPr>
              <a:t>Joplin</a:t>
            </a:r>
            <a:r>
              <a:rPr lang="cs-CZ" dirty="0" smtClean="0">
                <a:hlinkClick r:id="rId3"/>
              </a:rPr>
              <a:t>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Poznáte, jaký žánr doprovází úvodní titulky k filmu Podraz?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Podraz - slovensky dabing – </a:t>
            </a:r>
            <a:r>
              <a:rPr lang="cs-CZ" dirty="0" err="1" smtClean="0">
                <a:hlinkClick r:id="rId3"/>
              </a:rPr>
              <a:t>YouTube</a:t>
            </a:r>
            <a:r>
              <a:rPr lang="cs-CZ" dirty="0" smtClean="0"/>
              <a:t>  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1000100" y="3786190"/>
            <a:ext cx="1428760" cy="1428760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Lovosice Home\AppData\Local\Microsoft\Windows\Temporary Internet Files\Content.IE5\JUNP7B5R\MP900341693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24076" y="2500306"/>
            <a:ext cx="3805576" cy="27146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ragtime</a:t>
            </a:r>
            <a:endParaRPr lang="cs-CZ" sz="4800" b="1" dirty="0"/>
          </a:p>
        </p:txBody>
      </p:sp>
      <p:pic>
        <p:nvPicPr>
          <p:cNvPr id="5122" name="Picture 2" descr="C:\Users\Lovosice Home\AppData\Local\Microsoft\Windows\Temporary Internet Files\Content.IE5\92ZS8ULJ\MC9004159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41737" y="2524124"/>
            <a:ext cx="2927782" cy="319089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tanec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Hrál důležitou roli ve formování moderní hudby a jejím pronikání na evropský kontinent</a:t>
            </a:r>
          </a:p>
          <a:p>
            <a:r>
              <a:rPr lang="cs-CZ" b="1" dirty="0" smtClean="0">
                <a:hlinkClick r:id="" action="ppaction://hlinkshowjump?jump=nextslide"/>
              </a:rPr>
              <a:t>step, </a:t>
            </a:r>
            <a:r>
              <a:rPr lang="cs-CZ" b="1" dirty="0" err="1" smtClean="0">
                <a:hlinkClick r:id="" action="ppaction://hlinkshowjump?jump=nextslide"/>
              </a:rPr>
              <a:t>cake</a:t>
            </a:r>
            <a:r>
              <a:rPr lang="cs-CZ" b="1" dirty="0" smtClean="0">
                <a:hlinkClick r:id="" action="ppaction://hlinkshowjump?jump=nextslide"/>
              </a:rPr>
              <a:t>-</a:t>
            </a:r>
            <a:r>
              <a:rPr lang="cs-CZ" b="1" dirty="0" err="1" smtClean="0">
                <a:hlinkClick r:id="" action="ppaction://hlinkshowjump?jump=nextslide"/>
              </a:rPr>
              <a:t>walk</a:t>
            </a:r>
            <a:r>
              <a:rPr lang="cs-CZ" b="1" dirty="0" smtClean="0"/>
              <a:t>  – </a:t>
            </a:r>
            <a:r>
              <a:rPr lang="cs-CZ" dirty="0" smtClean="0"/>
              <a:t>spojení evropského a afroamerického tance</a:t>
            </a:r>
          </a:p>
          <a:p>
            <a:r>
              <a:rPr lang="cs-CZ" dirty="0" smtClean="0"/>
              <a:t>New Orleans, místo setkávání prvků mnoha hudebních kultur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142984"/>
            <a:ext cx="8686800" cy="4937141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Step</a:t>
            </a:r>
            <a:r>
              <a:rPr lang="cs-CZ" dirty="0" smtClean="0"/>
              <a:t> – </a:t>
            </a:r>
            <a:r>
              <a:rPr lang="cs-CZ" dirty="0" err="1" smtClean="0"/>
              <a:t>tap</a:t>
            </a:r>
            <a:r>
              <a:rPr lang="cs-CZ" dirty="0" smtClean="0"/>
              <a:t> </a:t>
            </a:r>
            <a:r>
              <a:rPr lang="cs-CZ" dirty="0" err="1" smtClean="0"/>
              <a:t>dance</a:t>
            </a:r>
            <a:r>
              <a:rPr lang="cs-CZ" dirty="0" smtClean="0"/>
              <a:t> (rytmus vyklepávají botou)</a:t>
            </a:r>
          </a:p>
          <a:p>
            <a:r>
              <a:rPr lang="cs-CZ" dirty="0" smtClean="0"/>
              <a:t>Patří k prvním jazzovým tancům</a:t>
            </a:r>
          </a:p>
          <a:p>
            <a:r>
              <a:rPr lang="cs-CZ" dirty="0" smtClean="0"/>
              <a:t>Fred </a:t>
            </a:r>
            <a:r>
              <a:rPr lang="cs-CZ" dirty="0" err="1" smtClean="0"/>
              <a:t>Astaire</a:t>
            </a:r>
            <a:r>
              <a:rPr lang="cs-CZ" dirty="0" smtClean="0"/>
              <a:t> a </a:t>
            </a:r>
            <a:r>
              <a:rPr lang="cs-CZ" dirty="0" err="1" smtClean="0"/>
              <a:t>Ginger</a:t>
            </a:r>
            <a:r>
              <a:rPr lang="cs-CZ" dirty="0" smtClean="0"/>
              <a:t> </a:t>
            </a:r>
            <a:r>
              <a:rPr lang="cs-CZ" dirty="0" err="1" smtClean="0"/>
              <a:t>Rogersová</a:t>
            </a:r>
            <a:endParaRPr lang="cs-CZ" dirty="0" smtClean="0"/>
          </a:p>
          <a:p>
            <a:r>
              <a:rPr lang="en-US" dirty="0" smtClean="0">
                <a:hlinkClick r:id="rId3"/>
              </a:rPr>
              <a:t>Fred Astaire &amp; Ginger Rogers (Tap Dance) – YouTube</a:t>
            </a:r>
            <a:endParaRPr lang="cs-CZ" dirty="0" smtClean="0"/>
          </a:p>
          <a:p>
            <a:r>
              <a:rPr lang="cs-CZ" b="1" dirty="0" err="1" smtClean="0"/>
              <a:t>Cake</a:t>
            </a:r>
            <a:r>
              <a:rPr lang="cs-CZ" b="1" dirty="0" smtClean="0"/>
              <a:t>-</a:t>
            </a:r>
            <a:r>
              <a:rPr lang="cs-CZ" b="1" dirty="0" err="1" smtClean="0"/>
              <a:t>walk</a:t>
            </a:r>
            <a:r>
              <a:rPr lang="cs-CZ" dirty="0" smtClean="0"/>
              <a:t> – původně černošská společenská hra s tancem, šlo o koláč</a:t>
            </a:r>
          </a:p>
          <a:p>
            <a:r>
              <a:rPr lang="cs-CZ" dirty="0" smtClean="0"/>
              <a:t>Pronikl do minstrelských představení</a:t>
            </a:r>
          </a:p>
          <a:p>
            <a:r>
              <a:rPr lang="en-US" dirty="0" smtClean="0">
                <a:hlinkClick r:id="rId4"/>
              </a:rPr>
              <a:t>Cakewalk - Vintage Blues Dance - YouTube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62170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Použitá literatura a zdroje:</a:t>
            </a:r>
          </a:p>
          <a:p>
            <a:endParaRPr lang="cs-CZ" sz="1400" dirty="0" smtClean="0"/>
          </a:p>
          <a:p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; CÍSAŘ, Zbyněk; HURNÍK, Lukáš. </a:t>
            </a:r>
            <a:r>
              <a:rPr lang="cs-CZ" sz="1400" i="1" dirty="0" smtClean="0"/>
              <a:t>Hudební výchova 1 pro gymnázia</a:t>
            </a:r>
            <a:r>
              <a:rPr lang="cs-CZ" sz="1400" dirty="0" smtClean="0"/>
              <a:t>. Praha: SPN, 2003, ISBN 80-7235-211-3. </a:t>
            </a:r>
          </a:p>
          <a:p>
            <a:r>
              <a:rPr lang="cs-CZ" sz="1400" dirty="0" smtClean="0"/>
              <a:t>CHARALAMBIDIS, </a:t>
            </a:r>
            <a:r>
              <a:rPr lang="cs-CZ" sz="1400" dirty="0" err="1" smtClean="0"/>
              <a:t>Alexandros</a:t>
            </a:r>
            <a:r>
              <a:rPr lang="cs-CZ" sz="1400" dirty="0" smtClean="0"/>
              <a:t> a kol. </a:t>
            </a:r>
            <a:r>
              <a:rPr lang="cs-CZ" sz="1400" i="1" dirty="0" smtClean="0"/>
              <a:t>Hudební výchova pro 8. ročník základní školy</a:t>
            </a:r>
            <a:r>
              <a:rPr lang="cs-CZ" sz="1400" dirty="0" smtClean="0"/>
              <a:t>. Praha: SPN, 2002, ISBN 80-7235-041-2.</a:t>
            </a:r>
          </a:p>
          <a:p>
            <a:endParaRPr lang="cs-CZ" sz="1400" dirty="0" smtClean="0"/>
          </a:p>
          <a:p>
            <a:r>
              <a:rPr lang="cs-CZ" sz="1400" dirty="0" smtClean="0"/>
              <a:t>Obrázky:</a:t>
            </a:r>
          </a:p>
          <a:p>
            <a:r>
              <a:rPr lang="cs-CZ" sz="1400" dirty="0" smtClean="0"/>
              <a:t>1   </a:t>
            </a:r>
            <a:r>
              <a:rPr lang="en-US" sz="1400" dirty="0" smtClean="0"/>
              <a:t>AUTOR NEUVEDEN. </a:t>
            </a:r>
            <a:r>
              <a:rPr lang="en-US" sz="1400" i="1" dirty="0" smtClean="0"/>
              <a:t>commons.wikimedia.org</a:t>
            </a:r>
            <a:r>
              <a:rPr lang="en-US" sz="1400" dirty="0" smtClean="0"/>
              <a:t> [online]. [cit. 10.4.2014]. </a:t>
            </a:r>
            <a:r>
              <a:rPr lang="en-US" sz="1400" dirty="0" err="1" smtClean="0"/>
              <a:t>Dostupný</a:t>
            </a:r>
            <a:r>
              <a:rPr lang="en-US" sz="1400" dirty="0" smtClean="0"/>
              <a:t> </a:t>
            </a:r>
            <a:r>
              <a:rPr lang="en-US" sz="1400" dirty="0" err="1" smtClean="0"/>
              <a:t>na</a:t>
            </a:r>
            <a:r>
              <a:rPr lang="en-US" sz="1400" dirty="0" smtClean="0"/>
              <a:t> WWW: http://commons.wikimedia.org/wiki/File%3AMaRainey.jpg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Použité hypertextové odkazy jsou platné ke dni vytvoření této prezentace:</a:t>
            </a:r>
          </a:p>
          <a:p>
            <a:r>
              <a:rPr lang="cs-CZ" sz="1400" dirty="0" err="1" smtClean="0"/>
              <a:t>polyrytmus</a:t>
            </a:r>
            <a:r>
              <a:rPr lang="cs-CZ" sz="1400" dirty="0" smtClean="0"/>
              <a:t>    </a:t>
            </a:r>
            <a:r>
              <a:rPr lang="cs-CZ" sz="1400" dirty="0" smtClean="0">
                <a:hlinkClick r:id="rId3"/>
              </a:rPr>
              <a:t>http://www.</a:t>
            </a:r>
            <a:r>
              <a:rPr lang="cs-CZ" sz="1400" dirty="0" err="1" smtClean="0">
                <a:hlinkClick r:id="rId3"/>
              </a:rPr>
              <a:t>youtube.com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watch</a:t>
            </a:r>
            <a:r>
              <a:rPr lang="cs-CZ" sz="1400" dirty="0" smtClean="0">
                <a:hlinkClick r:id="rId3"/>
              </a:rPr>
              <a:t>?v=Y7xt5ortPDo</a:t>
            </a:r>
            <a:endParaRPr lang="cs-CZ" sz="1400" dirty="0" smtClean="0"/>
          </a:p>
          <a:p>
            <a:r>
              <a:rPr lang="cs-CZ" sz="1400" dirty="0" smtClean="0"/>
              <a:t>spirituál  </a:t>
            </a: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youtube.com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watch</a:t>
            </a:r>
            <a:r>
              <a:rPr lang="cs-CZ" sz="1400" dirty="0" smtClean="0">
                <a:hlinkClick r:id="rId4"/>
              </a:rPr>
              <a:t>?v=xmS7_</a:t>
            </a:r>
            <a:r>
              <a:rPr lang="cs-CZ" sz="1400" dirty="0" err="1" smtClean="0">
                <a:hlinkClick r:id="rId4"/>
              </a:rPr>
              <a:t>SPZDFw</a:t>
            </a:r>
            <a:endParaRPr lang="cs-CZ" sz="1400" dirty="0" smtClean="0"/>
          </a:p>
          <a:p>
            <a:r>
              <a:rPr lang="cs-CZ" sz="1400" dirty="0" err="1" smtClean="0"/>
              <a:t>Banjo</a:t>
            </a:r>
            <a:r>
              <a:rPr lang="cs-CZ" sz="1400" dirty="0" smtClean="0"/>
              <a:t>   </a:t>
            </a:r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youtube.com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watch</a:t>
            </a:r>
            <a:r>
              <a:rPr lang="cs-CZ" sz="1400" dirty="0" smtClean="0">
                <a:hlinkClick r:id="rId5"/>
              </a:rPr>
              <a:t>?v=</a:t>
            </a:r>
            <a:r>
              <a:rPr lang="cs-CZ" sz="1400" dirty="0" err="1" smtClean="0">
                <a:hlinkClick r:id="rId5"/>
              </a:rPr>
              <a:t>kXCd</a:t>
            </a:r>
            <a:r>
              <a:rPr lang="cs-CZ" sz="1400" dirty="0" smtClean="0">
                <a:hlinkClick r:id="rId5"/>
              </a:rPr>
              <a:t>_DC7FCQ</a:t>
            </a:r>
            <a:endParaRPr lang="cs-CZ" sz="1400" dirty="0" smtClean="0"/>
          </a:p>
          <a:p>
            <a:r>
              <a:rPr lang="cs-CZ" sz="1400" dirty="0" smtClean="0"/>
              <a:t>blues  </a:t>
            </a:r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youtube.com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watch</a:t>
            </a:r>
            <a:r>
              <a:rPr lang="cs-CZ" sz="1400" dirty="0" smtClean="0">
                <a:hlinkClick r:id="rId6"/>
              </a:rPr>
              <a:t>?v=A-</a:t>
            </a:r>
            <a:r>
              <a:rPr lang="cs-CZ" sz="1400" dirty="0" err="1" smtClean="0">
                <a:hlinkClick r:id="rId6"/>
              </a:rPr>
              <a:t>mRHNAeJXE</a:t>
            </a:r>
            <a:endParaRPr lang="cs-CZ" sz="1400" dirty="0" smtClean="0"/>
          </a:p>
          <a:p>
            <a:r>
              <a:rPr lang="cs-CZ" sz="1400" dirty="0" smtClean="0"/>
              <a:t>Boogie-woogie </a:t>
            </a:r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youtube.com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watch</a:t>
            </a:r>
            <a:r>
              <a:rPr lang="cs-CZ" sz="1400" dirty="0" smtClean="0">
                <a:hlinkClick r:id="rId7"/>
              </a:rPr>
              <a:t>?v=J9b3ZZywQvg</a:t>
            </a:r>
            <a:r>
              <a:rPr lang="cs-CZ" sz="1400" dirty="0" smtClean="0"/>
              <a:t>            </a:t>
            </a:r>
            <a:r>
              <a:rPr lang="cs-CZ" sz="1400" dirty="0" smtClean="0">
                <a:hlinkClick r:id="rId8"/>
              </a:rPr>
              <a:t>http://www.</a:t>
            </a:r>
            <a:r>
              <a:rPr lang="cs-CZ" sz="1400" dirty="0" err="1" smtClean="0">
                <a:hlinkClick r:id="rId8"/>
              </a:rPr>
              <a:t>youtube.com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watch</a:t>
            </a:r>
            <a:r>
              <a:rPr lang="cs-CZ" sz="1400" dirty="0" smtClean="0">
                <a:hlinkClick r:id="rId8"/>
              </a:rPr>
              <a:t>?v=</a:t>
            </a:r>
            <a:r>
              <a:rPr lang="cs-CZ" sz="1400" dirty="0" err="1" smtClean="0">
                <a:hlinkClick r:id="rId8"/>
              </a:rPr>
              <a:t>WYRmsbEQXEg</a:t>
            </a:r>
            <a:r>
              <a:rPr lang="cs-CZ" sz="1400" dirty="0" smtClean="0">
                <a:hlinkClick r:id="rId8"/>
              </a:rPr>
              <a:t>&amp;list=PL9D069BCFAC64E972</a:t>
            </a:r>
            <a:endParaRPr lang="cs-CZ" sz="1400" dirty="0" smtClean="0"/>
          </a:p>
          <a:p>
            <a:r>
              <a:rPr lang="cs-CZ" sz="1400" dirty="0" smtClean="0"/>
              <a:t>Ragtime  </a:t>
            </a:r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youtube.com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watch</a:t>
            </a:r>
            <a:r>
              <a:rPr lang="cs-CZ" sz="1400" dirty="0" smtClean="0">
                <a:hlinkClick r:id="rId9"/>
              </a:rPr>
              <a:t>?v=reI43yUCaUI</a:t>
            </a:r>
            <a:endParaRPr lang="cs-CZ" sz="1400" dirty="0" smtClean="0"/>
          </a:p>
          <a:p>
            <a:r>
              <a:rPr lang="cs-CZ" sz="1400" dirty="0" smtClean="0"/>
              <a:t>Podraz  </a:t>
            </a:r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youtube.com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watch</a:t>
            </a:r>
            <a:r>
              <a:rPr lang="cs-CZ" sz="1400" dirty="0" smtClean="0">
                <a:hlinkClick r:id="rId10"/>
              </a:rPr>
              <a:t>?v=V3BqEiyUqgw</a:t>
            </a:r>
            <a:endParaRPr lang="cs-CZ" sz="1400" dirty="0" smtClean="0"/>
          </a:p>
          <a:p>
            <a:r>
              <a:rPr lang="cs-CZ" sz="1400" dirty="0" smtClean="0"/>
              <a:t>Step  </a:t>
            </a:r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youtube.com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watch</a:t>
            </a:r>
            <a:r>
              <a:rPr lang="cs-CZ" sz="1400" dirty="0" smtClean="0">
                <a:hlinkClick r:id="rId11"/>
              </a:rPr>
              <a:t>?v=mAB12aeI6nA</a:t>
            </a:r>
            <a:endParaRPr lang="cs-CZ" sz="1400" dirty="0" smtClean="0"/>
          </a:p>
          <a:p>
            <a:r>
              <a:rPr lang="cs-CZ" sz="1400" dirty="0" err="1" smtClean="0"/>
              <a:t>Cake</a:t>
            </a:r>
            <a:r>
              <a:rPr lang="cs-CZ" sz="1400" dirty="0" smtClean="0"/>
              <a:t>-</a:t>
            </a:r>
            <a:r>
              <a:rPr lang="cs-CZ" sz="1400" dirty="0" err="1" smtClean="0"/>
              <a:t>walk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12"/>
              </a:rPr>
              <a:t>http://www.</a:t>
            </a:r>
            <a:r>
              <a:rPr lang="cs-CZ" sz="1400" dirty="0" err="1" smtClean="0">
                <a:hlinkClick r:id="rId12"/>
              </a:rPr>
              <a:t>youtube.com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watch</a:t>
            </a:r>
            <a:r>
              <a:rPr lang="cs-CZ" sz="1400" dirty="0" smtClean="0">
                <a:hlinkClick r:id="rId12"/>
              </a:rPr>
              <a:t>?v=BkXQX1C9VWo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Klipart obrázky jsou součástí galerie Microsoft Office volně dostupné na adrese  </a:t>
            </a:r>
            <a:r>
              <a:rPr lang="cs-CZ" sz="1400" u="sng" dirty="0" smtClean="0">
                <a:hlinkClick r:id="rId13"/>
              </a:rPr>
              <a:t>www.office.</a:t>
            </a:r>
            <a:r>
              <a:rPr lang="cs-CZ" sz="1400" u="sng" dirty="0" err="1" smtClean="0">
                <a:hlinkClick r:id="rId13"/>
              </a:rPr>
              <a:t>microsoft.com</a:t>
            </a:r>
            <a:endParaRPr lang="cs-CZ" sz="1400" u="sng" dirty="0" smtClean="0"/>
          </a:p>
          <a:p>
            <a:endParaRPr lang="cs-CZ" sz="1400" u="sng" dirty="0" smtClean="0"/>
          </a:p>
          <a:p>
            <a:endParaRPr lang="cs-CZ" sz="1400" dirty="0" smtClean="0"/>
          </a:p>
          <a:p>
            <a:endParaRPr lang="cs-CZ" sz="20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1195</TotalTime>
  <Words>841</Words>
  <Application>Microsoft Office PowerPoint</Application>
  <PresentationFormat>Předvádění na obrazovce (4:3)</PresentationFormat>
  <Paragraphs>130</Paragraphs>
  <Slides>25</Slides>
  <Notes>25</Notes>
  <HiddenSlides>11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Cesta</vt:lpstr>
      <vt:lpstr>Snímek 1</vt:lpstr>
      <vt:lpstr>anotace</vt:lpstr>
      <vt:lpstr>Doba „předjazzová“</vt:lpstr>
      <vt:lpstr>Snímek 4</vt:lpstr>
      <vt:lpstr>Snímek 5</vt:lpstr>
      <vt:lpstr>Snímek 6</vt:lpstr>
      <vt:lpstr>Snímek 7</vt:lpstr>
      <vt:lpstr>spirituály</vt:lpstr>
      <vt:lpstr>Snímek 9</vt:lpstr>
      <vt:lpstr>blues</vt:lpstr>
      <vt:lpstr>Snímek 11</vt:lpstr>
      <vt:lpstr>Snímek 12</vt:lpstr>
      <vt:lpstr>Víte, jaký nástroj je na obrázku? </vt:lpstr>
      <vt:lpstr>Snímek 14</vt:lpstr>
      <vt:lpstr>Víte, jaký nástroj je na obrázku? </vt:lpstr>
      <vt:lpstr>Snímek 16</vt:lpstr>
      <vt:lpstr>Minstrelská představení</vt:lpstr>
      <vt:lpstr>Snímek 18</vt:lpstr>
      <vt:lpstr>banjo</vt:lpstr>
      <vt:lpstr>ragtime</vt:lpstr>
      <vt:lpstr>Poznáte, jaký žánr doprovází úvodní titulky k filmu Podraz? </vt:lpstr>
      <vt:lpstr>Snímek 22</vt:lpstr>
      <vt:lpstr>tanec</vt:lpstr>
      <vt:lpstr>Snímek 24</vt:lpstr>
      <vt:lpstr>Snímek 25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Windows User</cp:lastModifiedBy>
  <cp:revision>139</cp:revision>
  <dcterms:created xsi:type="dcterms:W3CDTF">2014-02-02T21:34:27Z</dcterms:created>
  <dcterms:modified xsi:type="dcterms:W3CDTF">2014-04-11T16:17:54Z</dcterms:modified>
</cp:coreProperties>
</file>