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4"/>
  </p:notes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charset="0"/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Arial Unicode MS" pitchFamily="34" charset="-128"/>
        <a:cs typeface="Arial Unicode MS" pitchFamily="34" charset="-128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892" autoAdjust="0"/>
    <p:restoredTop sz="90929"/>
  </p:normalViewPr>
  <p:slideViewPr>
    <p:cSldViewPr>
      <p:cViewPr varScale="1">
        <p:scale>
          <a:sx n="86" d="100"/>
          <a:sy n="86" d="100"/>
        </p:scale>
        <p:origin x="-84" y="-17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3F457ABA-CF55-4C89-A8DB-190EE4AEC2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charset="0"/>
      <a:defRPr sz="1200" kern="1200">
        <a:solidFill>
          <a:srgbClr val="000000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5697466-500F-464D-9295-88A7939DB829}" type="slidenum">
              <a:rPr lang="cs-CZ"/>
              <a:pPr/>
              <a:t>1</a:t>
            </a:fld>
            <a:endParaRPr lang="cs-CZ"/>
          </a:p>
        </p:txBody>
      </p:sp>
      <p:sp>
        <p:nvSpPr>
          <p:cNvPr id="1536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7A54C71-3F24-4D63-8D70-CF70762AB6DF}" type="slidenum">
              <a:rPr lang="cs-CZ"/>
              <a:pPr/>
              <a:t>3</a:t>
            </a:fld>
            <a:endParaRPr lang="cs-CZ"/>
          </a:p>
        </p:txBody>
      </p:sp>
      <p:sp>
        <p:nvSpPr>
          <p:cNvPr id="1638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638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E16ABA2-5D13-4BD6-9D16-18877CAF0AF1}" type="slidenum">
              <a:rPr lang="cs-CZ"/>
              <a:pPr/>
              <a:t>4</a:t>
            </a:fld>
            <a:endParaRPr lang="cs-CZ"/>
          </a:p>
        </p:txBody>
      </p:sp>
      <p:sp>
        <p:nvSpPr>
          <p:cNvPr id="1741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741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C03DBFF-D268-487F-A2B7-740DE06E0ED5}" type="slidenum">
              <a:rPr lang="cs-CZ"/>
              <a:pPr/>
              <a:t>5</a:t>
            </a:fld>
            <a:endParaRPr lang="cs-CZ"/>
          </a:p>
        </p:txBody>
      </p:sp>
      <p:sp>
        <p:nvSpPr>
          <p:cNvPr id="184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84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78CE95C-A6E2-4640-828F-C0D2911679E7}" type="slidenum">
              <a:rPr lang="cs-CZ"/>
              <a:pPr/>
              <a:t>6</a:t>
            </a:fld>
            <a:endParaRPr lang="cs-CZ"/>
          </a:p>
        </p:txBody>
      </p:sp>
      <p:sp>
        <p:nvSpPr>
          <p:cNvPr id="194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94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0C3C730-DE62-4DA7-934F-CAB171959269}" type="slidenum">
              <a:rPr lang="cs-CZ"/>
              <a:pPr/>
              <a:t>7</a:t>
            </a:fld>
            <a:endParaRPr lang="cs-CZ"/>
          </a:p>
        </p:txBody>
      </p:sp>
      <p:sp>
        <p:nvSpPr>
          <p:cNvPr id="204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4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A4175A5-4DA0-4914-B765-E9CEB18D2590}" type="slidenum">
              <a:rPr lang="cs-CZ"/>
              <a:pPr/>
              <a:t>8</a:t>
            </a:fld>
            <a:endParaRPr lang="cs-CZ"/>
          </a:p>
        </p:txBody>
      </p:sp>
      <p:sp>
        <p:nvSpPr>
          <p:cNvPr id="215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15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AC071FA-B9AE-4AD7-8FC0-5BE7851815B7}" type="slidenum">
              <a:rPr lang="cs-CZ"/>
              <a:pPr/>
              <a:t>9</a:t>
            </a:fld>
            <a:endParaRPr lang="cs-CZ"/>
          </a:p>
        </p:txBody>
      </p:sp>
      <p:sp>
        <p:nvSpPr>
          <p:cNvPr id="2253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253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E9D10A3-5391-4AEF-A7B1-5E3353BCF6C0}" type="slidenum">
              <a:rPr lang="cs-CZ"/>
              <a:pPr/>
              <a:t>10</a:t>
            </a:fld>
            <a:endParaRPr lang="cs-CZ"/>
          </a:p>
        </p:txBody>
      </p:sp>
      <p:sp>
        <p:nvSpPr>
          <p:cNvPr id="2355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355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6B0B31C-98A0-4244-B03D-472F9941978A}" type="slidenum">
              <a:rPr lang="cs-CZ"/>
              <a:pPr/>
              <a:t>11</a:t>
            </a:fld>
            <a:endParaRPr lang="cs-CZ"/>
          </a:p>
        </p:txBody>
      </p:sp>
      <p:sp>
        <p:nvSpPr>
          <p:cNvPr id="2457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458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08D69-9CCD-4D25-BC04-CB6637304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2B73D2-B490-4E77-A514-CFB7979DC4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F17FE-0299-420A-A952-0D6555B427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ECE0C9-7A4B-4F65-95D0-DC8B669496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61D45-866A-442E-B7AA-D432FBFD6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DA677D-9622-4EE2-B7E5-C3550D17AB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CE17E2-2FE1-4056-BC5E-5F6772018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B2EC07-4CF4-41B8-8017-2C5E7E1E19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A027F9-A080-4E4E-94ED-40457B3E3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0A0195-6C3E-4560-8C52-7D9BFBD49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8E28EF-F08C-4784-A230-3364E2508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18D4F3-91EF-4900-B128-3068CEB225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 smtClean="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>
              <a:defRPr/>
            </a:pPr>
            <a:fld id="{C64D23C2-06FC-4EBB-AF53-781E6A86EB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2pPr>
      <a:lvl3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3pPr>
      <a:lvl4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4pPr>
      <a:lvl5pPr algn="ctr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charset="0"/>
        <a:defRPr sz="4400">
          <a:solidFill>
            <a:srgbClr val="000000"/>
          </a:solidFill>
          <a:latin typeface="Arial" charset="0"/>
          <a:ea typeface="Arial Unicode MS" pitchFamily="34" charset="-128"/>
          <a:cs typeface="Arial Unicode MS" pitchFamily="34" charset="-128"/>
        </a:defRPr>
      </a:lvl9pPr>
    </p:titleStyle>
    <p:bodyStyle>
      <a:lvl1pPr marL="342900" indent="-342900" algn="l" defTabSz="449263" rtl="0" eaLnBrk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4762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5400" smtClean="0"/>
              <a:t>Průmyslová revoluce 7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503238" y="1768475"/>
            <a:ext cx="9070975" cy="4989513"/>
          </a:xfrm>
        </p:spPr>
        <p:txBody>
          <a:bodyPr tIns="38808" anchor="ctr"/>
          <a:lstStyle/>
          <a:p>
            <a:pPr marL="0" indent="0" algn="ctr" eaLnBrk="1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5400" smtClean="0"/>
              <a:t>Vývoj v jednotlivých zemích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8765" name="Group 93"/>
          <p:cNvGraphicFramePr>
            <a:graphicFrameLocks noGrp="1"/>
          </p:cNvGraphicFramePr>
          <p:nvPr/>
        </p:nvGraphicFramePr>
        <p:xfrm>
          <a:off x="1447800" y="1828800"/>
          <a:ext cx="7115175" cy="5121403"/>
        </p:xfrm>
        <a:graphic>
          <a:graphicData uri="http://schemas.openxmlformats.org/drawingml/2006/table">
            <a:tbl>
              <a:tblPr/>
              <a:tblGrid>
                <a:gridCol w="1873250"/>
                <a:gridCol w="5241925"/>
              </a:tblGrid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CZ.1.07/1.5.00/34.0950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vy_32_INOVACE_</a:t>
                      </a: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dej1_dkc09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dkc09_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prum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rev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_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vyvoj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Gymnázium Kladno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PaedDr. Marie </a:t>
                      </a:r>
                      <a:r>
                        <a:rPr kumimoji="0" lang="cs-CZ" altLang="zh-CN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Kocálová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Anotace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Výukový materiál  - prezentace – určený pro výklad i pro samostatnou práci žáků. Průmyslové revoluce – vývoj v jednotlivých zemích.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Předmět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Hospodářské dějiny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Tematická oblast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Novověk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Téma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Průmyslová revoluce  – v</a:t>
                      </a:r>
                      <a:r>
                        <a:rPr kumimoji="0" lang="cs-CZ" altLang="zh-CN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ývoj v jednotlivých zemích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0738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Očekávané výstupy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>
                          <a:srgbClr val="000000"/>
                        </a:buClr>
                        <a:buSzPct val="100000"/>
                        <a:buFont typeface="Times New Roman" charset="0"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Žáci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se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orientují v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 ekonomick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é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m vývoj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i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, proces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u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 industrializace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 v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 jednotlivých zemích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 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 formou komentovaného výkladu</a:t>
                      </a:r>
                      <a:r>
                        <a:rPr kumimoji="0" lang="cs-CZ" altLang="zh-CN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. Objasní základní ekonomické principy v souvislosti s historickým vývojem.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Klíčová slova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Průmyslová revoluce, Francie, Německo, Rusko, USA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Druh učebního materiálu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prezentace (výkladová)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zh-CN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Times New Roman" charset="0"/>
                        </a:rPr>
                        <a:t>třetí ročník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vyšší stupeň osmiletého gymnázia, čtyřleté gymnázium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Arial Unicode MS" pitchFamily="34" charset="-128"/>
                        <a:cs typeface="Arial Unicode MS" pitchFamily="34" charset="-128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23.1.2014, HODE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0350">
                <a:tc gridSpan="2"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325"/>
                        </a:spcBef>
                        <a:spcAft>
                          <a:spcPts val="1413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Arial Unicode MS" pitchFamily="34" charset="-128"/>
                          <a:cs typeface="Arial Unicode MS" pitchFamily="34" charset="-128"/>
                        </a:rPr>
                        <a:t>Zdroje uvedeny na konci dokumentu.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26" name="Obrázek 3"/>
          <p:cNvPicPr>
            <a:picLocks noChangeAspect="1" noChangeArrowheads="1"/>
          </p:cNvPicPr>
          <p:nvPr>
            <p:ph type="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54238" y="301625"/>
            <a:ext cx="5767387" cy="1260475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Francie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635125"/>
            <a:ext cx="9070975" cy="4989513"/>
          </a:xfrm>
        </p:spPr>
        <p:txBody>
          <a:bodyPr tIns="29988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politická nestabilita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revoluce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císařství – Napoleon III.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Prusko-francouzská válka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válečné reparace Německu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ztráta Alsaska a Lotrinska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republika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stagnace počtu obyvatel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Francie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06563"/>
            <a:ext cx="9070975" cy="4989512"/>
          </a:xfrm>
        </p:spPr>
        <p:txBody>
          <a:bodyPr tIns="29988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neefektivní zemědělství – menší statky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nízká koncentrace výroby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dirty="0" smtClean="0"/>
              <a:t>1914</a:t>
            </a:r>
            <a:r>
              <a:rPr lang="cs-CZ" dirty="0" smtClean="0"/>
              <a:t> </a:t>
            </a:r>
          </a:p>
          <a:p>
            <a:pPr marL="1295400" lvl="2" indent="-287338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600" dirty="0" smtClean="0"/>
              <a:t>podniky s více než 100 </a:t>
            </a:r>
            <a:r>
              <a:rPr lang="cs-CZ" sz="2600" dirty="0" smtClean="0"/>
              <a:t>zaměstnanců   </a:t>
            </a:r>
            <a:r>
              <a:rPr lang="cs-CZ" sz="2600" dirty="0" smtClean="0"/>
              <a:t>1/4</a:t>
            </a:r>
          </a:p>
          <a:p>
            <a:pPr marL="1295400" lvl="2" indent="-287338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600" dirty="0" smtClean="0"/>
              <a:t>podniky s méně než  5 zaměstnanci 1/3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malovýroba (módní výroba)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lehký průmysl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rentiérský kapitalismus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Německo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9988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1871 sjednocení, vznik Německa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sjednocení trhu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připojení Alsaska a Lotrinska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efektivní využití francouzských reparací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pangermánské snahy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rozdílnost jednotlivých německých států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katolicismus x protestantství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zemědělství x průmysl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Německo</a:t>
            </a:r>
          </a:p>
        </p:txBody>
      </p:sp>
      <p:sp>
        <p:nvSpPr>
          <p:cNvPr id="717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427163"/>
            <a:ext cx="9070975" cy="5413375"/>
          </a:xfrm>
        </p:spPr>
        <p:txBody>
          <a:bodyPr tIns="29988"/>
          <a:lstStyle/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přebírání zahraničních zkušeností a inovace vědeckých a technických postupů</a:t>
            </a:r>
          </a:p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„explozivní“ vývoj nových odvětví (elektrotechnika a chemický průmysl)</a:t>
            </a:r>
          </a:p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koncentrace (Krupp, Siemens, AEG)</a:t>
            </a:r>
          </a:p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vysoká celní ochrana</a:t>
            </a:r>
          </a:p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organizace výroby</a:t>
            </a:r>
          </a:p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pracovní disciplína</a:t>
            </a:r>
          </a:p>
          <a:p>
            <a:pPr marL="431800" indent="-323850" eaLnBrk="1">
              <a:lnSpc>
                <a:spcPct val="83000"/>
              </a:lnSpc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nízké mzdy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Rusko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562100"/>
            <a:ext cx="9070975" cy="4989513"/>
          </a:xfrm>
        </p:spPr>
        <p:txBody>
          <a:bodyPr tIns="29988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zpoždění vývoje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samoděržaví – snaha o demokratizaci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vojenské porážky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1861 zrušení nevolnictví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nerovnoměrný vývoj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smtClean="0"/>
              <a:t>význam jen některých měst a regionů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růst počtu obyvatel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expanze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Rusko</a:t>
            </a:r>
          </a:p>
        </p:txBody>
      </p:sp>
      <p:sp>
        <p:nvSpPr>
          <p:cNvPr id="921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29988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zemědělství zaostalé, extenzivní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nástup systematické industrializace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nerovnoměrnost vývoje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smtClean="0"/>
              <a:t>zahraniční investice</a:t>
            </a:r>
          </a:p>
          <a:p>
            <a:pPr marL="431800" indent="-323850" eaLnBrk="1">
              <a:buSzPct val="45000"/>
              <a:buFont typeface="Wingdings" pitchFamily="2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USA</a:t>
            </a:r>
          </a:p>
        </p:txBody>
      </p:sp>
      <p:sp>
        <p:nvSpPr>
          <p:cNvPr id="1024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471613"/>
            <a:ext cx="9070975" cy="5800725"/>
          </a:xfrm>
        </p:spPr>
        <p:txBody>
          <a:bodyPr tIns="29988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2</a:t>
            </a:r>
            <a:r>
              <a:rPr lang="cs-CZ" sz="3400" dirty="0" smtClean="0"/>
              <a:t>. pol.19. století </a:t>
            </a:r>
            <a:r>
              <a:rPr lang="cs-CZ" sz="3400" dirty="0" smtClean="0"/>
              <a:t>– občanská válka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dirty="0" smtClean="0"/>
              <a:t>zpomalení  vývoje Severu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000" dirty="0" smtClean="0"/>
              <a:t>„rekonstrukce“ Jihu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přistěhovalci 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populační exploze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nedostatek pracovních sil (velké rodinné farmy)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400" dirty="0" smtClean="0"/>
              <a:t>nedostatek pracovních sil v průmyslu (osídlování Západu)</a:t>
            </a:r>
          </a:p>
          <a:p>
            <a:pPr marL="863600" lvl="1" indent="-323850" eaLnBrk="1">
              <a:buSzPct val="75000"/>
              <a:buFont typeface="Symbol" pitchFamily="18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 smtClean="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USA</a:t>
            </a:r>
          </a:p>
        </p:txBody>
      </p:sp>
      <p:sp>
        <p:nvSpPr>
          <p:cNvPr id="1126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439863"/>
            <a:ext cx="9070975" cy="5622925"/>
          </a:xfrm>
        </p:spPr>
        <p:txBody>
          <a:bodyPr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vnitřní ekonomický růst amerického kapitalismu 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„zlatá“ éra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rozvoj zemědělství 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extenzivní</a:t>
            </a:r>
          </a:p>
          <a:p>
            <a:pPr marL="863600" lvl="1" indent="-323850" eaLnBrk="1">
              <a:buSzPct val="75000"/>
              <a:buFont typeface="Symbol" pitchFamily="18" charset="2"/>
              <a:buChar char="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dostatek půdy nevede k intenzifikaci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příliv kapitálu ze zahraničí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rozvoj automobilismu, potravinářského průmyslu, těžba ropy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mtClean="0"/>
              <a:t>koncentrace – Standart Oil Company, Rockefeller, Morgan, Vanderbilt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</p:spPr>
        <p:txBody>
          <a:bodyPr tIns="38808"/>
          <a:lstStyle/>
          <a:p>
            <a:pPr eaLnBrk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b="1" smtClean="0"/>
              <a:t>Japonsko</a:t>
            </a: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</p:spPr>
        <p:txBody>
          <a:bodyPr tIns="30870"/>
          <a:lstStyle/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500" smtClean="0"/>
              <a:t>ukončení izolace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500" smtClean="0"/>
              <a:t>USA – koncese pro dva přístavy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500" smtClean="0"/>
              <a:t>reformy Meidži – zánik feudálních struktur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500" smtClean="0"/>
              <a:t>rychlá industrializace</a:t>
            </a:r>
          </a:p>
          <a:p>
            <a:pPr marL="431800" indent="-323850" eaLnBrk="1">
              <a:buSzPct val="45000"/>
              <a:buFont typeface="Wingdings" pitchFamily="2" charset="2"/>
              <a:buChar char="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3500" smtClean="0"/>
              <a:t>nutnost dovozu surovin - expanze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/>
            <a:r>
              <a:rPr lang="cs-CZ" smtClean="0"/>
              <a:t>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/>
            <a:r>
              <a:rPr lang="cs-CZ" smtClean="0"/>
              <a:t>Stellner,František: Hospodářské dějiny,VŠE Praha, Oeconomica,Praha 2008,ISBN 978-80-245-1141-2</a:t>
            </a:r>
          </a:p>
          <a:p>
            <a:pPr marL="0" indent="0" eaLnBrk="1">
              <a:buClrTx/>
              <a:buSzTx/>
              <a:buFontTx/>
              <a:buNone/>
            </a:pPr>
            <a:r>
              <a:rPr lang="cs-CZ" smtClean="0"/>
              <a:t>Čapek,Vratislav: Světové dějiny II, Fortuna, Praha,2010, 80-7168-850-9 </a:t>
            </a:r>
          </a:p>
          <a:p>
            <a:pPr marL="0" indent="0" eaLnBrk="1">
              <a:buClrTx/>
              <a:buSzTx/>
              <a:buFontTx/>
              <a:buNone/>
            </a:pPr>
            <a:r>
              <a:rPr lang="cs-CZ" smtClean="0"/>
              <a:t>Hospodářské dějiny. In: [online]. [cit. 2013-12-15]. Dostupné z: nb.vse.cz/~sirucek/Predmety/3MI111/PrednaskaJD.ppt‎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Arial"/>
        <a:ea typeface="Arial Unicode MS"/>
        <a:cs typeface="Arial Unicode MS"/>
      </a:majorFont>
      <a:minorFont>
        <a:latin typeface="Arial"/>
        <a:ea typeface="Arial Unicode MS"/>
        <a:cs typeface="Arial Unicode MS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Arial Unicode MS" pitchFamily="34" charset="-128"/>
            <a:cs typeface="Arial Unicode MS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  <a:ea typeface="Arial Unicode MS" pitchFamily="34" charset="-128"/>
            <a:cs typeface="Arial Unicode MS" pitchFamily="34" charset="-128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418</Words>
  <Application>Microsoft Office PowerPoint</Application>
  <PresentationFormat>Vlastní</PresentationFormat>
  <Paragraphs>119</Paragraphs>
  <Slides>12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Arial</vt:lpstr>
      <vt:lpstr>Arial Unicode MS</vt:lpstr>
      <vt:lpstr>Times New Roman</vt:lpstr>
      <vt:lpstr>Calibri</vt:lpstr>
      <vt:lpstr>Wingdings</vt:lpstr>
      <vt:lpstr>Symbol</vt:lpstr>
      <vt:lpstr>Default Design</vt:lpstr>
      <vt:lpstr>Průmyslová revoluce 7</vt:lpstr>
      <vt:lpstr>Snímek 2</vt:lpstr>
      <vt:lpstr>Francie</vt:lpstr>
      <vt:lpstr>Francie</vt:lpstr>
      <vt:lpstr>Německo</vt:lpstr>
      <vt:lpstr>Německo</vt:lpstr>
      <vt:lpstr>Rusko</vt:lpstr>
      <vt:lpstr>Rusko</vt:lpstr>
      <vt:lpstr>USA</vt:lpstr>
      <vt:lpstr>USA</vt:lpstr>
      <vt:lpstr>Japonsko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Průmyslová revoluce 7</dc:title>
  <cp:lastModifiedBy>Dum</cp:lastModifiedBy>
  <cp:revision>19</cp:revision>
  <cp:lastPrinted>1601-01-01T00:00:00Z</cp:lastPrinted>
  <dcterms:created xsi:type="dcterms:W3CDTF">2013-03-20T20:09:30Z</dcterms:created>
  <dcterms:modified xsi:type="dcterms:W3CDTF">2014-04-11T17:43:53Z</dcterms:modified>
</cp:coreProperties>
</file>