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256" r:id="rId2"/>
    <p:sldId id="271" r:id="rId3"/>
    <p:sldId id="257" r:id="rId4"/>
    <p:sldId id="258" r:id="rId5"/>
    <p:sldId id="260" r:id="rId6"/>
    <p:sldId id="270" r:id="rId7"/>
    <p:sldId id="259" r:id="rId8"/>
    <p:sldId id="263" r:id="rId9"/>
    <p:sldId id="264" r:id="rId10"/>
    <p:sldId id="265" r:id="rId11"/>
    <p:sldId id="267" r:id="rId12"/>
    <p:sldId id="272" r:id="rId13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86" d="100"/>
          <a:sy n="86" d="100"/>
        </p:scale>
        <p:origin x="-84" y="-17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7281E5C4-5AF1-47BC-B191-81B66ECF8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A87B9EA-7EC6-4028-899A-7EF8AA8ACC47}" type="slidenum">
              <a:rPr lang="cs-CZ"/>
              <a:pPr/>
              <a:t>1</a:t>
            </a:fld>
            <a:endParaRPr lang="cs-CZ"/>
          </a:p>
        </p:txBody>
      </p:sp>
      <p:sp>
        <p:nvSpPr>
          <p:cNvPr id="153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BF1F442-6A03-44CE-A10D-D8729413E15D}" type="slidenum">
              <a:rPr lang="cs-CZ"/>
              <a:pPr/>
              <a:t>3</a:t>
            </a:fld>
            <a:endParaRPr lang="cs-CZ"/>
          </a:p>
        </p:txBody>
      </p:sp>
      <p:sp>
        <p:nvSpPr>
          <p:cNvPr id="163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D9E1095-FAF0-49F2-9DA3-60F4CA7415D9}" type="slidenum">
              <a:rPr lang="cs-CZ"/>
              <a:pPr/>
              <a:t>4</a:t>
            </a:fld>
            <a:endParaRPr lang="cs-CZ"/>
          </a:p>
        </p:txBody>
      </p:sp>
      <p:sp>
        <p:nvSpPr>
          <p:cNvPr id="174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971427F-41F9-4D96-95F9-535B25C9B111}" type="slidenum">
              <a:rPr lang="cs-CZ"/>
              <a:pPr/>
              <a:t>5</a:t>
            </a:fld>
            <a:endParaRPr lang="cs-CZ"/>
          </a:p>
        </p:txBody>
      </p:sp>
      <p:sp>
        <p:nvSpPr>
          <p:cNvPr id="184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3779505-A1CB-4EBD-88A8-8B63980BAC36}" type="slidenum">
              <a:rPr lang="cs-CZ"/>
              <a:pPr/>
              <a:t>7</a:t>
            </a:fld>
            <a:endParaRPr lang="cs-CZ"/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71DA9EA-C9E4-46B8-87EB-0237FC90C74F}" type="slidenum">
              <a:rPr lang="cs-CZ"/>
              <a:pPr/>
              <a:t>8</a:t>
            </a:fld>
            <a:endParaRPr lang="cs-CZ"/>
          </a:p>
        </p:txBody>
      </p:sp>
      <p:sp>
        <p:nvSpPr>
          <p:cNvPr id="204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7361CA6-9278-4471-BF6D-D921DB5E1742}" type="slidenum">
              <a:rPr lang="cs-CZ"/>
              <a:pPr/>
              <a:t>9</a:t>
            </a:fld>
            <a:endParaRPr lang="cs-CZ"/>
          </a:p>
        </p:txBody>
      </p:sp>
      <p:sp>
        <p:nvSpPr>
          <p:cNvPr id="215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5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A817B3C-9079-4252-81C4-D977F361785B}" type="slidenum">
              <a:rPr lang="cs-CZ"/>
              <a:pPr/>
              <a:t>10</a:t>
            </a:fld>
            <a:endParaRPr lang="cs-CZ"/>
          </a:p>
        </p:txBody>
      </p:sp>
      <p:sp>
        <p:nvSpPr>
          <p:cNvPr id="225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25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1884DA3-EB5B-43CD-9C9D-B77C4EDE34C3}" type="slidenum">
              <a:rPr lang="cs-CZ"/>
              <a:pPr/>
              <a:t>11</a:t>
            </a:fld>
            <a:endParaRPr lang="cs-CZ"/>
          </a:p>
        </p:txBody>
      </p:sp>
      <p:sp>
        <p:nvSpPr>
          <p:cNvPr id="235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35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78C812-BDFF-438C-B0CF-B5F77FEF95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9577A-D5F1-41A8-A156-1D30469EE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A8A27-CF3D-4AE8-9C32-3F75E66091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92B5F8-09FA-44C9-A4A6-7A3B387387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DADFD9-40E8-4584-9C83-D707D68DE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38803-A591-42CF-96C3-CC8DC86C3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EF4FF8-8A01-416C-A123-B947B23157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BF74B-2D6B-4F53-BF17-85F734C21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6FD709-12C8-494D-BB46-BA0231A88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D97E2-D861-40C2-A879-AE3EAE350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18C1C5-74DE-4C1F-8FCF-C50D70D00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042B25-DCCA-499D-85A4-7295FD5EA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charset="0"/>
                <a:cs typeface="Lucida Sans Unicode" pitchFamily="34" charset="0"/>
              </a:defRPr>
            </a:lvl1pPr>
          </a:lstStyle>
          <a:p>
            <a:pPr>
              <a:defRPr/>
            </a:pPr>
            <a:fld id="{5A712A26-0711-40B2-83C1-D3D7210B4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Microsoft YaHei" pitchFamily="34" charset="-122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4752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5400" smtClean="0"/>
              <a:t>Průmyslová revoluce 9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562100"/>
            <a:ext cx="9070975" cy="4989513"/>
          </a:xfrm>
        </p:spPr>
        <p:txBody>
          <a:bodyPr tIns="47520" anchor="ctr"/>
          <a:lstStyle/>
          <a:p>
            <a:pPr indent="-341313" algn="ctr" eaLnBrk="1"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5400" smtClean="0"/>
              <a:t>Technická revoluce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874" name="Group 58"/>
          <p:cNvGraphicFramePr>
            <a:graphicFrameLocks noGrp="1"/>
          </p:cNvGraphicFramePr>
          <p:nvPr/>
        </p:nvGraphicFramePr>
        <p:xfrm>
          <a:off x="1447800" y="2057400"/>
          <a:ext cx="7115175" cy="5121403"/>
        </p:xfrm>
        <a:graphic>
          <a:graphicData uri="http://schemas.openxmlformats.org/drawingml/2006/table">
            <a:tbl>
              <a:tblPr/>
              <a:tblGrid>
                <a:gridCol w="1873250"/>
                <a:gridCol w="5241925"/>
              </a:tblGrid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CZ.1.07/1.5.00/34.0950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vy_32_INOVACE_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dej1_dkc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icrosoft YaHei" pitchFamily="34" charset="-122"/>
                          <a:cs typeface="Times New Roman" charset="0"/>
                        </a:rPr>
                        <a:t>11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Microsoft YaHei" pitchFamily="34" charset="-122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dkc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icrosoft YaHei" pitchFamily="34" charset="-122"/>
                          <a:cs typeface="Times New Roman" charset="0"/>
                        </a:rPr>
                        <a:t>11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prum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rev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technicka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_revoluce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Gymnázium Kladno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PaedDr. Marie Kocálová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Anotace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Výukový materiál  –  prezentace  –  určený pro výklad i pro samostatnou práci žáků. Průmyslové revoluce  –  technická revoluce.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Předmět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Hospodářské dějiny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Tematická oblast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Kapitalismus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Téma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Průmyslová revoluce </a:t>
                      </a:r>
                      <a:r>
                        <a:rPr kumimoji="0" lang="cs-CZ" altLang="zh-CN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– technická revoluce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Očekávané výstupy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Žáci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se orientují v  ekonomickém vývoji, procesu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icrosoft YaHei" pitchFamily="34" charset="-122"/>
                          <a:cs typeface="Times New Roman" charset="0"/>
                        </a:rPr>
                        <a:t>technické revoluc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e  formou komentovaného výkladu.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Microsoft YaHei" pitchFamily="34" charset="-122"/>
                          <a:cs typeface="Times New Roman" charset="0"/>
                        </a:rPr>
                        <a:t>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 Vyvodí  změny v souvislosti s vývojem ekonomiky.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Klíčová slova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Technická revoluce, zdroje energie, hutnictví, přenos informací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Druh učebního materiálu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prezentace (výkladová)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  <a:cs typeface="Times New Roman" charset="0"/>
                        </a:rPr>
                        <a:t>třetí ročník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vyšší stupeň osmiletého gymnázia, čtyřleté gymnázium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Microsoft YaHei" pitchFamily="34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6.2.2014, HODE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Microsoft YaHei" pitchFamily="34" charset="-122"/>
                        </a:rPr>
                        <a:t>Zdroje uvedeny na konci dokumentu.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26" name="Obrázek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54238" y="301625"/>
            <a:ext cx="5767387" cy="1260475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Technická revoluce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8080"/>
          <a:lstStyle/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b="1" smtClean="0"/>
              <a:t>„Věk oceli a elektřiny“</a:t>
            </a:r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b="1" smtClean="0"/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zdroje energie - elektřina a spalovací motor</a:t>
            </a:r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nové vynálezy (Edison, Tesla aj.)</a:t>
            </a:r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průmysl hutnický, báňský, strojírenský</a:t>
            </a:r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rostoucí význam chemického průmyslu</a:t>
            </a:r>
          </a:p>
          <a:p>
            <a:pPr marL="431800" indent="-322263" eaLnBrk="1" hangingPunct="1"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rychlý přenos informací (telefon, podmořské telegrafní kabely, radiotelegrafie)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Technická revoluce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560513"/>
            <a:ext cx="9070975" cy="6575425"/>
          </a:xfrm>
        </p:spPr>
        <p:txBody>
          <a:bodyPr tIns="100800"/>
          <a:lstStyle/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SzPct val="45000"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3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elektřina</a:t>
            </a: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Werner Siemens a Johan Georg Halske – elektrická lokomotiva 1879</a:t>
            </a: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Thomas Alva Edison - 1879 žárovka, 1882 osvětlení v New Yorku</a:t>
            </a: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Nikola Tesla – 1888 střídavý  proud přenositelný na dálku, 1892 první větší elektrárna na Niagaře</a:t>
            </a:r>
            <a:endParaRPr lang="cs-CZ" sz="22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z="22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Thomas A. Edison </a:t>
            </a:r>
            <a:r>
              <a:rPr lang="cs-CZ" sz="1400" smtClean="0"/>
              <a:t>obr.2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8080"/>
          <a:lstStyle/>
          <a:p>
            <a:pPr marL="430213" indent="-323850" eaLnBrk="1">
              <a:spcAft>
                <a:spcPts val="1425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3300" smtClean="0"/>
              <a:t>Patent na žárovku 1880</a:t>
            </a:r>
          </a:p>
          <a:p>
            <a:pPr marL="430213" indent="-323850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z="22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9588" y="2447925"/>
            <a:ext cx="4392612" cy="4679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Technická revoluce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spojová technika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defRPr/>
            </a:pPr>
            <a:endParaRPr lang="cs-CZ" sz="2800" b="1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Nikola Tesla – 1893 radiový přijímač 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Antonio Meucci - 1849 telefon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Alexander Graham Bell - 1876 telefon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Marchese Guglielmo Marconi -1896 bezdrátový telegraf a radio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endParaRPr lang="cs-CZ" sz="28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cs-CZ" sz="28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chemický průmysl</a:t>
            </a: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defRPr/>
            </a:pPr>
            <a:endParaRPr lang="cs-CZ" sz="28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syntetické barvy, umělá hnojiva, třaskaviny 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defRPr/>
            </a:pPr>
            <a:r>
              <a:rPr lang="cs-CZ" sz="28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Alfred Nobel -  1867 dynamit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Thomas A. Edison </a:t>
            </a:r>
            <a:r>
              <a:rPr lang="cs-CZ" sz="1400" smtClean="0"/>
              <a:t>obr.1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8080"/>
          <a:lstStyle/>
          <a:p>
            <a:pPr marL="430213" indent="-323850" eaLnBrk="1">
              <a:spcAft>
                <a:spcPts val="1425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3300" smtClean="0"/>
              <a:t>Válečkový fonograf z roku 1899</a:t>
            </a:r>
          </a:p>
          <a:p>
            <a:pPr marL="430213" indent="-323850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0213" indent="-323850" eaLnBrk="1" hangingPunct="1">
              <a:lnSpc>
                <a:spcPct val="75000"/>
              </a:lnSpc>
              <a:spcBef>
                <a:spcPts val="500"/>
              </a:spcBef>
              <a:spcAft>
                <a:spcPct val="0"/>
              </a:spcAft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2250" y="2808288"/>
            <a:ext cx="4967288" cy="4176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Technická revoluce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64440"/>
          <a:lstStyle/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hutnický průmysl</a:t>
            </a: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nejvýznamnější pokroky v tavbě železa</a:t>
            </a: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Henry Bessemer (</a:t>
            </a:r>
            <a:r>
              <a:rPr lang="cs-CZ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bessemerování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) –1856</a:t>
            </a: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Pierre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-</a:t>
            </a:r>
            <a:r>
              <a:rPr lang="cs-CZ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Émile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Martin-1865</a:t>
            </a: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431800" indent="-322263" eaLnBrk="1" hangingPunct="1">
              <a:lnSpc>
                <a:spcPct val="84000"/>
              </a:lnSpc>
              <a:spcBef>
                <a:spcPts val="800"/>
              </a:spcBef>
              <a:spcAft>
                <a:spcPct val="0"/>
              </a:spcAft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Sidney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Gilchrist</a:t>
            </a: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Thomas (eliminuje fosfor) –1879 </a:t>
            </a:r>
          </a:p>
          <a:p>
            <a:pPr marL="431800" indent="-32226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Technická revoluce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8080"/>
          <a:lstStyle/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Výroba oceli v letech 1870 a 1913 (v mil. t) </a:t>
            </a:r>
            <a:r>
              <a:rPr lang="cs-CZ" sz="1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tab.1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             1870	        1913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endParaRPr lang="cs-CZ" sz="15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USA			         0,04		34,4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Velká Británie	         0,24		  8,5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Francie		         0,09		  5,1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Německo		         0,14		20,5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Rakousko-Uhersko    0,02		  2,9</a:t>
            </a:r>
          </a:p>
          <a:p>
            <a:pPr indent="-341313" eaLnBrk="1" hangingPunct="1">
              <a:spcAft>
                <a:spcPts val="1425"/>
              </a:spcAft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/>
            </a:pPr>
            <a:r>
              <a:rPr lang="cs-CZ" sz="24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Rusko		         0,01		  4,6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Technická revoluce</a:t>
            </a:r>
          </a:p>
        </p:txBody>
      </p:sp>
      <p:graphicFrame>
        <p:nvGraphicFramePr>
          <p:cNvPr id="12290" name="Group 2"/>
          <p:cNvGraphicFramePr>
            <a:graphicFrameLocks noGrp="1"/>
          </p:cNvGraphicFramePr>
          <p:nvPr/>
        </p:nvGraphicFramePr>
        <p:xfrm>
          <a:off x="360363" y="3311525"/>
          <a:ext cx="9363075" cy="2735265"/>
        </p:xfrm>
        <a:graphic>
          <a:graphicData uri="http://schemas.openxmlformats.org/drawingml/2006/table">
            <a:tbl>
              <a:tblPr/>
              <a:tblGrid>
                <a:gridCol w="1168400"/>
                <a:gridCol w="1169987"/>
                <a:gridCol w="1169988"/>
                <a:gridCol w="1182687"/>
                <a:gridCol w="1158875"/>
                <a:gridCol w="1168400"/>
                <a:gridCol w="1169988"/>
                <a:gridCol w="1174750"/>
              </a:tblGrid>
              <a:tr h="6921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rok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Velká Británie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Francie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Německo(1871)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R-U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Rusko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USA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svět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1800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230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190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60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50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650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1820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290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220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85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80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55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865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1840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387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264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150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142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40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96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1 314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</a:tr>
              <a:tr h="407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1860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577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380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310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200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155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392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2 404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1888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820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485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583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253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363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1 443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ts val="1413"/>
                        </a:spcAft>
                        <a:buClrTx/>
                        <a:buSzPct val="100000"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pitchFamily="34" charset="-122"/>
                        </a:rPr>
                        <a:t>4 618</a:t>
                      </a:r>
                    </a:p>
                  </a:txBody>
                  <a:tcPr marL="90000" marR="90000" marT="92124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</a:tr>
            </a:tbl>
          </a:graphicData>
        </a:graphic>
      </p:graphicFrame>
      <p:sp>
        <p:nvSpPr>
          <p:cNvPr id="11316" name="Text Box 51"/>
          <p:cNvSpPr txBox="1">
            <a:spLocks noChangeArrowheads="1"/>
          </p:cNvSpPr>
          <p:nvPr/>
        </p:nvSpPr>
        <p:spPr bwMode="auto">
          <a:xfrm>
            <a:off x="1223963" y="2303463"/>
            <a:ext cx="6750050" cy="430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66240" rIns="90000" bIns="45000"/>
          <a:lstStyle/>
          <a:p>
            <a:pPr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2400">
                <a:solidFill>
                  <a:srgbClr val="000000"/>
                </a:solidFill>
              </a:rPr>
              <a:t>Průmyslová produkce v milionech britských liber </a:t>
            </a:r>
            <a:r>
              <a:rPr lang="cs-CZ" sz="1400">
                <a:solidFill>
                  <a:srgbClr val="000000"/>
                </a:solidFill>
              </a:rPr>
              <a:t>tab.2</a:t>
            </a:r>
            <a:r>
              <a:rPr lang="cs-CZ" sz="2400">
                <a:solidFill>
                  <a:srgbClr val="000000"/>
                </a:solidFill>
              </a:rPr>
              <a:t>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Zdroje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8080"/>
          <a:lstStyle/>
          <a:p>
            <a:pPr marL="90488" indent="0"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ea typeface="Arial Unicode MS" pitchFamily="34" charset="-128"/>
                <a:cs typeface="Arial Unicode MS" pitchFamily="34" charset="-128"/>
              </a:rPr>
              <a:t>Stellner,František: Hospodářské dějiny,VŠE Praha, Oeconomica,Praha 2008,ISBN 978-80-245-1141-2</a:t>
            </a:r>
          </a:p>
          <a:p>
            <a:pPr marL="90488" indent="0" eaLnBrk="1"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ea typeface="Arial Unicode MS" pitchFamily="34" charset="-128"/>
                <a:cs typeface="Arial Unicode MS" pitchFamily="34" charset="-128"/>
              </a:rPr>
              <a:t>Čapek,Vratislav: Světové dějiny II, Fortuna, Praha,2010, 80-7168-850-9 </a:t>
            </a:r>
          </a:p>
          <a:p>
            <a:pPr marL="90488" indent="0" eaLnBrk="1"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>
                <a:ea typeface="Arial Unicode MS" pitchFamily="34" charset="-128"/>
                <a:cs typeface="Arial Unicode MS" pitchFamily="34" charset="-128"/>
              </a:rPr>
              <a:t>Hospodářské dějiny. In: [online]. [cit. 2013-12-15]. Dostupné z: nb.vse.cz/~sirucek/Predmety/3MI111/PrednaskaJD.ppt‎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>
              <a:buClrTx/>
              <a:buSzTx/>
              <a:buFontTx/>
              <a:buChar char="•"/>
            </a:pPr>
            <a:r>
              <a:rPr lang="cs-CZ" sz="2400" dirty="0" smtClean="0"/>
              <a:t>Tab.1 Čapek,Vratislav: Světové dějiny II</a:t>
            </a:r>
          </a:p>
          <a:p>
            <a:pPr eaLnBrk="1">
              <a:buClrTx/>
              <a:buSzTx/>
              <a:buFontTx/>
              <a:buChar char="•"/>
            </a:pPr>
            <a:r>
              <a:rPr lang="cs-CZ" sz="2400" dirty="0" smtClean="0"/>
              <a:t>Tab.2 </a:t>
            </a:r>
            <a:r>
              <a:rPr lang="cs-CZ" sz="2400" dirty="0" err="1" smtClean="0">
                <a:cs typeface="Arial" charset="0"/>
              </a:rPr>
              <a:t>nb.vse.cz</a:t>
            </a:r>
            <a:r>
              <a:rPr lang="cs-CZ" sz="2400" dirty="0" smtClean="0">
                <a:cs typeface="Arial" charset="0"/>
              </a:rPr>
              <a:t>/~</a:t>
            </a:r>
            <a:r>
              <a:rPr lang="cs-CZ" sz="2400" dirty="0" err="1" smtClean="0">
                <a:cs typeface="Arial" charset="0"/>
              </a:rPr>
              <a:t>sirucek</a:t>
            </a:r>
            <a:r>
              <a:rPr lang="cs-CZ" sz="2400" dirty="0" smtClean="0">
                <a:cs typeface="Arial" charset="0"/>
              </a:rPr>
              <a:t>/</a:t>
            </a:r>
            <a:r>
              <a:rPr lang="cs-CZ" sz="2400" dirty="0" err="1" smtClean="0">
                <a:cs typeface="Arial" charset="0"/>
              </a:rPr>
              <a:t>Predmety</a:t>
            </a:r>
            <a:r>
              <a:rPr lang="cs-CZ" sz="2400" dirty="0" smtClean="0">
                <a:cs typeface="Arial" charset="0"/>
              </a:rPr>
              <a:t>/3MI111/</a:t>
            </a:r>
            <a:r>
              <a:rPr lang="cs-CZ" sz="2400" dirty="0" err="1" smtClean="0">
                <a:cs typeface="Arial" charset="0"/>
              </a:rPr>
              <a:t>PrednaskaJD.ppt</a:t>
            </a:r>
            <a:r>
              <a:rPr lang="cs-CZ" sz="2400" dirty="0" smtClean="0">
                <a:cs typeface="Arial" charset="0"/>
              </a:rPr>
              <a:t>‎</a:t>
            </a:r>
          </a:p>
          <a:p>
            <a:pPr eaLnBrk="1">
              <a:buClrTx/>
              <a:buSzTx/>
              <a:buFontTx/>
              <a:buNone/>
            </a:pPr>
            <a:r>
              <a:rPr lang="cs-CZ" sz="2400" dirty="0" smtClean="0">
                <a:cs typeface="Arial" charset="0"/>
              </a:rPr>
              <a:t>[obr. 1]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volné dílo. [cit. 15.12.2013]. Autor neznámý (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Dictionnaire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 d'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arts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industriels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) </a:t>
            </a:r>
            <a:br>
              <a:rPr lang="cs-CZ" sz="2400" dirty="0" smtClean="0">
                <a:ea typeface="Arial Unicode MS" pitchFamily="34" charset="-128"/>
                <a:cs typeface="Arial Unicode MS" pitchFamily="34" charset="-128"/>
              </a:rPr>
            </a:b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Doba ochrany majetkových autorských práv již vypršela.</a:t>
            </a:r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Dostupný na WWW: http://commons.wikimedia.org/wiki/File:EdisonPhonograph.jpg </a:t>
            </a:r>
          </a:p>
          <a:p>
            <a:pPr eaLnBrk="1">
              <a:buClrTx/>
              <a:buSzTx/>
              <a:buFontTx/>
              <a:buNone/>
            </a:pPr>
            <a:r>
              <a:rPr lang="cs-CZ" sz="2400" dirty="0" smtClean="0">
                <a:cs typeface="Arial" charset="0"/>
              </a:rPr>
              <a:t>[obr. 2]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volné dílo. [cit. 15.12.2013]. Autor neznámý (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Dictionnaire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 d'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arts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 dirty="0" err="1" smtClean="0">
                <a:ea typeface="Arial Unicode MS" pitchFamily="34" charset="-128"/>
                <a:cs typeface="Arial Unicode MS" pitchFamily="34" charset="-128"/>
              </a:rPr>
              <a:t>industriels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) </a:t>
            </a:r>
            <a:br>
              <a:rPr lang="cs-CZ" sz="2400" dirty="0" smtClean="0">
                <a:ea typeface="Arial Unicode MS" pitchFamily="34" charset="-128"/>
                <a:cs typeface="Arial Unicode MS" pitchFamily="34" charset="-128"/>
              </a:rPr>
            </a:b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Doba ochrany majetkových autorských práv již vypršela.</a:t>
            </a:r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 smtClean="0">
                <a:ea typeface="Arial Unicode MS" pitchFamily="34" charset="-128"/>
                <a:cs typeface="Arial Unicode MS" pitchFamily="34" charset="-128"/>
              </a:rPr>
              <a:t>Dostupný </a:t>
            </a:r>
            <a:r>
              <a:rPr lang="cs-CZ" sz="2400" smtClean="0">
                <a:ea typeface="Arial Unicode MS" pitchFamily="34" charset="-128"/>
                <a:cs typeface="Arial Unicode MS" pitchFamily="34" charset="-128"/>
              </a:rPr>
              <a:t>na </a:t>
            </a:r>
            <a:r>
              <a:rPr lang="cs-CZ" sz="2400" smtClean="0">
                <a:ea typeface="Arial Unicode MS" pitchFamily="34" charset="-128"/>
                <a:cs typeface="Arial Unicode MS" pitchFamily="34" charset="-128"/>
              </a:rPr>
              <a:t>http://en.wikipedia.org/wiki/File:Light_bulb_Edison_2.jpg</a:t>
            </a:r>
            <a:endParaRPr lang="cs-CZ" sz="2400" dirty="0" smtClean="0">
              <a:ea typeface="Arial Unicode MS" pitchFamily="34" charset="-128"/>
              <a:cs typeface="Arial Unicode MS" pitchFamily="34" charset="-128"/>
            </a:endParaRPr>
          </a:p>
          <a:p>
            <a:pPr eaLnBrk="1">
              <a:buClrTx/>
              <a:buSzTx/>
              <a:buFontTx/>
              <a:buNone/>
            </a:pPr>
            <a:endParaRPr lang="cs-CZ" sz="2400" dirty="0" smtClean="0">
              <a:ea typeface="Arial Unicode MS" pitchFamily="34" charset="-128"/>
              <a:cs typeface="Arial Unicode MS" pitchFamily="34" charset="-128"/>
            </a:endParaRPr>
          </a:p>
          <a:p>
            <a:pPr eaLnBrk="1">
              <a:buClrTx/>
              <a:buSzTx/>
              <a:buFontTx/>
              <a:buNone/>
            </a:pPr>
            <a:endParaRPr lang="cs-CZ" sz="2400" dirty="0" smtClean="0">
              <a:ea typeface="Arial Unicode MS" pitchFamily="34" charset="-128"/>
              <a:cs typeface="Arial Unicode MS" pitchFamily="34" charset="-128"/>
            </a:endParaRPr>
          </a:p>
          <a:p>
            <a:pPr eaLnBrk="1">
              <a:buClrTx/>
              <a:buSzTx/>
              <a:buFontTx/>
              <a:buNone/>
            </a:pPr>
            <a:endParaRPr lang="cs-CZ" sz="2400" dirty="0" smtClean="0">
              <a:ea typeface="Arial Unicode MS" pitchFamily="34" charset="-128"/>
              <a:cs typeface="Arial Unicode MS" pitchFamily="34" charset="-128"/>
            </a:endParaRPr>
          </a:p>
          <a:p>
            <a:pPr eaLnBrk="1"/>
            <a:endParaRPr lang="cs-CZ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pitchFamily="34" charset="-122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446</Words>
  <Application>Microsoft Office PowerPoint</Application>
  <PresentationFormat>Vlastní</PresentationFormat>
  <Paragraphs>154</Paragraphs>
  <Slides>12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Microsoft YaHei</vt:lpstr>
      <vt:lpstr>Times New Roman</vt:lpstr>
      <vt:lpstr>Lucida Sans Unicode</vt:lpstr>
      <vt:lpstr>Calibri</vt:lpstr>
      <vt:lpstr>Wingdings</vt:lpstr>
      <vt:lpstr>Arial Unicode MS</vt:lpstr>
      <vt:lpstr>Default Design</vt:lpstr>
      <vt:lpstr>Průmyslová revoluce 9</vt:lpstr>
      <vt:lpstr>Snímek 2</vt:lpstr>
      <vt:lpstr>Technická revoluce</vt:lpstr>
      <vt:lpstr>Technická revoluce</vt:lpstr>
      <vt:lpstr>Thomas A. Edison obr.2</vt:lpstr>
      <vt:lpstr>Technická revoluce</vt:lpstr>
      <vt:lpstr>Thomas A. Edison obr.1</vt:lpstr>
      <vt:lpstr>Technická revoluce</vt:lpstr>
      <vt:lpstr>Technická revoluce</vt:lpstr>
      <vt:lpstr>Technická revoluce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9</dc:title>
  <cp:lastModifiedBy>Dum</cp:lastModifiedBy>
  <cp:revision>15</cp:revision>
  <cp:lastPrinted>1601-01-01T00:00:00Z</cp:lastPrinted>
  <dcterms:created xsi:type="dcterms:W3CDTF">2013-07-12T10:18:01Z</dcterms:created>
  <dcterms:modified xsi:type="dcterms:W3CDTF">2014-04-11T17:48:36Z</dcterms:modified>
</cp:coreProperties>
</file>