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4" r:id="rId7"/>
    <p:sldId id="260" r:id="rId8"/>
    <p:sldId id="263" r:id="rId9"/>
    <p:sldId id="261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5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5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5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5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5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5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5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5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5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97" d="100"/>
          <a:sy n="97" d="100"/>
        </p:scale>
        <p:origin x="-114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57B277-68CF-4E02-88DF-9DA0B1B91D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7B1F80-8D0D-4C0A-B4DE-91B70BC252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184DB-36FB-43E2-97DD-7D3DDA9838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97DDF9-E69D-4EE0-A38C-12F674FC78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6D7270-45AE-4FC5-94CC-CBB3F2D81B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16A43B-AB80-4791-A8F7-677C586B6D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FDDDA7-EF6B-4ED5-A8F4-555AA50069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3D9CA7-2C34-4C1C-B4E5-7040385A97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A8838E-0A17-4647-8599-FC0A36D2B1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8C6B24-C795-4FE7-A959-2AC21181A5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B27BE6-A68E-4659-92D4-4C63D89896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A67C4B74-B954-4CE1-80FB-8FC0818976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685800"/>
            <a:ext cx="7772400" cy="1295400"/>
          </a:xfrm>
        </p:spPr>
        <p:txBody>
          <a:bodyPr/>
          <a:lstStyle/>
          <a:p>
            <a:pPr eaLnBrk="1" hangingPunct="1"/>
            <a:r>
              <a:rPr lang="cs-CZ" sz="4800" smtClean="0">
                <a:latin typeface="Arial" charset="0"/>
              </a:rPr>
              <a:t>Průmyslová revoluce 10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352800"/>
            <a:ext cx="6400800" cy="1524000"/>
          </a:xfrm>
        </p:spPr>
        <p:txBody>
          <a:bodyPr/>
          <a:lstStyle/>
          <a:p>
            <a:pPr eaLnBrk="1" hangingPunct="1"/>
            <a:r>
              <a:rPr lang="cs-CZ" sz="5600" smtClean="0">
                <a:latin typeface="Arial" charset="0"/>
              </a:rPr>
              <a:t>Technická revoluce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417" name="Group 129"/>
          <p:cNvGraphicFramePr>
            <a:graphicFrameLocks noGrp="1"/>
          </p:cNvGraphicFramePr>
          <p:nvPr/>
        </p:nvGraphicFramePr>
        <p:xfrm>
          <a:off x="1014413" y="1752600"/>
          <a:ext cx="7115175" cy="4940305"/>
        </p:xfrm>
        <a:graphic>
          <a:graphicData uri="http://schemas.openxmlformats.org/drawingml/2006/table">
            <a:tbl>
              <a:tblPr/>
              <a:tblGrid>
                <a:gridCol w="1873250"/>
                <a:gridCol w="5241925"/>
              </a:tblGrid>
              <a:tr h="2778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CZ.1.07/1.5.00/34.0950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Kódování materiálu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vy_32_INOVACE_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charset="0"/>
                        </a:rPr>
                        <a:t>dej1_dkc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8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Označení materiálu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charset="0"/>
                        </a:rPr>
                        <a:t>dkc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12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charset="0"/>
                        </a:rPr>
                        <a:t>_</a:t>
                      </a:r>
                      <a:r>
                        <a:rPr kumimoji="0" lang="cs-CZ" altLang="zh-CN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charset="0"/>
                        </a:rPr>
                        <a:t>prum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charset="0"/>
                        </a:rPr>
                        <a:t>_ </a:t>
                      </a:r>
                      <a:r>
                        <a:rPr kumimoji="0" lang="cs-CZ" altLang="zh-CN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charset="0"/>
                        </a:rPr>
                        <a:t>ev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_</a:t>
                      </a:r>
                      <a:r>
                        <a:rPr kumimoji="0" lang="cs-CZ" altLang="zh-CN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technicka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_revoluce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Gymnázium Kladno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8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charset="0"/>
                        </a:rPr>
                        <a:t>PaedDr. Marie Kocálová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65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Anotace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Výukový materiál  - prezentace – určený pro výklad i pro samostatnou práci žáků. Průmyslové revoluce –  technická revoluce.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8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Hospodářské dějiny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Tematická oblast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Kapitalismus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8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charset="0"/>
                        </a:rPr>
                        <a:t>Průmyslová revoluce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– technická revoluce 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228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Očekávané výstupy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Žáci 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charset="0"/>
                        </a:rPr>
                        <a:t>se 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orientují v 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charset="0"/>
                        </a:rPr>
                        <a:t> ekonomick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é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charset="0"/>
                        </a:rPr>
                        <a:t>m vývoj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charset="0"/>
                        </a:rPr>
                        <a:t>, proces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u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charset="0"/>
                        </a:rPr>
                        <a:t> 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technické revoluc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charset="0"/>
                        </a:rPr>
                        <a:t>e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charset="0"/>
                        </a:rPr>
                        <a:t> formou komentovaného výkladu.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Vyvodí  změny v souvislosti s vývojem ekonomiky.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8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Technická revoluce, spalovací motory, železniční doprava, námořní doprava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8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Druh učebního materiálu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prezentace (výkladová)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charset="0"/>
                        </a:rPr>
                        <a:t>třetí ročník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8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Cílová skupina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vyšší stupeň osmiletého gymnázia, čtyřleté gymnázium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Ověřeno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6.2.2014, HODE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7813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1">
                        <a:lnSpc>
                          <a:spcPct val="100000"/>
                        </a:lnSpc>
                        <a:spcBef>
                          <a:spcPts val="325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Zdroje uvedeny na konci dokumentu.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26" name="Obrázek 3"/>
          <p:cNvPicPr>
            <a:picLocks noChangeAspect="1" noChangeArrowheads="1"/>
          </p:cNvPicPr>
          <p:nvPr>
            <p:ph type="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957388" y="609600"/>
            <a:ext cx="5229225" cy="1143000"/>
          </a:xfr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Technická revoluce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75000"/>
              </a:lnSpc>
              <a:spcBef>
                <a:spcPts val="500"/>
              </a:spcBef>
              <a:buFontTx/>
              <a:buNone/>
              <a:defRPr/>
            </a:pPr>
            <a:r>
              <a:rPr lang="cs-CZ" sz="3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spalovací motory – 2</a:t>
            </a:r>
            <a:r>
              <a:rPr lang="cs-CZ" sz="3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. </a:t>
            </a:r>
            <a:r>
              <a:rPr lang="cs-CZ" sz="3000" b="1" dirty="0" err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pol</a:t>
            </a:r>
            <a:r>
              <a:rPr lang="cs-CZ" sz="3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. 19</a:t>
            </a:r>
            <a:r>
              <a:rPr lang="cs-CZ" sz="3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. století</a:t>
            </a:r>
            <a:endParaRPr lang="cs-CZ" sz="3000" b="1" dirty="0" smtClean="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  <a:p>
            <a:pPr eaLnBrk="1" hangingPunct="1">
              <a:lnSpc>
                <a:spcPct val="75000"/>
              </a:lnSpc>
              <a:spcBef>
                <a:spcPts val="500"/>
              </a:spcBef>
              <a:defRPr/>
            </a:pPr>
            <a:endParaRPr lang="cs-CZ" sz="2800" dirty="0" smtClean="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  <a:p>
            <a:pPr eaLnBrk="1" hangingPunct="1">
              <a:lnSpc>
                <a:spcPct val="75000"/>
              </a:lnSpc>
              <a:spcBef>
                <a:spcPts val="500"/>
              </a:spcBef>
              <a:buSzPct val="45000"/>
              <a:buFont typeface="Wingdings" pitchFamily="2" charset="2"/>
              <a:buChar char=""/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Karl </a:t>
            </a:r>
            <a:r>
              <a:rPr lang="cs-CZ" sz="2800" dirty="0" err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Benz</a:t>
            </a:r>
            <a:r>
              <a:rPr lang="cs-CZ" sz="280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- Mannheim, motorová tříkolka 1885, první dálková jízda s </a:t>
            </a:r>
            <a:r>
              <a:rPr lang="cs-CZ" sz="2800" dirty="0" err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Bertha</a:t>
            </a:r>
            <a:r>
              <a:rPr lang="cs-CZ" sz="280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</a:t>
            </a:r>
            <a:r>
              <a:rPr lang="cs-CZ" sz="2800" dirty="0" err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Benzová</a:t>
            </a:r>
            <a:r>
              <a:rPr lang="cs-CZ" sz="280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(Mannheim - </a:t>
            </a:r>
            <a:r>
              <a:rPr lang="cs-CZ" sz="2800" dirty="0" err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Pforzheim</a:t>
            </a:r>
            <a:r>
              <a:rPr lang="cs-CZ" sz="280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) 1888</a:t>
            </a:r>
          </a:p>
          <a:p>
            <a:pPr eaLnBrk="1" hangingPunct="1">
              <a:lnSpc>
                <a:spcPct val="75000"/>
              </a:lnSpc>
              <a:spcBef>
                <a:spcPts val="500"/>
              </a:spcBef>
              <a:buSzPct val="45000"/>
              <a:buFont typeface="Wingdings" pitchFamily="2" charset="2"/>
              <a:buChar char=""/>
              <a:defRPr/>
            </a:pPr>
            <a:endParaRPr lang="cs-CZ" sz="2800" dirty="0" smtClean="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  <a:p>
            <a:pPr eaLnBrk="1" hangingPunct="1">
              <a:lnSpc>
                <a:spcPct val="75000"/>
              </a:lnSpc>
              <a:spcBef>
                <a:spcPts val="500"/>
              </a:spcBef>
              <a:buSzPct val="45000"/>
              <a:buFont typeface="Wingdings" pitchFamily="2" charset="2"/>
              <a:buChar char=""/>
              <a:defRPr/>
            </a:pPr>
            <a:r>
              <a:rPr lang="cs-CZ" sz="2800" dirty="0" err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Gottlieb</a:t>
            </a:r>
            <a:r>
              <a:rPr lang="cs-CZ" sz="280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</a:t>
            </a:r>
            <a:r>
              <a:rPr lang="cs-CZ" sz="2800" dirty="0" err="1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Daimler</a:t>
            </a:r>
            <a:r>
              <a:rPr lang="cs-CZ" sz="280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1887</a:t>
            </a:r>
          </a:p>
          <a:p>
            <a:pPr eaLnBrk="1" hangingPunct="1">
              <a:lnSpc>
                <a:spcPct val="75000"/>
              </a:lnSpc>
              <a:spcBef>
                <a:spcPts val="500"/>
              </a:spcBef>
              <a:buSzPct val="45000"/>
              <a:buFont typeface="Wingdings" pitchFamily="2" charset="2"/>
              <a:buChar char=""/>
              <a:defRPr/>
            </a:pPr>
            <a:endParaRPr lang="cs-CZ" sz="2800" dirty="0" smtClean="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  <a:p>
            <a:pPr eaLnBrk="1" hangingPunct="1">
              <a:lnSpc>
                <a:spcPct val="75000"/>
              </a:lnSpc>
              <a:spcBef>
                <a:spcPts val="500"/>
              </a:spcBef>
              <a:buSzPct val="45000"/>
              <a:buFont typeface="Wingdings" pitchFamily="2" charset="2"/>
              <a:buChar char=""/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Rudolf Diesel   vznětový motor 1897 </a:t>
            </a:r>
          </a:p>
          <a:p>
            <a:pPr eaLnBrk="1" hangingPunct="1">
              <a:lnSpc>
                <a:spcPct val="75000"/>
              </a:lnSpc>
              <a:spcBef>
                <a:spcPts val="500"/>
              </a:spcBef>
              <a:buFontTx/>
              <a:buChar char=" "/>
              <a:defRPr/>
            </a:pPr>
            <a:endParaRPr lang="cs-CZ" sz="2800" dirty="0" smtClean="0"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  <a:p>
            <a:pPr eaLnBrk="1" hangingPunct="1">
              <a:defRPr/>
            </a:pPr>
            <a:endParaRPr lang="cs-CZ" sz="2800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Karl Benz</a:t>
            </a:r>
            <a:br>
              <a:rPr lang="cs-CZ" smtClean="0">
                <a:latin typeface="Arial" charset="0"/>
              </a:rPr>
            </a:br>
            <a:r>
              <a:rPr lang="cs-CZ" sz="3600" smtClean="0">
                <a:latin typeface="Arial" charset="0"/>
              </a:rPr>
              <a:t>Benzův automobil č.3 1888</a:t>
            </a:r>
            <a:r>
              <a:rPr lang="cs-CZ" smtClean="0">
                <a:latin typeface="Arial" charset="0"/>
              </a:rPr>
              <a:t> </a:t>
            </a:r>
            <a:r>
              <a:rPr lang="cs-CZ" sz="1400" smtClean="0">
                <a:latin typeface="Arial" charset="0"/>
              </a:rPr>
              <a:t>obr.1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2600" y="1981200"/>
            <a:ext cx="6408738" cy="39497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Doprava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spcAft>
                <a:spcPts val="1425"/>
              </a:spcAft>
              <a:buSzPct val="45000"/>
              <a:buFontTx/>
              <a:buNone/>
            </a:pPr>
            <a:r>
              <a:rPr lang="cs-CZ" sz="2400" b="1" smtClean="0">
                <a:latin typeface="Arial" charset="0"/>
              </a:rPr>
              <a:t>železniční doprava</a:t>
            </a:r>
          </a:p>
          <a:p>
            <a:pPr eaLnBrk="1" hangingPunct="1">
              <a:lnSpc>
                <a:spcPct val="90000"/>
              </a:lnSpc>
              <a:spcAft>
                <a:spcPts val="1425"/>
              </a:spcAft>
              <a:buSzPct val="45000"/>
              <a:buFont typeface="Wingdings" pitchFamily="2" charset="2"/>
              <a:buChar char=""/>
            </a:pPr>
            <a:r>
              <a:rPr lang="cs-CZ" sz="2400" smtClean="0">
                <a:latin typeface="Arial" charset="0"/>
              </a:rPr>
              <a:t>do roku 1914 nejdůležitější</a:t>
            </a:r>
          </a:p>
          <a:p>
            <a:pPr lvl="1" eaLnBrk="1" hangingPunct="1">
              <a:lnSpc>
                <a:spcPct val="90000"/>
              </a:lnSpc>
              <a:spcAft>
                <a:spcPts val="1425"/>
              </a:spcAft>
              <a:buSzPct val="45000"/>
              <a:buFont typeface="Wingdings" pitchFamily="2" charset="2"/>
              <a:buChar char=""/>
            </a:pPr>
            <a:r>
              <a:rPr lang="cs-CZ" sz="2000" smtClean="0">
                <a:latin typeface="Arial" charset="0"/>
              </a:rPr>
              <a:t>1870          200 000 km</a:t>
            </a:r>
          </a:p>
          <a:p>
            <a:pPr lvl="1" eaLnBrk="1" hangingPunct="1">
              <a:lnSpc>
                <a:spcPct val="90000"/>
              </a:lnSpc>
              <a:spcAft>
                <a:spcPts val="1425"/>
              </a:spcAft>
              <a:buSzPct val="45000"/>
              <a:buFont typeface="Wingdings" pitchFamily="2" charset="2"/>
              <a:buChar char=""/>
            </a:pPr>
            <a:r>
              <a:rPr lang="cs-CZ" sz="2000" smtClean="0">
                <a:latin typeface="Arial" charset="0"/>
              </a:rPr>
              <a:t>1911       1 000 000 km</a:t>
            </a:r>
          </a:p>
          <a:p>
            <a:pPr eaLnBrk="1" hangingPunct="1">
              <a:lnSpc>
                <a:spcPct val="90000"/>
              </a:lnSpc>
              <a:spcAft>
                <a:spcPts val="1425"/>
              </a:spcAft>
              <a:buSzPct val="45000"/>
              <a:buFont typeface="Wingdings" pitchFamily="2" charset="2"/>
              <a:buChar char=""/>
            </a:pPr>
            <a:r>
              <a:rPr lang="cs-CZ" sz="2400" smtClean="0">
                <a:latin typeface="Arial" charset="0"/>
              </a:rPr>
              <a:t>transkontinentální železnice</a:t>
            </a:r>
          </a:p>
          <a:p>
            <a:pPr lvl="1" eaLnBrk="1" hangingPunct="1">
              <a:lnSpc>
                <a:spcPct val="90000"/>
              </a:lnSpc>
              <a:buSzPct val="75000"/>
              <a:buFont typeface="Symbol" pitchFamily="18" charset="2"/>
              <a:buChar char=""/>
            </a:pPr>
            <a:r>
              <a:rPr lang="cs-CZ" sz="2400" smtClean="0">
                <a:latin typeface="Arial" charset="0"/>
              </a:rPr>
              <a:t>Severní Amerika</a:t>
            </a:r>
          </a:p>
          <a:p>
            <a:pPr lvl="1" eaLnBrk="1" hangingPunct="1">
              <a:lnSpc>
                <a:spcPct val="90000"/>
              </a:lnSpc>
              <a:buSzPct val="75000"/>
              <a:buFont typeface="Symbol" pitchFamily="18" charset="2"/>
              <a:buChar char=""/>
            </a:pPr>
            <a:r>
              <a:rPr lang="cs-CZ" sz="2400" smtClean="0">
                <a:latin typeface="Arial" charset="0"/>
              </a:rPr>
              <a:t>Jižní Amerika</a:t>
            </a:r>
          </a:p>
          <a:p>
            <a:pPr lvl="1" eaLnBrk="1" hangingPunct="1">
              <a:lnSpc>
                <a:spcPct val="90000"/>
              </a:lnSpc>
              <a:buSzPct val="75000"/>
              <a:buFont typeface="Symbol" pitchFamily="18" charset="2"/>
              <a:buChar char=""/>
            </a:pPr>
            <a:r>
              <a:rPr lang="cs-CZ" sz="2400" smtClean="0">
                <a:latin typeface="Arial" charset="0"/>
              </a:rPr>
              <a:t>Sibiř	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smtClean="0">
                <a:solidFill>
                  <a:srgbClr val="000000"/>
                </a:solidFill>
                <a:latin typeface="Arial" charset="0"/>
              </a:rPr>
              <a:t>Elektromote </a:t>
            </a:r>
            <a:br>
              <a:rPr lang="cs-CZ" sz="4000" smtClean="0">
                <a:solidFill>
                  <a:srgbClr val="000000"/>
                </a:solidFill>
                <a:latin typeface="Arial" charset="0"/>
              </a:rPr>
            </a:br>
            <a:r>
              <a:rPr lang="cs-CZ" sz="4000" smtClean="0">
                <a:solidFill>
                  <a:srgbClr val="000000"/>
                </a:solidFill>
                <a:latin typeface="Arial" charset="0"/>
                <a:cs typeface="Arial" charset="0"/>
              </a:rPr>
              <a:t>trolejbus 1882</a:t>
            </a:r>
            <a:r>
              <a:rPr lang="cs-CZ" sz="4000" smtClean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cs-CZ" sz="4000" smtClean="0">
                <a:solidFill>
                  <a:srgbClr val="000000"/>
                </a:solidFill>
                <a:latin typeface="Arial" charset="0"/>
                <a:cs typeface="Arial" charset="0"/>
              </a:rPr>
              <a:t>Berlín</a:t>
            </a:r>
            <a:r>
              <a:rPr lang="cs-CZ" smtClean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cs-CZ" sz="1400" smtClean="0">
                <a:solidFill>
                  <a:srgbClr val="000000"/>
                </a:solidFill>
                <a:latin typeface="Arial" charset="0"/>
              </a:rPr>
              <a:t>obr.2</a:t>
            </a:r>
            <a:r>
              <a:rPr lang="cs-CZ" smtClean="0"/>
              <a:t> </a:t>
            </a:r>
          </a:p>
        </p:txBody>
      </p:sp>
      <p:pic>
        <p:nvPicPr>
          <p:cNvPr id="7171" name="Picture 4" descr="http://upload.wikimedia.org/wikipedia/commons/thumb/6/60/First_Trolleybuss_of_Siemens_in_Berlin_1882.gif/220px-First_Trolleybuss_of_Siemens_in_Berlin_188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8400" y="2362200"/>
            <a:ext cx="4419600" cy="3433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Doprava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Aft>
                <a:spcPts val="1425"/>
              </a:spcAft>
              <a:buSzPct val="45000"/>
              <a:buFontTx/>
              <a:buNone/>
            </a:pPr>
            <a:r>
              <a:rPr lang="cs-CZ" sz="3000" b="1" smtClean="0">
                <a:latin typeface="Arial" charset="0"/>
              </a:rPr>
              <a:t>námořní doprava</a:t>
            </a:r>
          </a:p>
          <a:p>
            <a:pPr eaLnBrk="1" hangingPunct="1">
              <a:spcAft>
                <a:spcPts val="1425"/>
              </a:spcAft>
              <a:buSzPct val="45000"/>
              <a:buFont typeface="Wingdings" pitchFamily="2" charset="2"/>
              <a:buChar char=""/>
            </a:pPr>
            <a:r>
              <a:rPr lang="cs-CZ" sz="2800" smtClean="0">
                <a:latin typeface="Arial" charset="0"/>
              </a:rPr>
              <a:t>využívání parníků s ocelovým trupem (zvýšení rychlosti)</a:t>
            </a:r>
          </a:p>
          <a:p>
            <a:pPr eaLnBrk="1" hangingPunct="1">
              <a:spcAft>
                <a:spcPts val="1425"/>
              </a:spcAft>
              <a:buSzPct val="45000"/>
              <a:buFont typeface="Wingdings" pitchFamily="2" charset="2"/>
              <a:buChar char=""/>
            </a:pPr>
            <a:r>
              <a:rPr lang="cs-CZ" sz="2800" smtClean="0">
                <a:latin typeface="Arial" charset="0"/>
              </a:rPr>
              <a:t>Suezský průplav 1869</a:t>
            </a:r>
          </a:p>
          <a:p>
            <a:pPr lvl="1" eaLnBrk="1" hangingPunct="1">
              <a:buSzPct val="75000"/>
              <a:buFont typeface="Symbol" pitchFamily="18" charset="2"/>
              <a:buChar char=""/>
            </a:pPr>
            <a:r>
              <a:rPr lang="cs-CZ" sz="2400" smtClean="0">
                <a:latin typeface="Arial" charset="0"/>
              </a:rPr>
              <a:t>1870	       0,5 milionu tun zboží</a:t>
            </a:r>
          </a:p>
          <a:p>
            <a:pPr lvl="1" eaLnBrk="1" hangingPunct="1">
              <a:buSzPct val="75000"/>
              <a:buFont typeface="Symbol" pitchFamily="18" charset="2"/>
              <a:buChar char=""/>
            </a:pPr>
            <a:r>
              <a:rPr lang="cs-CZ" sz="2400" smtClean="0">
                <a:latin typeface="Arial" charset="0"/>
              </a:rPr>
              <a:t>1913	       20  milionů tun zboží</a:t>
            </a:r>
          </a:p>
          <a:p>
            <a:pPr eaLnBrk="1" hangingPunct="1">
              <a:spcAft>
                <a:spcPts val="1425"/>
              </a:spcAft>
              <a:buSzPct val="45000"/>
              <a:buFont typeface="Wingdings" pitchFamily="2" charset="2"/>
              <a:buChar char=""/>
            </a:pPr>
            <a:r>
              <a:rPr lang="cs-CZ" sz="2800" smtClean="0">
                <a:latin typeface="Arial" charset="0"/>
              </a:rPr>
              <a:t>Panamský průplav 1913</a:t>
            </a:r>
          </a:p>
          <a:p>
            <a:pPr eaLnBrk="1" hangingPunct="1"/>
            <a:endParaRPr lang="cs-CZ" sz="2800" smtClean="0">
              <a:latin typeface="Arial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Panamský průplav 1906</a:t>
            </a:r>
            <a:br>
              <a:rPr lang="cs-CZ" smtClean="0">
                <a:latin typeface="Arial" charset="0"/>
              </a:rPr>
            </a:br>
            <a:r>
              <a:rPr lang="cs-CZ" sz="3200" smtClean="0">
                <a:latin typeface="Arial" charset="0"/>
              </a:rPr>
              <a:t>prezident T. Roosevelt na těžním stroji</a:t>
            </a:r>
            <a:r>
              <a:rPr lang="cs-CZ" smtClean="0">
                <a:latin typeface="Arial" charset="0"/>
              </a:rPr>
              <a:t> </a:t>
            </a:r>
            <a:r>
              <a:rPr lang="cs-CZ" sz="1400" smtClean="0">
                <a:latin typeface="Arial" charset="0"/>
              </a:rPr>
              <a:t>obr.2</a:t>
            </a:r>
          </a:p>
        </p:txBody>
      </p:sp>
      <p:pic>
        <p:nvPicPr>
          <p:cNvPr id="9219" name="Picture 6" descr="http://upload.wikimedia.org/wikipedia/commons/thumb/0/0f/Roosevelt_and_the_Canal.JPG/220px-Roosevelt_and_the_Can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5713" y="2057400"/>
            <a:ext cx="3452812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Zdroje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400" smtClean="0">
                <a:latin typeface="Arial" charset="0"/>
              </a:rPr>
              <a:t>Stellner,František: Hospodářské dějiny, VŠE Praha, Oeconomica, Praha 2008, ISBN 978-80-245-1141-2</a:t>
            </a:r>
          </a:p>
          <a:p>
            <a:pPr eaLnBrk="1" hangingPunct="1"/>
            <a:r>
              <a:rPr lang="cs-CZ" sz="2400" smtClean="0">
                <a:latin typeface="Arial" charset="0"/>
              </a:rPr>
              <a:t>Čapek,Vratislav: Světové dějiny II, Fortuna, Praha, 2010, 80-7168-850-9 </a:t>
            </a:r>
          </a:p>
          <a:p>
            <a:pPr eaLnBrk="1" hangingPunct="1"/>
            <a:r>
              <a:rPr lang="cs-CZ" sz="2400" smtClean="0">
                <a:latin typeface="Arial" charset="0"/>
                <a:cs typeface="Arial" charset="0"/>
              </a:rPr>
              <a:t>Hospodářské dějiny. In: [online]. [cit. 2013-12-15]. Dostupné z: nb.vse.cz/~sirucek/Predmety/3MI111/PrednaskaJD.ppt‎</a:t>
            </a:r>
            <a:r>
              <a:rPr lang="cs-CZ" sz="2400" smtClean="0">
                <a:latin typeface="Arial" charset="0"/>
              </a:rPr>
              <a:t>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Zdroje</a:t>
            </a:r>
          </a:p>
        </p:txBody>
      </p:sp>
      <p:sp>
        <p:nvSpPr>
          <p:cNvPr id="11267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000" smtClean="0">
                <a:latin typeface="Arial" charset="0"/>
              </a:rPr>
              <a:t>[Obr.1] volné dílo. [cit. 15.12.2013]. Autor neznámý </a:t>
            </a:r>
            <a:br>
              <a:rPr lang="cs-CZ" sz="2000" smtClean="0">
                <a:latin typeface="Arial" charset="0"/>
              </a:rPr>
            </a:br>
            <a:r>
              <a:rPr lang="cs-CZ" sz="2000" smtClean="0">
                <a:latin typeface="Arial" charset="0"/>
              </a:rPr>
              <a:t>Doba ochrany majetkových autorských práv již vypršela. Dostupný na WWW: </a:t>
            </a:r>
            <a:br>
              <a:rPr lang="cs-CZ" sz="2000" smtClean="0">
                <a:latin typeface="Arial" charset="0"/>
              </a:rPr>
            </a:br>
            <a:r>
              <a:rPr lang="cs-CZ" sz="2000" smtClean="0">
                <a:latin typeface="Arial" charset="0"/>
              </a:rPr>
              <a:t>http://en.wikipedia.org/wiki/File:Motorwagen_Serienversion.jpg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smtClean="0">
                <a:latin typeface="Arial" charset="0"/>
              </a:rPr>
              <a:t>[Obr.2] volné dílo. [cit. 15.12.2013]. Autor neznámý </a:t>
            </a:r>
            <a:br>
              <a:rPr lang="cs-CZ" sz="2000" smtClean="0">
                <a:latin typeface="Arial" charset="0"/>
              </a:rPr>
            </a:br>
            <a:r>
              <a:rPr lang="cs-CZ" sz="2000" smtClean="0">
                <a:latin typeface="Arial" charset="0"/>
              </a:rPr>
              <a:t>Doba ochrany majetkových autorských práv již vypršela. Dostupný na WWW: http://commons.wikimedia.org/wiki/File:First_Trolleybuss_of_Siemens_in_Berlin_1882.gif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smtClean="0">
                <a:latin typeface="Arial" charset="0"/>
              </a:rPr>
              <a:t>[Obr.3] volné dílo. [cit. 15.12.2013]. Autor neznámý </a:t>
            </a:r>
            <a:br>
              <a:rPr lang="cs-CZ" sz="2000" smtClean="0">
                <a:latin typeface="Arial" charset="0"/>
              </a:rPr>
            </a:br>
            <a:r>
              <a:rPr lang="cs-CZ" sz="2000" smtClean="0">
                <a:latin typeface="Arial" charset="0"/>
              </a:rPr>
              <a:t>Doba ochrany majetkových autorských práv již vypršela.Dostupný na WWW:http://en.wikipedia.org/wiki/File:Roosevelt_and_the_Canal.JPG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Vlastní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000000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256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Times New Roman</vt:lpstr>
      <vt:lpstr>Calibri</vt:lpstr>
      <vt:lpstr>Wingdings</vt:lpstr>
      <vt:lpstr>Symbol</vt:lpstr>
      <vt:lpstr>Default Design</vt:lpstr>
      <vt:lpstr>Průmyslová revoluce 10</vt:lpstr>
      <vt:lpstr>Snímek 2</vt:lpstr>
      <vt:lpstr>Technická revoluce</vt:lpstr>
      <vt:lpstr>Karl Benz Benzův automobil č.3 1888 obr.1</vt:lpstr>
      <vt:lpstr>Doprava</vt:lpstr>
      <vt:lpstr>Elektromote  trolejbus 1882 Berlín obr.2 </vt:lpstr>
      <vt:lpstr>Doprava</vt:lpstr>
      <vt:lpstr>Panamský průplav 1906 prezident T. Roosevelt na těžním stroji obr.2</vt:lpstr>
      <vt:lpstr>Zdroje</vt:lpstr>
      <vt:lpstr>Zdroje</vt:lpstr>
    </vt:vector>
  </TitlesOfParts>
  <Company>Mamka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Průmyslová revoluce 10</dc:title>
  <dc:creator>Mamka</dc:creator>
  <cp:lastModifiedBy>Dum</cp:lastModifiedBy>
  <cp:revision>14</cp:revision>
  <dcterms:created xsi:type="dcterms:W3CDTF">2014-01-02T17:21:05Z</dcterms:created>
  <dcterms:modified xsi:type="dcterms:W3CDTF">2014-04-11T17:51:01Z</dcterms:modified>
</cp:coreProperties>
</file>