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5" r:id="rId2"/>
    <p:sldId id="276" r:id="rId3"/>
    <p:sldId id="256" r:id="rId4"/>
    <p:sldId id="272" r:id="rId5"/>
    <p:sldId id="325" r:id="rId6"/>
    <p:sldId id="326" r:id="rId7"/>
    <p:sldId id="307" r:id="rId8"/>
    <p:sldId id="309" r:id="rId9"/>
    <p:sldId id="324" r:id="rId10"/>
    <p:sldId id="327" r:id="rId11"/>
    <p:sldId id="311" r:id="rId12"/>
    <p:sldId id="299" r:id="rId13"/>
    <p:sldId id="313" r:id="rId14"/>
    <p:sldId id="292" r:id="rId15"/>
    <p:sldId id="328" r:id="rId16"/>
    <p:sldId id="317" r:id="rId17"/>
    <p:sldId id="329" r:id="rId18"/>
    <p:sldId id="323" r:id="rId19"/>
    <p:sldId id="330" r:id="rId20"/>
    <p:sldId id="331" r:id="rId21"/>
    <p:sldId id="332" r:id="rId22"/>
    <p:sldId id="333" r:id="rId23"/>
    <p:sldId id="273" r:id="rId24"/>
    <p:sldId id="274" r:id="rId2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463E6"/>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autoAdjust="0"/>
    <p:restoredTop sz="94606" autoAdjust="0"/>
  </p:normalViewPr>
  <p:slideViewPr>
    <p:cSldViewPr>
      <p:cViewPr varScale="1">
        <p:scale>
          <a:sx n="74" d="100"/>
          <a:sy n="74" d="100"/>
        </p:scale>
        <p:origin x="-1044" y="-90"/>
      </p:cViewPr>
      <p:guideLst>
        <p:guide orient="horz" pos="2160"/>
        <p:guide pos="2880"/>
      </p:guideLst>
    </p:cSldViewPr>
  </p:slideViewPr>
  <p:outlineViewPr>
    <p:cViewPr>
      <p:scale>
        <a:sx n="33" d="100"/>
        <a:sy n="33" d="100"/>
      </p:scale>
      <p:origin x="0" y="1164"/>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BA992494-9469-4A40-B744-00F4D57A4FFD}" type="datetimeFigureOut">
              <a:rPr lang="cs-CZ" smtClean="0"/>
              <a:pPr/>
              <a:t>12.4.2014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spd="slow">
    <p:cu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A992494-9469-4A40-B744-00F4D57A4FFD}" type="datetimeFigureOut">
              <a:rPr lang="cs-CZ" smtClean="0"/>
              <a:pPr/>
              <a:t>12.4.2014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spd="slow">
    <p:cu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BA992494-9469-4A40-B744-00F4D57A4FFD}" type="datetimeFigureOut">
              <a:rPr lang="cs-CZ" smtClean="0"/>
              <a:pPr/>
              <a:t>12.4.2014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spd="slow">
    <p:cu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BA992494-9469-4A40-B744-00F4D57A4FFD}" type="datetimeFigureOut">
              <a:rPr lang="cs-CZ" smtClean="0"/>
              <a:pPr/>
              <a:t>12.4.2014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spd="slow">
    <p:cu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BA992494-9469-4A40-B744-00F4D57A4FFD}" type="datetimeFigureOut">
              <a:rPr lang="cs-CZ" smtClean="0"/>
              <a:pPr/>
              <a:t>12.4.2014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spd="slow">
    <p:cu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BA992494-9469-4A40-B744-00F4D57A4FFD}" type="datetimeFigureOut">
              <a:rPr lang="cs-CZ" smtClean="0"/>
              <a:pPr/>
              <a:t>12.4.2014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spd="slow">
    <p:cu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A992494-9469-4A40-B744-00F4D57A4FFD}" type="datetimeFigureOut">
              <a:rPr lang="cs-CZ" smtClean="0"/>
              <a:pPr/>
              <a:t>12.4.2014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spd="slow">
    <p:cu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BA992494-9469-4A40-B744-00F4D57A4FFD}" type="datetimeFigureOut">
              <a:rPr lang="cs-CZ" smtClean="0"/>
              <a:pPr/>
              <a:t>12.4.2014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spd="slow">
    <p:cu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BA992494-9469-4A40-B744-00F4D57A4FFD}" type="datetimeFigureOut">
              <a:rPr lang="cs-CZ" smtClean="0"/>
              <a:pPr/>
              <a:t>12.4.2014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spd="slow">
    <p:cu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A992494-9469-4A40-B744-00F4D57A4FFD}" type="datetimeFigureOut">
              <a:rPr lang="cs-CZ" smtClean="0"/>
              <a:pPr/>
              <a:t>12.4.2014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spd="slow">
    <p:cu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A992494-9469-4A40-B744-00F4D57A4FFD}" type="datetimeFigureOut">
              <a:rPr lang="cs-CZ" smtClean="0"/>
              <a:pPr/>
              <a:t>12.4.2014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spd="slow">
    <p:cu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87000"/>
            <a:lum/>
          </a:blip>
          <a:srcRect/>
          <a:stretch>
            <a:fillRect l="-2000" r="-7000"/>
          </a:stretch>
        </a:blip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992494-9469-4A40-B744-00F4D57A4FFD}" type="datetimeFigureOut">
              <a:rPr lang="cs-CZ" smtClean="0"/>
              <a:pPr/>
              <a:t>12.4.2014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DA0C14-C521-448F-8807-1CDAB9F6F1E3}"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cut/>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prehravac.rozhlas.cz/audio/2640418"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prehravac.rozhlas.cz/audio/2640418"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8.wmf"/><Relationship Id="rId3" Type="http://schemas.openxmlformats.org/officeDocument/2006/relationships/hyperlink" Target="http://www.youtube.com/watch?v=FvmCVHV13mA" TargetMode="External"/><Relationship Id="rId7" Type="http://schemas.openxmlformats.org/officeDocument/2006/relationships/hyperlink" Target="http://cs.wikipedia.org/wiki/Spalova%C4%8D_mrtvol" TargetMode="External"/><Relationship Id="rId2" Type="http://schemas.openxmlformats.org/officeDocument/2006/relationships/hyperlink" Target="http://www.youtube.com/watch?v=FuaF5zFI-6w" TargetMode="External"/><Relationship Id="rId1" Type="http://schemas.openxmlformats.org/officeDocument/2006/relationships/slideLayout" Target="../slideLayouts/slideLayout2.xml"/><Relationship Id="rId6" Type="http://schemas.openxmlformats.org/officeDocument/2006/relationships/hyperlink" Target="http://www.csfd.cz/film/4244-spalovac-mrtvol/" TargetMode="External"/><Relationship Id="rId5" Type="http://schemas.openxmlformats.org/officeDocument/2006/relationships/hyperlink" Target="http://www.youtube.com/watch?v=2GmJYS-p9Ss" TargetMode="External"/><Relationship Id="rId4" Type="http://schemas.openxmlformats.org/officeDocument/2006/relationships/hyperlink" Target="http://www.youtube.com/watch?v=3Ebn4lB4Eoo"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www.slovnikceskeliteratury.cz/showContent.jsp?docId=325" TargetMode="External"/><Relationship Id="rId2" Type="http://schemas.openxmlformats.org/officeDocument/2006/relationships/hyperlink" Target="http://www.youtube.com/watch?v=FuaF5zFI-6w"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slovnikceskeliteratury.cz/showContent.jsp?docId=325" TargetMode="External"/><Relationship Id="rId2" Type="http://schemas.openxmlformats.org/officeDocument/2006/relationships/hyperlink" Target="http://www.youtube.com/watch?v=FuaF5zFI-6w"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www.databazeknih.cz/citaty/ladislav-fuks-263"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hyperlink" Target="http://cs.wikipedia.org/wiki/Spalova%C4%8D_mrtvol_(novela)" TargetMode="External"/><Relationship Id="rId3" Type="http://schemas.openxmlformats.org/officeDocument/2006/relationships/hyperlink" Target="http://www.csfd.cz/film/4244-spalovac-mrtvol/" TargetMode="External"/><Relationship Id="rId7" Type="http://schemas.openxmlformats.org/officeDocument/2006/relationships/hyperlink" Target="http://www.databazeknih.cz/zivotopis/ladislav-fuks-263"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www.databazeknih.cz/citaty/ladislav-fuks-263" TargetMode="External"/><Relationship Id="rId5" Type="http://schemas.openxmlformats.org/officeDocument/2006/relationships/hyperlink" Target="http://cs.wikipedia.org/wiki/Ladislav_Fuks" TargetMode="External"/><Relationship Id="rId4" Type="http://schemas.openxmlformats.org/officeDocument/2006/relationships/hyperlink" Target="http://www.slovnikceskeliteratury.cz/showContent.jsp?docId=325" TargetMode="External"/><Relationship Id="rId9" Type="http://schemas.openxmlformats.org/officeDocument/2006/relationships/hyperlink" Target="http://www.libri.cz/databaze/kdo20/search.php?zp=8&amp;name=FUKS+LADISLAV"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www.office.microsoft.com/"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7000"/>
            <a:lum/>
          </a:blip>
          <a:srcRect/>
          <a:stretch>
            <a:fillRect t="-25000" b="-25000"/>
          </a:stretch>
        </a:blipFill>
        <a:effectLst/>
      </p:bgPr>
    </p:bg>
    <p:spTree>
      <p:nvGrpSpPr>
        <p:cNvPr id="1" name=""/>
        <p:cNvGrpSpPr/>
        <p:nvPr/>
      </p:nvGrpSpPr>
      <p:grpSpPr>
        <a:xfrm>
          <a:off x="0" y="0"/>
          <a:ext cx="0" cy="0"/>
          <a:chOff x="0" y="0"/>
          <a:chExt cx="0" cy="0"/>
        </a:xfrm>
      </p:grpSpPr>
      <p:sp>
        <p:nvSpPr>
          <p:cNvPr id="7" name="Ohnutý roh 6"/>
          <p:cNvSpPr/>
          <p:nvPr/>
        </p:nvSpPr>
        <p:spPr bwMode="auto">
          <a:xfrm>
            <a:off x="214282" y="1643050"/>
            <a:ext cx="8715436" cy="3714776"/>
          </a:xfrm>
          <a:prstGeom prst="foldedCorner">
            <a:avLst/>
          </a:prstGeom>
          <a:gradFill flip="none" rotWithShape="1">
            <a:gsLst>
              <a:gs pos="51000">
                <a:schemeClr val="accent3">
                  <a:lumMod val="40000"/>
                  <a:lumOff val="60000"/>
                </a:schemeClr>
              </a:gs>
              <a:gs pos="17000">
                <a:schemeClr val="bg1"/>
              </a:gs>
              <a:gs pos="90000">
                <a:schemeClr val="accent3">
                  <a:lumMod val="75000"/>
                </a:schemeClr>
              </a:gs>
            </a:gsLst>
            <a:lin ang="2700000" scaled="1"/>
            <a:tileRect/>
          </a:gradFill>
          <a:ln w="34925" cap="sq" cmpd="sng" algn="ctr">
            <a:solidFill>
              <a:schemeClr val="tx1"/>
            </a:solidFill>
            <a:prstDash val="solid"/>
            <a:round/>
            <a:headEnd type="none" w="sm" len="sm"/>
            <a:tailEnd type="none" w="sm" len="sm"/>
          </a:ln>
          <a:effectLst/>
        </p:spPr>
        <p:txBody>
          <a:bodyPr vert="horz" wrap="none" lIns="91440" tIns="45720" rIns="91440" bIns="45720" numCol="1" rtlCol="0" anchor="t" anchorCtr="0" compatLnSpc="1">
            <a:prstTxWarp prst="textNoShape">
              <a:avLst/>
            </a:prstTxWarp>
          </a:bodyPr>
          <a:lstStyle/>
          <a:p>
            <a:pPr lvl="0" eaLnBrk="0" hangingPunct="0"/>
            <a:endParaRPr lang="cs-CZ" b="1" dirty="0" smtClean="0">
              <a:solidFill>
                <a:srgbClr val="943634"/>
              </a:solidFill>
              <a:ea typeface="Calibri" pitchFamily="34" charset="0"/>
              <a:cs typeface="Times New Roman" pitchFamily="18" charset="0"/>
            </a:endParaRPr>
          </a:p>
          <a:p>
            <a:pPr lvl="0" eaLnBrk="0" hangingPunct="0"/>
            <a:r>
              <a:rPr lang="cs-CZ" sz="2800" b="1" dirty="0" smtClean="0">
                <a:solidFill>
                  <a:srgbClr val="C00000"/>
                </a:solidFill>
                <a:ea typeface="Calibri" pitchFamily="34" charset="0"/>
                <a:cs typeface="Times New Roman" pitchFamily="18" charset="0"/>
              </a:rPr>
              <a:t>Název </a:t>
            </a:r>
            <a:r>
              <a:rPr lang="cs-CZ" sz="2800" b="1" dirty="0">
                <a:solidFill>
                  <a:srgbClr val="C00000"/>
                </a:solidFill>
                <a:ea typeface="Calibri" pitchFamily="34" charset="0"/>
                <a:cs typeface="Times New Roman" pitchFamily="18" charset="0"/>
              </a:rPr>
              <a:t>školy:</a:t>
            </a:r>
            <a:r>
              <a:rPr lang="cs-CZ" sz="2800" b="1" dirty="0">
                <a:solidFill>
                  <a:schemeClr val="tx1">
                    <a:lumMod val="75000"/>
                    <a:lumOff val="25000"/>
                  </a:schemeClr>
                </a:solidFill>
                <a:ea typeface="Calibri" pitchFamily="34" charset="0"/>
                <a:cs typeface="Times New Roman" pitchFamily="18" charset="0"/>
              </a:rPr>
              <a:t> </a:t>
            </a:r>
            <a:r>
              <a:rPr lang="cs-CZ" sz="2800" b="1" i="1" dirty="0">
                <a:solidFill>
                  <a:srgbClr val="000000"/>
                </a:solidFill>
                <a:ea typeface="Calibri" pitchFamily="34" charset="0"/>
                <a:cs typeface="Times New Roman" pitchFamily="18" charset="0"/>
              </a:rPr>
              <a:t>Gymnázium Lovosice, Sady pionýrů 600/6</a:t>
            </a:r>
            <a:endParaRPr lang="cs-CZ" sz="1400" dirty="0"/>
          </a:p>
          <a:p>
            <a:pPr lvl="0" eaLnBrk="0" hangingPunct="0"/>
            <a:r>
              <a:rPr lang="cs-CZ" sz="2800" b="1" dirty="0">
                <a:solidFill>
                  <a:srgbClr val="C00000"/>
                </a:solidFill>
                <a:ea typeface="Calibri" pitchFamily="34" charset="0"/>
                <a:cs typeface="Times New Roman" pitchFamily="18" charset="0"/>
              </a:rPr>
              <a:t>Číslo projektu</a:t>
            </a:r>
            <a:r>
              <a:rPr lang="cs-CZ" sz="2800" b="1" dirty="0">
                <a:solidFill>
                  <a:schemeClr val="tx1">
                    <a:lumMod val="75000"/>
                    <a:lumOff val="25000"/>
                  </a:schemeClr>
                </a:solidFill>
                <a:ea typeface="Calibri" pitchFamily="34" charset="0"/>
                <a:cs typeface="Times New Roman" pitchFamily="18" charset="0"/>
              </a:rPr>
              <a:t>: </a:t>
            </a:r>
            <a:r>
              <a:rPr lang="cs-CZ" sz="2800" b="1" i="1" dirty="0">
                <a:solidFill>
                  <a:srgbClr val="000000"/>
                </a:solidFill>
                <a:ea typeface="Calibri" pitchFamily="34" charset="0"/>
                <a:cs typeface="Times New Roman" pitchFamily="18" charset="0"/>
              </a:rPr>
              <a:t>CZ.1.07/1.5.00/34.1073</a:t>
            </a:r>
            <a:endParaRPr lang="cs-CZ" sz="1400" dirty="0"/>
          </a:p>
          <a:p>
            <a:pPr lvl="0" eaLnBrk="0" hangingPunct="0"/>
            <a:r>
              <a:rPr lang="cs-CZ" sz="2800" b="1" dirty="0">
                <a:solidFill>
                  <a:srgbClr val="C00000"/>
                </a:solidFill>
                <a:ea typeface="Calibri" pitchFamily="34" charset="0"/>
                <a:cs typeface="Times New Roman" pitchFamily="18" charset="0"/>
              </a:rPr>
              <a:t>Název materiálu: </a:t>
            </a:r>
            <a:r>
              <a:rPr lang="cs-CZ" sz="2800" b="1" i="1" dirty="0" smtClean="0">
                <a:solidFill>
                  <a:srgbClr val="000000"/>
                </a:solidFill>
                <a:ea typeface="Calibri" pitchFamily="34" charset="0"/>
                <a:cs typeface="Times New Roman" pitchFamily="18" charset="0"/>
              </a:rPr>
              <a:t>VY_12_INOVACE_1B_30_Ladislav Fuks</a:t>
            </a:r>
            <a:endParaRPr lang="cs-CZ" sz="1400" dirty="0"/>
          </a:p>
          <a:p>
            <a:pPr lvl="0" eaLnBrk="0" hangingPunct="0"/>
            <a:r>
              <a:rPr lang="cs-CZ" sz="2800" b="1" dirty="0">
                <a:solidFill>
                  <a:srgbClr val="C00000"/>
                </a:solidFill>
                <a:ea typeface="Calibri" pitchFamily="34" charset="0"/>
                <a:cs typeface="Times New Roman" pitchFamily="18" charset="0"/>
              </a:rPr>
              <a:t>Téma sady:</a:t>
            </a:r>
            <a:r>
              <a:rPr lang="cs-CZ" sz="2800" b="1" dirty="0">
                <a:solidFill>
                  <a:schemeClr val="tx1">
                    <a:lumMod val="75000"/>
                    <a:lumOff val="25000"/>
                  </a:schemeClr>
                </a:solidFill>
                <a:ea typeface="Calibri" pitchFamily="34" charset="0"/>
                <a:cs typeface="Times New Roman" pitchFamily="18" charset="0"/>
              </a:rPr>
              <a:t> </a:t>
            </a:r>
            <a:r>
              <a:rPr lang="cs-CZ" sz="2800" b="1" dirty="0">
                <a:solidFill>
                  <a:srgbClr val="000000"/>
                </a:solidFill>
                <a:ea typeface="Calibri" pitchFamily="34" charset="0"/>
                <a:cs typeface="Times New Roman" pitchFamily="18" charset="0"/>
              </a:rPr>
              <a:t>Interpretace textů</a:t>
            </a:r>
            <a:endParaRPr lang="cs-CZ" sz="1400" dirty="0"/>
          </a:p>
          <a:p>
            <a:pPr lvl="0" eaLnBrk="0" hangingPunct="0"/>
            <a:r>
              <a:rPr lang="cs-CZ" sz="2800" b="1" dirty="0">
                <a:solidFill>
                  <a:srgbClr val="C00000"/>
                </a:solidFill>
                <a:ea typeface="Calibri" pitchFamily="34" charset="0"/>
                <a:cs typeface="Times New Roman" pitchFamily="18" charset="0"/>
              </a:rPr>
              <a:t>Datum vzniku:</a:t>
            </a:r>
            <a:r>
              <a:rPr lang="cs-CZ" sz="2800" b="1" dirty="0">
                <a:solidFill>
                  <a:srgbClr val="943634"/>
                </a:solidFill>
                <a:ea typeface="Calibri" pitchFamily="34" charset="0"/>
                <a:cs typeface="Times New Roman" pitchFamily="18" charset="0"/>
              </a:rPr>
              <a:t> </a:t>
            </a:r>
            <a:r>
              <a:rPr lang="cs-CZ" sz="2800" b="1" i="1" dirty="0" smtClean="0">
                <a:solidFill>
                  <a:srgbClr val="000000"/>
                </a:solidFill>
                <a:ea typeface="Calibri" pitchFamily="34" charset="0"/>
                <a:cs typeface="Times New Roman" pitchFamily="18" charset="0"/>
              </a:rPr>
              <a:t>březen 2014</a:t>
            </a:r>
            <a:endParaRPr lang="cs-CZ" sz="1400" dirty="0"/>
          </a:p>
          <a:p>
            <a:pPr lvl="0" eaLnBrk="0" hangingPunct="0"/>
            <a:r>
              <a:rPr lang="cs-CZ" sz="2800" b="1" dirty="0">
                <a:solidFill>
                  <a:srgbClr val="943634"/>
                </a:solidFill>
                <a:ea typeface="Calibri" pitchFamily="34" charset="0"/>
                <a:cs typeface="Times New Roman" pitchFamily="18" charset="0"/>
              </a:rPr>
              <a:t>Třída: </a:t>
            </a:r>
            <a:r>
              <a:rPr lang="cs-CZ" sz="2800" b="1" i="1" dirty="0">
                <a:solidFill>
                  <a:srgbClr val="000000"/>
                </a:solidFill>
                <a:ea typeface="Calibri" pitchFamily="34" charset="0"/>
                <a:cs typeface="Times New Roman" pitchFamily="18" charset="0"/>
              </a:rPr>
              <a:t>4. A</a:t>
            </a:r>
            <a:endParaRPr lang="cs-CZ" sz="1400" dirty="0"/>
          </a:p>
          <a:p>
            <a:pPr lvl="0" eaLnBrk="0" hangingPunct="0"/>
            <a:r>
              <a:rPr lang="cs-CZ" sz="2800" b="1" dirty="0">
                <a:solidFill>
                  <a:srgbClr val="943634"/>
                </a:solidFill>
                <a:ea typeface="Calibri" pitchFamily="34" charset="0"/>
                <a:cs typeface="Times New Roman" pitchFamily="18" charset="0"/>
              </a:rPr>
              <a:t>Autor: </a:t>
            </a:r>
            <a:r>
              <a:rPr lang="cs-CZ" sz="2800" b="1" i="1" dirty="0">
                <a:solidFill>
                  <a:srgbClr val="000000"/>
                </a:solidFill>
                <a:ea typeface="Calibri" pitchFamily="34" charset="0"/>
                <a:cs typeface="Times New Roman" pitchFamily="18" charset="0"/>
              </a:rPr>
              <a:t>Mgr. Lucie Nováková</a:t>
            </a:r>
            <a:endParaRPr lang="cs-CZ" sz="4000" dirty="0"/>
          </a:p>
        </p:txBody>
      </p:sp>
      <p:pic>
        <p:nvPicPr>
          <p:cNvPr id="8" name="Picture 5" descr="GYMLOVO_logo BRV"/>
          <p:cNvPicPr/>
          <p:nvPr/>
        </p:nvPicPr>
        <p:blipFill>
          <a:blip r:embed="rId3" cstate="email"/>
          <a:srcRect/>
          <a:stretch>
            <a:fillRect/>
          </a:stretch>
        </p:blipFill>
        <p:spPr bwMode="auto">
          <a:xfrm>
            <a:off x="4000496" y="214290"/>
            <a:ext cx="1257300" cy="1257300"/>
          </a:xfrm>
          <a:prstGeom prst="rect">
            <a:avLst/>
          </a:prstGeom>
          <a:noFill/>
          <a:ln w="9525">
            <a:noFill/>
            <a:miter lim="800000"/>
            <a:headEnd/>
            <a:tailEnd/>
          </a:ln>
        </p:spPr>
      </p:pic>
      <p:pic>
        <p:nvPicPr>
          <p:cNvPr id="9" name="Obrázek 8"/>
          <p:cNvPicPr/>
          <p:nvPr/>
        </p:nvPicPr>
        <p:blipFill>
          <a:blip r:embed="rId4" cstate="email"/>
          <a:srcRect/>
          <a:stretch>
            <a:fillRect/>
          </a:stretch>
        </p:blipFill>
        <p:spPr bwMode="auto">
          <a:xfrm>
            <a:off x="1785918" y="5572140"/>
            <a:ext cx="6000792" cy="1123949"/>
          </a:xfrm>
          <a:prstGeom prst="rect">
            <a:avLst/>
          </a:prstGeom>
          <a:noFill/>
          <a:ln w="9525">
            <a:noFill/>
            <a:miter lim="800000"/>
            <a:headEnd/>
            <a:tailEnd/>
          </a:ln>
        </p:spPr>
      </p:pic>
    </p:spTree>
  </p:cSld>
  <p:clrMapOvr>
    <a:masterClrMapping/>
  </p:clrMapOvr>
  <p:transition spd="slow">
    <p:cut/>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2"/>
          <p:cNvSpPr>
            <a:spLocks noGrp="1"/>
          </p:cNvSpPr>
          <p:nvPr>
            <p:ph idx="1"/>
          </p:nvPr>
        </p:nvSpPr>
        <p:spPr>
          <a:xfrm>
            <a:off x="214282" y="285728"/>
            <a:ext cx="8643998" cy="6357982"/>
          </a:xfrm>
          <a:gradFill>
            <a:gsLst>
              <a:gs pos="6000">
                <a:schemeClr val="accent3">
                  <a:lumMod val="60000"/>
                  <a:lumOff val="40000"/>
                </a:schemeClr>
              </a:gs>
              <a:gs pos="12000">
                <a:schemeClr val="accent3">
                  <a:lumMod val="40000"/>
                  <a:lumOff val="60000"/>
                </a:schemeClr>
              </a:gs>
              <a:gs pos="67000">
                <a:schemeClr val="bg1"/>
              </a:gs>
            </a:gsLst>
            <a:lin ang="3600000" scaled="0"/>
          </a:gradFill>
          <a:ln w="28575">
            <a:solidFill>
              <a:schemeClr val="tx1"/>
            </a:solidFill>
          </a:ln>
          <a:effectLst>
            <a:outerShdw blurRad="50800" dist="190500" dir="2700000" algn="tl" rotWithShape="0">
              <a:prstClr val="black">
                <a:alpha val="40000"/>
              </a:prstClr>
            </a:outerShdw>
          </a:effectLst>
          <a:scene3d>
            <a:camera prst="orthographicFront">
              <a:rot lat="0" lon="300000" rev="0"/>
            </a:camera>
            <a:lightRig rig="threePt" dir="t"/>
          </a:scene3d>
        </p:spPr>
        <p:txBody>
          <a:bodyPr>
            <a:normAutofit fontScale="25000" lnSpcReduction="20000"/>
          </a:bodyPr>
          <a:lstStyle/>
          <a:p>
            <a:pPr lvl="0"/>
            <a:endParaRPr lang="cs-CZ" sz="2400" dirty="0" smtClean="0"/>
          </a:p>
          <a:p>
            <a:pPr lvl="0"/>
            <a:endParaRPr lang="cs-CZ" sz="9600" dirty="0" smtClean="0"/>
          </a:p>
          <a:p>
            <a:pPr lvl="0"/>
            <a:r>
              <a:rPr lang="cs-CZ" sz="9600" dirty="0" smtClean="0"/>
              <a:t>Materiál </a:t>
            </a:r>
            <a:r>
              <a:rPr lang="cs-CZ" sz="9600" dirty="0"/>
              <a:t>je určen k práci s texty v </a:t>
            </a:r>
            <a:r>
              <a:rPr lang="cs-CZ" sz="9600" dirty="0" smtClean="0"/>
              <a:t>hodinách i k domácí přípravě, </a:t>
            </a:r>
            <a:r>
              <a:rPr lang="cs-CZ" sz="9600" dirty="0"/>
              <a:t>jež jsou předmětem výuky literatury ve 4</a:t>
            </a:r>
            <a:r>
              <a:rPr lang="cs-CZ" sz="9600" dirty="0" smtClean="0"/>
              <a:t>. ročníku</a:t>
            </a:r>
            <a:r>
              <a:rPr lang="cs-CZ" sz="9600" dirty="0"/>
              <a:t>. Slouží </a:t>
            </a:r>
            <a:r>
              <a:rPr lang="cs-CZ" sz="9600" dirty="0" smtClean="0"/>
              <a:t> také k</a:t>
            </a:r>
            <a:r>
              <a:rPr lang="cs-CZ" sz="9600" dirty="0"/>
              <a:t> maturitnímu opakování.</a:t>
            </a:r>
          </a:p>
          <a:p>
            <a:pPr lvl="0"/>
            <a:r>
              <a:rPr lang="cs-CZ" sz="9600" dirty="0" smtClean="0"/>
              <a:t>Prezentace </a:t>
            </a:r>
            <a:r>
              <a:rPr lang="cs-CZ" sz="9600" dirty="0"/>
              <a:t>seznamuje žáky </a:t>
            </a:r>
            <a:r>
              <a:rPr lang="cs-CZ" sz="9600" dirty="0" smtClean="0"/>
              <a:t>s </a:t>
            </a:r>
            <a:r>
              <a:rPr lang="cs-CZ" sz="9600" dirty="0" smtClean="0"/>
              <a:t> životem a literární </a:t>
            </a:r>
            <a:r>
              <a:rPr lang="cs-CZ" sz="9600" dirty="0" smtClean="0"/>
              <a:t>tvorbou spisovatele Ladislava </a:t>
            </a:r>
            <a:r>
              <a:rPr lang="cs-CZ" sz="9600" dirty="0" smtClean="0"/>
              <a:t>Fukse.</a:t>
            </a:r>
            <a:endParaRPr lang="cs-CZ" sz="9600" dirty="0"/>
          </a:p>
          <a:p>
            <a:pPr lvl="0"/>
            <a:r>
              <a:rPr lang="cs-CZ" sz="9600" dirty="0"/>
              <a:t>Směřuje k rozvoji čtenářské a informační gramotnosti žáků.</a:t>
            </a:r>
            <a:endParaRPr lang="cs-CZ" sz="7200" dirty="0"/>
          </a:p>
          <a:p>
            <a:pPr lvl="0"/>
            <a:r>
              <a:rPr lang="cs-CZ" sz="9600" dirty="0"/>
              <a:t>Žáci si jej </a:t>
            </a:r>
            <a:r>
              <a:rPr lang="cs-CZ" sz="9600" dirty="0" smtClean="0"/>
              <a:t>pečlivě </a:t>
            </a:r>
            <a:r>
              <a:rPr lang="cs-CZ" sz="9600" dirty="0"/>
              <a:t>prostudují a následně vypracují odpovědi na přiložené otázky a </a:t>
            </a:r>
            <a:r>
              <a:rPr lang="cs-CZ" sz="9600" dirty="0" smtClean="0"/>
              <a:t>úkoly (doma si předem přečtou texty, vyslechnou nahrávky a zhlédnou </a:t>
            </a:r>
            <a:r>
              <a:rPr lang="cs-CZ" sz="9600" dirty="0" smtClean="0"/>
              <a:t>ukázku </a:t>
            </a:r>
            <a:r>
              <a:rPr lang="cs-CZ" sz="9600" dirty="0" smtClean="0"/>
              <a:t>z </a:t>
            </a:r>
            <a:r>
              <a:rPr lang="cs-CZ" sz="9600" dirty="0" smtClean="0"/>
              <a:t>filmu </a:t>
            </a:r>
            <a:r>
              <a:rPr lang="cs-CZ" sz="9600" dirty="0" smtClean="0"/>
              <a:t>a pořadů).</a:t>
            </a:r>
          </a:p>
          <a:p>
            <a:r>
              <a:rPr lang="cs-CZ" sz="9600" dirty="0" smtClean="0"/>
              <a:t>Při přechodu na další snímky se objevují řešení jednotlivých úkolů k výchozím textům.</a:t>
            </a:r>
          </a:p>
          <a:p>
            <a:r>
              <a:rPr lang="cs-CZ" sz="9600" dirty="0" smtClean="0"/>
              <a:t>Nutné připojení na internet (úkoly s odkazy a nahrávkami).</a:t>
            </a:r>
          </a:p>
          <a:p>
            <a:r>
              <a:rPr lang="cs-CZ" sz="9600" dirty="0" smtClean="0"/>
              <a:t>Posiluje mezipředmětové vazby (dějepis, OSVZ).</a:t>
            </a:r>
          </a:p>
          <a:p>
            <a:pPr>
              <a:buNone/>
            </a:pPr>
            <a:endParaRPr lang="cs-CZ" sz="9600" dirty="0" smtClean="0"/>
          </a:p>
          <a:p>
            <a:pPr lvl="0">
              <a:buNone/>
            </a:pPr>
            <a:endParaRPr lang="cs-CZ" sz="9600" dirty="0" smtClean="0"/>
          </a:p>
          <a:p>
            <a:pPr lvl="0">
              <a:buNone/>
            </a:pPr>
            <a:r>
              <a:rPr lang="cs-CZ" sz="4800" dirty="0" smtClean="0">
                <a:effectLst>
                  <a:outerShdw blurRad="38100" dist="38100" dir="2700000" algn="tl">
                    <a:srgbClr val="000000">
                      <a:alpha val="43137"/>
                    </a:srgbClr>
                  </a:outerShdw>
                </a:effectLst>
              </a:rPr>
              <a:t>          </a:t>
            </a:r>
            <a:endParaRPr lang="cs-CZ" sz="5100" dirty="0" smtClean="0">
              <a:effectLst>
                <a:outerShdw blurRad="38100" dist="38100" dir="2700000" algn="tl">
                  <a:srgbClr val="000000">
                    <a:alpha val="43137"/>
                  </a:srgbClr>
                </a:outerShdw>
              </a:effectLst>
            </a:endParaRPr>
          </a:p>
          <a:p>
            <a:pPr lvl="0"/>
            <a:endParaRPr lang="cs-CZ" sz="2000" dirty="0" smtClean="0">
              <a:effectLst>
                <a:outerShdw blurRad="38100" dist="38100" dir="2700000" algn="tl">
                  <a:srgbClr val="000000">
                    <a:alpha val="43137"/>
                  </a:srgbClr>
                </a:outerShdw>
              </a:effectLst>
            </a:endParaRPr>
          </a:p>
          <a:p>
            <a:pPr lvl="0">
              <a:buNone/>
            </a:pPr>
            <a:endParaRPr lang="cs-CZ" sz="2000" dirty="0" smtClean="0">
              <a:effectLst>
                <a:outerShdw blurRad="38100" dist="38100" dir="2700000" algn="tl">
                  <a:srgbClr val="000000">
                    <a:alpha val="43137"/>
                  </a:srgbClr>
                </a:outerShdw>
              </a:effectLst>
            </a:endParaRPr>
          </a:p>
          <a:p>
            <a:pPr lvl="0"/>
            <a:endParaRPr lang="cs-CZ" sz="2400" dirty="0">
              <a:effectLst>
                <a:outerShdw blurRad="38100" dist="38100" dir="2700000" algn="tl">
                  <a:srgbClr val="000000">
                    <a:alpha val="43137"/>
                  </a:srgbClr>
                </a:outerShdw>
              </a:effectLst>
            </a:endParaRPr>
          </a:p>
          <a:p>
            <a:pPr lvl="0"/>
            <a:endParaRPr lang="cs-CZ" sz="2400" dirty="0">
              <a:effectLst>
                <a:outerShdw blurRad="38100" dist="38100" dir="2700000" algn="tl">
                  <a:srgbClr val="000000">
                    <a:alpha val="43137"/>
                  </a:srgbClr>
                </a:outerShdw>
              </a:effectLst>
            </a:endParaRPr>
          </a:p>
          <a:p>
            <a:pPr>
              <a:buNone/>
            </a:pPr>
            <a:r>
              <a:rPr lang="cs-CZ" sz="2000" b="1" dirty="0">
                <a:effectLst>
                  <a:outerShdw blurRad="38100" dist="38100" dir="2700000" algn="tl">
                    <a:srgbClr val="000000">
                      <a:alpha val="43137"/>
                    </a:srgbClr>
                  </a:outerShdw>
                </a:effectLst>
              </a:rPr>
              <a:t> </a:t>
            </a:r>
          </a:p>
          <a:p>
            <a:pPr>
              <a:buClrTx/>
              <a:buNone/>
            </a:pPr>
            <a:endParaRPr lang="cs-CZ" sz="1800" dirty="0" smtClean="0">
              <a:solidFill>
                <a:srgbClr val="FFC000"/>
              </a:solidFill>
            </a:endParaRPr>
          </a:p>
        </p:txBody>
      </p:sp>
    </p:spTree>
  </p:cSld>
  <p:clrMapOvr>
    <a:masterClrMapping/>
  </p:clrMapOvr>
  <p:transition spd="slow">
    <p:cut/>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4572000" y="2000240"/>
            <a:ext cx="3929090" cy="923330"/>
          </a:xfrm>
          <a:prstGeom prst="rect">
            <a:avLst/>
          </a:prstGeom>
          <a:gradFill flip="none" rotWithShape="1">
            <a:gsLst>
              <a:gs pos="0">
                <a:schemeClr val="accent3">
                  <a:lumMod val="60000"/>
                  <a:lumOff val="40000"/>
                </a:schemeClr>
              </a:gs>
              <a:gs pos="50000">
                <a:schemeClr val="bg1"/>
              </a:gs>
              <a:gs pos="100000">
                <a:schemeClr val="accent3">
                  <a:lumMod val="60000"/>
                  <a:lumOff val="40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54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Ladislav Fuks</a:t>
            </a:r>
            <a:endParaRPr lang="cs-CZ" sz="54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
        <p:nvSpPr>
          <p:cNvPr id="8" name="Obdélník 7"/>
          <p:cNvSpPr/>
          <p:nvPr/>
        </p:nvSpPr>
        <p:spPr>
          <a:xfrm>
            <a:off x="4786314" y="3643314"/>
            <a:ext cx="3518912" cy="1169551"/>
          </a:xfrm>
          <a:prstGeom prst="rect">
            <a:avLst/>
          </a:prstGeom>
          <a:noFill/>
        </p:spPr>
        <p:txBody>
          <a:bodyPr wrap="none" lIns="91440" tIns="45720" rIns="91440" bIns="45720">
            <a:spAutoFit/>
          </a:bodyPr>
          <a:lstStyle/>
          <a:p>
            <a:pPr algn="ctr"/>
            <a:r>
              <a:rPr lang="cs-CZ" sz="5400" cap="none" spc="0" dirty="0" smtClean="0">
                <a:ln w="31550" cmpd="sng">
                  <a:gradFill>
                    <a:gsLst>
                      <a:gs pos="70000">
                        <a:schemeClr val="accent6">
                          <a:shade val="50000"/>
                          <a:satMod val="190000"/>
                        </a:schemeClr>
                      </a:gs>
                      <a:gs pos="0">
                        <a:schemeClr val="accent6">
                          <a:tint val="77000"/>
                          <a:satMod val="180000"/>
                        </a:schemeClr>
                      </a:gs>
                    </a:gsLst>
                    <a:lin ang="5400000"/>
                  </a:gradFill>
                  <a:prstDash val="solid"/>
                </a:ln>
                <a:effectLst>
                  <a:outerShdw blurRad="38100" dist="38100" dir="2700000" algn="tl">
                    <a:srgbClr val="000000">
                      <a:alpha val="43137"/>
                    </a:srgbClr>
                  </a:outerShdw>
                </a:effectLst>
              </a:rPr>
              <a:t>1923 - 1994</a:t>
            </a:r>
          </a:p>
          <a:p>
            <a:pPr algn="ctr"/>
            <a:endParaRPr lang="cs-CZ" sz="1600" cap="none" spc="0" dirty="0">
              <a:ln w="31550" cmpd="sng">
                <a:gradFill>
                  <a:gsLst>
                    <a:gs pos="70000">
                      <a:schemeClr val="accent6">
                        <a:shade val="50000"/>
                        <a:satMod val="190000"/>
                      </a:schemeClr>
                    </a:gs>
                    <a:gs pos="0">
                      <a:schemeClr val="accent6">
                        <a:tint val="77000"/>
                        <a:satMod val="180000"/>
                      </a:schemeClr>
                    </a:gs>
                  </a:gsLst>
                  <a:lin ang="5400000"/>
                </a:gradFill>
                <a:prstDash val="solid"/>
              </a:ln>
            </a:endParaRPr>
          </a:p>
        </p:txBody>
      </p:sp>
      <p:sp>
        <p:nvSpPr>
          <p:cNvPr id="9" name="TextovéPole 8"/>
          <p:cNvSpPr txBox="1"/>
          <p:nvPr/>
        </p:nvSpPr>
        <p:spPr>
          <a:xfrm>
            <a:off x="5072066" y="2643182"/>
            <a:ext cx="184730" cy="646331"/>
          </a:xfrm>
          <a:prstGeom prst="rect">
            <a:avLst/>
          </a:prstGeom>
          <a:noFill/>
        </p:spPr>
        <p:txBody>
          <a:bodyPr wrap="none" rtlCol="0">
            <a:spAutoFit/>
          </a:bodyPr>
          <a:lstStyle/>
          <a:p>
            <a:pPr algn="ctr"/>
            <a:endParaRPr lang="cs-CZ" sz="3600" dirty="0">
              <a:effectLst>
                <a:outerShdw blurRad="38100" dist="38100" dir="2700000" algn="tl">
                  <a:srgbClr val="000000">
                    <a:alpha val="43137"/>
                  </a:srgbClr>
                </a:outerShdw>
              </a:effectLst>
            </a:endParaRPr>
          </a:p>
        </p:txBody>
      </p:sp>
      <p:pic>
        <p:nvPicPr>
          <p:cNvPr id="5" name="Obrázek 4" descr="MC900199228.WMF"/>
          <p:cNvPicPr>
            <a:picLocks noChangeAspect="1"/>
          </p:cNvPicPr>
          <p:nvPr/>
        </p:nvPicPr>
        <p:blipFill>
          <a:blip r:embed="rId2"/>
          <a:stretch>
            <a:fillRect/>
          </a:stretch>
        </p:blipFill>
        <p:spPr>
          <a:xfrm>
            <a:off x="5643570" y="4786322"/>
            <a:ext cx="2232296" cy="1740335"/>
          </a:xfrm>
          <a:prstGeom prst="rect">
            <a:avLst/>
          </a:prstGeom>
        </p:spPr>
      </p:pic>
    </p:spTree>
  </p:cSld>
  <p:clrMapOvr>
    <a:masterClrMapping/>
  </p:clrMapOvr>
  <p:transition spd="slow">
    <p:cu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wipe(left)">
                                      <p:cBhvr>
                                        <p:cTn id="7" dur="20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Zástupný symbol pro obsah 2"/>
          <p:cNvSpPr txBox="1">
            <a:spLocks/>
          </p:cNvSpPr>
          <p:nvPr/>
        </p:nvSpPr>
        <p:spPr>
          <a:xfrm>
            <a:off x="214282" y="928670"/>
            <a:ext cx="8643998" cy="5715040"/>
          </a:xfrm>
          <a:prstGeom prst="rect">
            <a:avLst/>
          </a:prstGeom>
          <a:gradFill flip="none" rotWithShape="1">
            <a:gsLst>
              <a:gs pos="1000">
                <a:schemeClr val="accent3">
                  <a:lumMod val="75000"/>
                </a:schemeClr>
              </a:gs>
              <a:gs pos="50000">
                <a:schemeClr val="bg1"/>
              </a:gs>
              <a:gs pos="100000">
                <a:schemeClr val="accent3">
                  <a:lumMod val="60000"/>
                  <a:lumOff val="40000"/>
                </a:schemeClr>
              </a:gs>
            </a:gsLst>
            <a:lin ang="72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algn="just"/>
            <a:r>
              <a:rPr lang="cs-CZ" sz="2000" b="1" dirty="0" smtClean="0"/>
              <a:t>     Fuksova prvotina </a:t>
            </a:r>
            <a:r>
              <a:rPr lang="cs-CZ" sz="2000" b="1" i="1" dirty="0" smtClean="0">
                <a:effectLst>
                  <a:outerShdw blurRad="38100" dist="38100" dir="2700000" algn="tl">
                    <a:srgbClr val="000000">
                      <a:alpha val="43137"/>
                    </a:srgbClr>
                  </a:outerShdw>
                </a:effectLst>
              </a:rPr>
              <a:t>Pan Theodor Mundstock</a:t>
            </a:r>
            <a:r>
              <a:rPr lang="cs-CZ" sz="2000" b="1" dirty="0" smtClean="0">
                <a:effectLst>
                  <a:outerShdw blurRad="38100" dist="38100" dir="2700000" algn="tl">
                    <a:srgbClr val="000000">
                      <a:alpha val="43137"/>
                    </a:srgbClr>
                  </a:outerShdw>
                </a:effectLst>
              </a:rPr>
              <a:t> (1963) </a:t>
            </a:r>
            <a:r>
              <a:rPr lang="cs-CZ" sz="2000" b="1" dirty="0" smtClean="0"/>
              <a:t>se stala jednou z největších literárních událostí první poloviny 60. let. Přihlásil se v ní vyzrálý, magickou silou stylistiky suverénně vládnoucí tvůrce, jemuž se v novele dokonale podařilo evokovat přízračnou a absurdní existenciální situaci člověka odsouzeného k rasové smrti. </a:t>
            </a:r>
          </a:p>
          <a:p>
            <a:pPr algn="just"/>
            <a:r>
              <a:rPr lang="cs-CZ" sz="2000" b="1" dirty="0" smtClean="0"/>
              <a:t>     V té době již však měl autor, jenž do té doby </a:t>
            </a:r>
            <a:r>
              <a:rPr lang="cs-CZ" sz="2000" b="1" dirty="0" smtClean="0">
                <a:effectLst>
                  <a:outerShdw blurRad="38100" dist="38100" dir="2700000" algn="tl">
                    <a:srgbClr val="000000">
                      <a:alpha val="43137"/>
                    </a:srgbClr>
                  </a:outerShdw>
                </a:effectLst>
              </a:rPr>
              <a:t>působil v památkové péči </a:t>
            </a:r>
            <a:r>
              <a:rPr lang="cs-CZ" sz="2000" b="1" dirty="0" smtClean="0"/>
              <a:t>a pak v </a:t>
            </a:r>
            <a:r>
              <a:rPr lang="cs-CZ" sz="2000" b="1" dirty="0" smtClean="0">
                <a:effectLst>
                  <a:outerShdw blurRad="38100" dist="38100" dir="2700000" algn="tl">
                    <a:srgbClr val="000000">
                      <a:alpha val="43137"/>
                    </a:srgbClr>
                  </a:outerShdw>
                </a:effectLst>
              </a:rPr>
              <a:t>Národní galerii</a:t>
            </a:r>
            <a:r>
              <a:rPr lang="cs-CZ" sz="2000" b="1" dirty="0" smtClean="0"/>
              <a:t>, napsán </a:t>
            </a:r>
            <a:r>
              <a:rPr lang="cs-CZ" sz="2000" b="1" dirty="0" smtClean="0">
                <a:effectLst>
                  <a:outerShdw blurRad="38100" dist="38100" dir="2700000" algn="tl">
                    <a:srgbClr val="000000">
                      <a:alpha val="43137"/>
                    </a:srgbClr>
                  </a:outerShdw>
                </a:effectLst>
              </a:rPr>
              <a:t>cyklus povídek </a:t>
            </a:r>
            <a:r>
              <a:rPr lang="cs-CZ" sz="2000" b="1" i="1" dirty="0" smtClean="0">
                <a:effectLst>
                  <a:outerShdw blurRad="38100" dist="38100" dir="2700000" algn="tl">
                    <a:srgbClr val="000000">
                      <a:alpha val="43137"/>
                    </a:srgbClr>
                  </a:outerShdw>
                </a:effectLst>
              </a:rPr>
              <a:t>Mí černovlasí bratři</a:t>
            </a:r>
            <a:r>
              <a:rPr lang="cs-CZ" sz="2000" b="1" dirty="0" smtClean="0">
                <a:effectLst>
                  <a:outerShdw blurRad="38100" dist="38100" dir="2700000" algn="tl">
                    <a:srgbClr val="000000">
                      <a:alpha val="43137"/>
                    </a:srgbClr>
                  </a:outerShdw>
                </a:effectLst>
              </a:rPr>
              <a:t> (1964), </a:t>
            </a:r>
            <a:r>
              <a:rPr lang="cs-CZ" sz="2000" b="1" dirty="0" smtClean="0"/>
              <a:t>odehrávající se rovněž za okupace a sledující osudy pěti chlapců (tři z nich jsou Židé) z jedné gymnaziální třídy. Tajemná, osudová atmosféra provází i román </a:t>
            </a:r>
            <a:r>
              <a:rPr lang="cs-CZ" sz="2000" b="1" i="1" dirty="0" smtClean="0">
                <a:effectLst>
                  <a:outerShdw blurRad="38100" dist="38100" dir="2700000" algn="tl">
                    <a:srgbClr val="000000">
                      <a:alpha val="43137"/>
                    </a:srgbClr>
                  </a:outerShdw>
                </a:effectLst>
              </a:rPr>
              <a:t>Variace pro temnou strunu</a:t>
            </a:r>
            <a:r>
              <a:rPr lang="cs-CZ" sz="2000" b="1" dirty="0" smtClean="0">
                <a:effectLst>
                  <a:outerShdw blurRad="38100" dist="38100" dir="2700000" algn="tl">
                    <a:srgbClr val="000000">
                      <a:alpha val="43137"/>
                    </a:srgbClr>
                  </a:outerShdw>
                </a:effectLst>
              </a:rPr>
              <a:t> (1966) </a:t>
            </a:r>
            <a:r>
              <a:rPr lang="cs-CZ" sz="2000" b="1" dirty="0" smtClean="0"/>
              <a:t>s ústřední postavou senzitivního chlapce z pražské patricijské rodiny. Mistrnou alegorií inklinace maloměšťáctví k fašismu je Fuksova </a:t>
            </a:r>
            <a:r>
              <a:rPr lang="cs-CZ" sz="2000" b="1" dirty="0" smtClean="0">
                <a:effectLst>
                  <a:outerShdw blurRad="38100" dist="38100" dir="2700000" algn="tl">
                    <a:srgbClr val="000000">
                      <a:alpha val="43137"/>
                    </a:srgbClr>
                  </a:outerShdw>
                </a:effectLst>
              </a:rPr>
              <a:t>hororová novela </a:t>
            </a:r>
            <a:r>
              <a:rPr lang="cs-CZ" sz="2000" b="1" i="1" dirty="0" smtClean="0">
                <a:effectLst>
                  <a:outerShdw blurRad="38100" dist="38100" dir="2700000" algn="tl">
                    <a:srgbClr val="000000">
                      <a:alpha val="43137"/>
                    </a:srgbClr>
                  </a:outerShdw>
                </a:effectLst>
              </a:rPr>
              <a:t>Spalovač mrtvol</a:t>
            </a:r>
            <a:r>
              <a:rPr lang="cs-CZ" sz="2000" b="1" dirty="0" smtClean="0">
                <a:effectLst>
                  <a:outerShdw blurRad="38100" dist="38100" dir="2700000" algn="tl">
                    <a:srgbClr val="000000">
                      <a:alpha val="43137"/>
                    </a:srgbClr>
                  </a:outerShdw>
                </a:effectLst>
              </a:rPr>
              <a:t> z roku 1967. </a:t>
            </a:r>
            <a:r>
              <a:rPr lang="cs-CZ" sz="2000" b="1" dirty="0" smtClean="0"/>
              <a:t>V postavě zaměstnance krematoria pana Kopfrkingla vytvořil autor jeden z nejmorbidnějších typů moderní české prózy (rovněž zdařile zfilmovaná s R. Hrušínským v hlavní roli). </a:t>
            </a:r>
            <a:r>
              <a:rPr lang="cs-CZ" sz="2000" b="1" dirty="0" smtClean="0">
                <a:effectLst>
                  <a:outerShdw blurRad="38100" dist="38100" dir="2700000" algn="tl">
                    <a:srgbClr val="000000">
                      <a:alpha val="43137"/>
                    </a:srgbClr>
                  </a:outerShdw>
                </a:effectLst>
              </a:rPr>
              <a:t>Téma vykořenění lidské existence ve století holocaustu</a:t>
            </a:r>
            <a:r>
              <a:rPr lang="cs-CZ" sz="2000" b="1" dirty="0" smtClean="0"/>
              <a:t> a osud Židů jako metafora všeobecného údělu je tématem dvou próz z konce 60. let: souboru povídek </a:t>
            </a:r>
            <a:r>
              <a:rPr lang="cs-CZ" sz="2000" b="1" i="1" dirty="0" smtClean="0">
                <a:effectLst>
                  <a:outerShdw blurRad="38100" dist="38100" dir="2700000" algn="tl">
                    <a:srgbClr val="000000">
                      <a:alpha val="43137"/>
                    </a:srgbClr>
                  </a:outerShdw>
                </a:effectLst>
              </a:rPr>
              <a:t>Smrt morčete</a:t>
            </a:r>
            <a:r>
              <a:rPr lang="cs-CZ" sz="2000" b="1" dirty="0" smtClean="0">
                <a:effectLst>
                  <a:outerShdw blurRad="38100" dist="38100" dir="2700000" algn="tl">
                    <a:srgbClr val="000000">
                      <a:alpha val="43137"/>
                    </a:srgbClr>
                  </a:outerShdw>
                </a:effectLst>
              </a:rPr>
              <a:t> (1969)</a:t>
            </a:r>
            <a:r>
              <a:rPr lang="cs-CZ" sz="2000" b="1" dirty="0" smtClean="0"/>
              <a:t> a románu, v němž se spojuje horor a pohádka, </a:t>
            </a:r>
            <a:r>
              <a:rPr lang="cs-CZ" sz="2000" b="1" i="1" dirty="0" smtClean="0">
                <a:effectLst>
                  <a:outerShdw blurRad="38100" dist="38100" dir="2700000" algn="tl">
                    <a:srgbClr val="000000">
                      <a:alpha val="43137"/>
                    </a:srgbClr>
                  </a:outerShdw>
                </a:effectLst>
              </a:rPr>
              <a:t>Myši Natálie Mooshabrové</a:t>
            </a:r>
            <a:r>
              <a:rPr lang="cs-CZ" sz="2000" b="1" dirty="0" smtClean="0">
                <a:effectLst>
                  <a:outerShdw blurRad="38100" dist="38100" dir="2700000" algn="tl">
                    <a:srgbClr val="000000">
                      <a:alpha val="43137"/>
                    </a:srgbClr>
                  </a:outerShdw>
                </a:effectLst>
              </a:rPr>
              <a:t> (1970). </a:t>
            </a:r>
          </a:p>
        </p:txBody>
      </p:sp>
      <p:sp>
        <p:nvSpPr>
          <p:cNvPr id="8" name="Obdélník 7"/>
          <p:cNvSpPr/>
          <p:nvPr/>
        </p:nvSpPr>
        <p:spPr>
          <a:xfrm>
            <a:off x="4143372" y="214290"/>
            <a:ext cx="4714908" cy="584775"/>
          </a:xfrm>
          <a:prstGeom prst="rect">
            <a:avLst/>
          </a:prstGeom>
          <a:gradFill>
            <a:gsLst>
              <a:gs pos="0">
                <a:schemeClr val="accent3">
                  <a:lumMod val="60000"/>
                  <a:lumOff val="40000"/>
                </a:schemeClr>
              </a:gs>
              <a:gs pos="50000">
                <a:schemeClr val="bg1"/>
              </a:gs>
              <a:gs pos="100000">
                <a:schemeClr val="accent3">
                  <a:lumMod val="75000"/>
                </a:schemeClr>
              </a:gs>
            </a:gsLst>
            <a:path path="circle">
              <a:fillToRect l="100000" t="100000"/>
            </a:path>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3200" b="1"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Ž</a:t>
            </a:r>
            <a:r>
              <a:rPr lang="cs-CZ" sz="32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ivotopis – výchozí text 1</a:t>
            </a:r>
            <a:endParaRPr lang="cs-CZ" sz="32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Tree>
  </p:cSld>
  <p:clrMapOvr>
    <a:masterClrMapping/>
  </p:clrMapOvr>
  <p:transition spd="slow">
    <p:cut/>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7000"/>
            <a:lum/>
          </a:blip>
          <a:srcRect/>
          <a:stretch>
            <a:fillRect t="-25000" b="-25000"/>
          </a:stretch>
        </a:blipFill>
        <a:effectLst/>
      </p:bgPr>
    </p:bg>
    <p:spTree>
      <p:nvGrpSpPr>
        <p:cNvPr id="1" name=""/>
        <p:cNvGrpSpPr/>
        <p:nvPr/>
      </p:nvGrpSpPr>
      <p:grpSpPr>
        <a:xfrm>
          <a:off x="0" y="0"/>
          <a:ext cx="0" cy="0"/>
          <a:chOff x="0" y="0"/>
          <a:chExt cx="0" cy="0"/>
        </a:xfrm>
      </p:grpSpPr>
      <p:sp>
        <p:nvSpPr>
          <p:cNvPr id="5" name="Zástupný symbol pro obsah 2"/>
          <p:cNvSpPr txBox="1">
            <a:spLocks/>
          </p:cNvSpPr>
          <p:nvPr/>
        </p:nvSpPr>
        <p:spPr>
          <a:xfrm>
            <a:off x="3143240" y="1214422"/>
            <a:ext cx="5000660" cy="714380"/>
          </a:xfrm>
          <a:prstGeom prst="rect">
            <a:avLst/>
          </a:prstGeom>
          <a:no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4400" b="1" i="0" u="none" strike="noStrike" kern="1200" cap="none" spc="0" normalizeH="0" baseline="0" noProof="0" dirty="0" smtClean="0">
                <a:ln>
                  <a:noFill/>
                </a:ln>
                <a:solidFill>
                  <a:srgbClr val="C00000"/>
                </a:solidFill>
                <a:uLnTx/>
                <a:uFillTx/>
                <a:latin typeface="Monotype Corsiva" pitchFamily="66" charset="0"/>
                <a:ea typeface="+mn-ea"/>
                <a:cs typeface="+mn-cs"/>
              </a:rPr>
              <a:t>Ladislav Fuks</a:t>
            </a:r>
            <a:endParaRPr kumimoji="0" lang="cs-CZ" sz="4400" b="1" i="0" u="none" strike="noStrike" kern="1200" cap="none" spc="0" normalizeH="0" baseline="0" noProof="0" dirty="0">
              <a:ln>
                <a:noFill/>
              </a:ln>
              <a:solidFill>
                <a:srgbClr val="C00000"/>
              </a:solidFill>
              <a:uLnTx/>
              <a:uFillTx/>
              <a:latin typeface="Monotype Corsiva" pitchFamily="66" charset="0"/>
              <a:ea typeface="+mn-ea"/>
              <a:cs typeface="+mn-cs"/>
            </a:endParaRPr>
          </a:p>
        </p:txBody>
      </p:sp>
      <p:sp>
        <p:nvSpPr>
          <p:cNvPr id="9" name="Zástupný symbol pro obsah 2"/>
          <p:cNvSpPr>
            <a:spLocks noGrp="1"/>
          </p:cNvSpPr>
          <p:nvPr>
            <p:ph idx="1"/>
          </p:nvPr>
        </p:nvSpPr>
        <p:spPr>
          <a:xfrm>
            <a:off x="2714612" y="285728"/>
            <a:ext cx="6072230" cy="714380"/>
          </a:xfrm>
          <a:gradFill flip="none" rotWithShape="1">
            <a:gsLst>
              <a:gs pos="0">
                <a:schemeClr val="bg2">
                  <a:lumMod val="50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a:noAutofit/>
          </a:bodyPr>
          <a:lstStyle/>
          <a:p>
            <a:pPr algn="ctr">
              <a:buNone/>
            </a:pPr>
            <a:r>
              <a:rPr lang="cs-CZ" b="1" dirty="0" smtClean="0">
                <a:effectLst>
                  <a:outerShdw blurRad="38100" dist="38100" dir="2700000" algn="tl">
                    <a:srgbClr val="000000">
                      <a:alpha val="43137"/>
                    </a:srgbClr>
                  </a:outerShdw>
                </a:effectLst>
                <a:latin typeface="+mj-lt"/>
              </a:rPr>
              <a:t>Doplňte správné  zakončení  věty.</a:t>
            </a:r>
            <a:endParaRPr lang="cs-CZ" b="1" dirty="0">
              <a:effectLst>
                <a:outerShdw blurRad="38100" dist="38100" dir="2700000" algn="tl">
                  <a:srgbClr val="000000">
                    <a:alpha val="43137"/>
                  </a:srgbClr>
                </a:outerShdw>
              </a:effectLst>
              <a:latin typeface="+mj-lt"/>
            </a:endParaRPr>
          </a:p>
        </p:txBody>
      </p:sp>
      <p:sp>
        <p:nvSpPr>
          <p:cNvPr id="10" name="Zástupný symbol pro obsah 2"/>
          <p:cNvSpPr txBox="1">
            <a:spLocks/>
          </p:cNvSpPr>
          <p:nvPr/>
        </p:nvSpPr>
        <p:spPr>
          <a:xfrm>
            <a:off x="214282" y="2071678"/>
            <a:ext cx="8715436" cy="1143008"/>
          </a:xfrm>
          <a:prstGeom prst="rect">
            <a:avLst/>
          </a:prstGeom>
          <a:gradFill flip="none" rotWithShape="1">
            <a:gsLst>
              <a:gs pos="0">
                <a:schemeClr val="bg2">
                  <a:lumMod val="50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R="0" lvl="0" indent="-342900" algn="just"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latin typeface="+mj-lt"/>
              </a:rPr>
              <a:t>d</a:t>
            </a:r>
            <a:r>
              <a:rPr kumimoji="0" lang="cs-CZ" sz="2800" b="1" i="0" u="none" strike="noStrike" kern="1200" cap="none" spc="0" normalizeH="0" baseline="0" noProof="0" dirty="0" err="1" smtClean="0">
                <a:ln>
                  <a:noFill/>
                </a:ln>
                <a:solidFill>
                  <a:schemeClr val="tx1"/>
                </a:solidFill>
                <a:uLnTx/>
                <a:uFillTx/>
                <a:latin typeface="+mj-lt"/>
                <a:ea typeface="+mn-ea"/>
                <a:cs typeface="+mn-cs"/>
              </a:rPr>
              <a:t>ebutoval</a:t>
            </a:r>
            <a:r>
              <a:rPr kumimoji="0" lang="cs-CZ" sz="2800" b="1" i="0" u="none" strike="noStrike" kern="1200" cap="none" spc="0" normalizeH="0" baseline="0" noProof="0" dirty="0" smtClean="0">
                <a:ln>
                  <a:noFill/>
                </a:ln>
                <a:solidFill>
                  <a:schemeClr val="tx1"/>
                </a:solidFill>
                <a:uLnTx/>
                <a:uFillTx/>
                <a:latin typeface="+mj-lt"/>
                <a:ea typeface="+mn-ea"/>
                <a:cs typeface="+mn-cs"/>
              </a:rPr>
              <a:t> v</a:t>
            </a:r>
            <a:r>
              <a:rPr kumimoji="0" lang="cs-CZ" sz="2800" b="1" i="0" u="none" strike="noStrike" kern="1200" cap="none" spc="0" normalizeH="0" noProof="0" dirty="0" smtClean="0">
                <a:ln>
                  <a:noFill/>
                </a:ln>
                <a:solidFill>
                  <a:schemeClr val="tx1"/>
                </a:solidFill>
                <a:uLnTx/>
                <a:uFillTx/>
                <a:latin typeface="+mj-lt"/>
                <a:ea typeface="+mn-ea"/>
                <a:cs typeface="+mn-cs"/>
              </a:rPr>
              <a:t> roce 1963 na české literární scéně slavným románem</a:t>
            </a:r>
            <a:endParaRPr kumimoji="0" lang="cs-CZ" sz="2800" b="1" i="0" u="none" strike="noStrike" kern="1200" cap="none" spc="0" normalizeH="0" baseline="0" noProof="0" dirty="0">
              <a:ln>
                <a:noFill/>
              </a:ln>
              <a:solidFill>
                <a:schemeClr val="tx1"/>
              </a:solidFill>
              <a:uLnTx/>
              <a:uFillTx/>
              <a:latin typeface="+mj-lt"/>
              <a:ea typeface="+mn-ea"/>
              <a:cs typeface="+mn-cs"/>
            </a:endParaRPr>
          </a:p>
        </p:txBody>
      </p:sp>
      <p:sp>
        <p:nvSpPr>
          <p:cNvPr id="11" name="Zástupný symbol pro obsah 2"/>
          <p:cNvSpPr txBox="1">
            <a:spLocks/>
          </p:cNvSpPr>
          <p:nvPr/>
        </p:nvSpPr>
        <p:spPr>
          <a:xfrm>
            <a:off x="214282" y="3357562"/>
            <a:ext cx="8715436" cy="1000132"/>
          </a:xfrm>
          <a:prstGeom prst="rect">
            <a:avLst/>
          </a:prstGeom>
          <a:gradFill flip="none" rotWithShape="1">
            <a:gsLst>
              <a:gs pos="0">
                <a:schemeClr val="bg2">
                  <a:lumMod val="50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R="0" lvl="0" indent="-342900" algn="just"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latin typeface="+mj-lt"/>
              </a:rPr>
              <a:t>do vydání své prvotiny pracoval jako</a:t>
            </a:r>
            <a:endParaRPr kumimoji="0" lang="cs-CZ" sz="2800" b="1" i="1" u="none" strike="noStrike" kern="1200" cap="none" spc="0" normalizeH="0" baseline="0" noProof="0" dirty="0">
              <a:ln>
                <a:noFill/>
              </a:ln>
              <a:solidFill>
                <a:srgbClr val="C00000"/>
              </a:solidFill>
              <a:uLnTx/>
              <a:uFillTx/>
              <a:latin typeface="+mj-lt"/>
              <a:ea typeface="+mn-ea"/>
              <a:cs typeface="+mn-cs"/>
            </a:endParaRPr>
          </a:p>
        </p:txBody>
      </p:sp>
      <p:sp>
        <p:nvSpPr>
          <p:cNvPr id="6" name="Zástupný symbol pro obsah 2"/>
          <p:cNvSpPr txBox="1">
            <a:spLocks/>
          </p:cNvSpPr>
          <p:nvPr/>
        </p:nvSpPr>
        <p:spPr>
          <a:xfrm>
            <a:off x="214282" y="4500570"/>
            <a:ext cx="8715436" cy="928694"/>
          </a:xfrm>
          <a:prstGeom prst="rect">
            <a:avLst/>
          </a:prstGeom>
          <a:gradFill flip="none" rotWithShape="1">
            <a:gsLst>
              <a:gs pos="0">
                <a:schemeClr val="bg2">
                  <a:lumMod val="50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R="0" lvl="0" indent="-342900" algn="just"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latin typeface="+mj-lt"/>
              </a:rPr>
              <a:t>p</a:t>
            </a:r>
            <a:r>
              <a:rPr kumimoji="0" lang="cs-CZ" sz="2800" b="1" i="0" u="none" strike="noStrike" kern="1200" cap="none" spc="0" normalizeH="0" baseline="0" noProof="0" dirty="0" smtClean="0">
                <a:ln>
                  <a:noFill/>
                </a:ln>
                <a:solidFill>
                  <a:schemeClr val="tx1"/>
                </a:solidFill>
                <a:uLnTx/>
                <a:uFillTx/>
                <a:latin typeface="+mj-lt"/>
                <a:ea typeface="+mn-ea"/>
                <a:cs typeface="+mn-cs"/>
              </a:rPr>
              <a:t>opsal</a:t>
            </a:r>
            <a:r>
              <a:rPr kumimoji="0" lang="cs-CZ" sz="2800" b="1" i="0" u="none" strike="noStrike" kern="1200" cap="none" spc="0" normalizeH="0" noProof="0" dirty="0" smtClean="0">
                <a:ln>
                  <a:noFill/>
                </a:ln>
                <a:solidFill>
                  <a:schemeClr val="tx1"/>
                </a:solidFill>
                <a:uLnTx/>
                <a:uFillTx/>
                <a:latin typeface="+mj-lt"/>
                <a:ea typeface="+mn-ea"/>
                <a:cs typeface="+mn-cs"/>
              </a:rPr>
              <a:t> osudy senzitivního chlapce z pražské patricijské rodiny v díle</a:t>
            </a:r>
            <a:endParaRPr kumimoji="0" lang="cs-CZ" sz="2800" b="1" i="1" u="none" strike="noStrike" kern="1200" cap="none" spc="0" normalizeH="0" baseline="0" noProof="0" dirty="0">
              <a:ln>
                <a:noFill/>
              </a:ln>
              <a:solidFill>
                <a:srgbClr val="C00000"/>
              </a:solidFill>
              <a:uLnTx/>
              <a:uFillTx/>
              <a:latin typeface="+mj-lt"/>
              <a:ea typeface="+mn-ea"/>
              <a:cs typeface="+mn-cs"/>
            </a:endParaRPr>
          </a:p>
        </p:txBody>
      </p:sp>
      <p:sp>
        <p:nvSpPr>
          <p:cNvPr id="7" name="Zástupný symbol pro obsah 2"/>
          <p:cNvSpPr txBox="1">
            <a:spLocks/>
          </p:cNvSpPr>
          <p:nvPr/>
        </p:nvSpPr>
        <p:spPr>
          <a:xfrm>
            <a:off x="285720" y="5572140"/>
            <a:ext cx="8643998" cy="1143008"/>
          </a:xfrm>
          <a:prstGeom prst="rect">
            <a:avLst/>
          </a:prstGeom>
          <a:gradFill flip="none" rotWithShape="1">
            <a:gsLst>
              <a:gs pos="0">
                <a:schemeClr val="bg2">
                  <a:lumMod val="50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R="0" lvl="0" indent="-342900" algn="just"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latin typeface="+mj-lt"/>
              </a:rPr>
              <a:t>sepsal</a:t>
            </a:r>
            <a:r>
              <a:rPr kumimoji="0" lang="cs-CZ" sz="2800" b="1" i="0" u="none" strike="noStrike" kern="1200" cap="none" spc="0" normalizeH="0" baseline="0" noProof="0" dirty="0" smtClean="0">
                <a:ln>
                  <a:noFill/>
                </a:ln>
                <a:solidFill>
                  <a:schemeClr val="tx1"/>
                </a:solidFill>
                <a:uLnTx/>
                <a:uFillTx/>
                <a:latin typeface="+mj-lt"/>
                <a:ea typeface="+mn-ea"/>
                <a:cs typeface="+mn-cs"/>
              </a:rPr>
              <a:t> cyklus povídek o osudech pěti chlapců z jedné gymnaziální třídy</a:t>
            </a:r>
            <a:r>
              <a:rPr kumimoji="0" lang="cs-CZ" sz="2800" b="1" i="0" u="none" strike="noStrike" kern="1200" cap="none" spc="0" normalizeH="0" noProof="0" dirty="0" smtClean="0">
                <a:ln>
                  <a:noFill/>
                </a:ln>
                <a:solidFill>
                  <a:schemeClr val="tx1"/>
                </a:solidFill>
                <a:uLnTx/>
                <a:uFillTx/>
                <a:latin typeface="+mj-lt"/>
                <a:ea typeface="+mn-ea"/>
                <a:cs typeface="+mn-cs"/>
              </a:rPr>
              <a:t> </a:t>
            </a:r>
            <a:r>
              <a:rPr kumimoji="0" lang="cs-CZ" sz="2800" b="1" i="0" u="none" strike="noStrike" kern="1200" cap="none" spc="0" normalizeH="0" baseline="0" noProof="0" dirty="0" smtClean="0">
                <a:ln>
                  <a:noFill/>
                </a:ln>
                <a:solidFill>
                  <a:schemeClr val="tx1"/>
                </a:solidFill>
                <a:uLnTx/>
                <a:uFillTx/>
                <a:latin typeface="+mj-lt"/>
                <a:ea typeface="+mn-ea"/>
                <a:cs typeface="+mn-cs"/>
              </a:rPr>
              <a:t>pod názvem</a:t>
            </a:r>
            <a:endParaRPr kumimoji="0" lang="cs-CZ" sz="2800" b="1" i="0" u="none" strike="noStrike" kern="1200" cap="none" spc="0" normalizeH="0" baseline="0" noProof="0" dirty="0">
              <a:ln>
                <a:noFill/>
              </a:ln>
              <a:solidFill>
                <a:schemeClr val="tx1"/>
              </a:solidFill>
              <a:uLnTx/>
              <a:uFillTx/>
              <a:latin typeface="+mj-lt"/>
              <a:ea typeface="+mn-ea"/>
              <a:cs typeface="+mn-cs"/>
            </a:endParaRPr>
          </a:p>
        </p:txBody>
      </p:sp>
      <p:pic>
        <p:nvPicPr>
          <p:cNvPr id="8" name="Obrázek 7" descr="MC900222049.WMF"/>
          <p:cNvPicPr>
            <a:picLocks noChangeAspect="1"/>
          </p:cNvPicPr>
          <p:nvPr/>
        </p:nvPicPr>
        <p:blipFill>
          <a:blip r:embed="rId3"/>
          <a:stretch>
            <a:fillRect/>
          </a:stretch>
        </p:blipFill>
        <p:spPr>
          <a:xfrm>
            <a:off x="642910" y="142852"/>
            <a:ext cx="1571636" cy="1807769"/>
          </a:xfrm>
          <a:prstGeom prst="rect">
            <a:avLst/>
          </a:prstGeom>
        </p:spPr>
      </p:pic>
    </p:spTree>
  </p:cSld>
  <p:clrMapOvr>
    <a:masterClrMapping/>
  </p:clrMapOvr>
  <p:transition spd="slow">
    <p:cut/>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7000"/>
            <a:lum/>
          </a:blip>
          <a:srcRect/>
          <a:stretch>
            <a:fillRect t="-25000" b="-25000"/>
          </a:stretch>
        </a:blipFill>
        <a:effectLst/>
      </p:bgPr>
    </p:bg>
    <p:spTree>
      <p:nvGrpSpPr>
        <p:cNvPr id="1" name=""/>
        <p:cNvGrpSpPr/>
        <p:nvPr/>
      </p:nvGrpSpPr>
      <p:grpSpPr>
        <a:xfrm>
          <a:off x="0" y="0"/>
          <a:ext cx="0" cy="0"/>
          <a:chOff x="0" y="0"/>
          <a:chExt cx="0" cy="0"/>
        </a:xfrm>
      </p:grpSpPr>
      <p:sp>
        <p:nvSpPr>
          <p:cNvPr id="5" name="Zástupný symbol pro obsah 2"/>
          <p:cNvSpPr txBox="1">
            <a:spLocks/>
          </p:cNvSpPr>
          <p:nvPr/>
        </p:nvSpPr>
        <p:spPr>
          <a:xfrm>
            <a:off x="3143240" y="1214422"/>
            <a:ext cx="5000660" cy="714380"/>
          </a:xfrm>
          <a:prstGeom prst="rect">
            <a:avLst/>
          </a:prstGeom>
          <a:no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4400" b="1" i="0" u="none" strike="noStrike" kern="1200" cap="none" spc="0" normalizeH="0" baseline="0" noProof="0" dirty="0" smtClean="0">
                <a:ln>
                  <a:noFill/>
                </a:ln>
                <a:solidFill>
                  <a:srgbClr val="C00000"/>
                </a:solidFill>
                <a:uLnTx/>
                <a:uFillTx/>
                <a:latin typeface="Monotype Corsiva" pitchFamily="66" charset="0"/>
                <a:ea typeface="+mn-ea"/>
                <a:cs typeface="+mn-cs"/>
              </a:rPr>
              <a:t>Ladislav Fuks</a:t>
            </a:r>
            <a:endParaRPr kumimoji="0" lang="cs-CZ" sz="4400" b="1" i="0" u="none" strike="noStrike" kern="1200" cap="none" spc="0" normalizeH="0" baseline="0" noProof="0" dirty="0">
              <a:ln>
                <a:noFill/>
              </a:ln>
              <a:solidFill>
                <a:srgbClr val="C00000"/>
              </a:solidFill>
              <a:uLnTx/>
              <a:uFillTx/>
              <a:latin typeface="Monotype Corsiva" pitchFamily="66" charset="0"/>
              <a:ea typeface="+mn-ea"/>
              <a:cs typeface="+mn-cs"/>
            </a:endParaRPr>
          </a:p>
        </p:txBody>
      </p:sp>
      <p:sp>
        <p:nvSpPr>
          <p:cNvPr id="9" name="Zástupný symbol pro obsah 2"/>
          <p:cNvSpPr>
            <a:spLocks noGrp="1"/>
          </p:cNvSpPr>
          <p:nvPr>
            <p:ph idx="1"/>
          </p:nvPr>
        </p:nvSpPr>
        <p:spPr>
          <a:xfrm>
            <a:off x="2714612" y="285728"/>
            <a:ext cx="6072230" cy="714380"/>
          </a:xfrm>
          <a:gradFill flip="none" rotWithShape="1">
            <a:gsLst>
              <a:gs pos="0">
                <a:schemeClr val="bg2">
                  <a:lumMod val="50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a:noAutofit/>
          </a:bodyPr>
          <a:lstStyle/>
          <a:p>
            <a:pPr algn="ctr">
              <a:buNone/>
            </a:pPr>
            <a:r>
              <a:rPr lang="cs-CZ" b="1" dirty="0" smtClean="0">
                <a:effectLst>
                  <a:outerShdw blurRad="38100" dist="38100" dir="2700000" algn="tl">
                    <a:srgbClr val="000000">
                      <a:alpha val="43137"/>
                    </a:srgbClr>
                  </a:outerShdw>
                </a:effectLst>
                <a:latin typeface="+mj-lt"/>
              </a:rPr>
              <a:t>Doplňte správné  zakončení  věty.</a:t>
            </a:r>
            <a:endParaRPr lang="cs-CZ" b="1" dirty="0">
              <a:effectLst>
                <a:outerShdw blurRad="38100" dist="38100" dir="2700000" algn="tl">
                  <a:srgbClr val="000000">
                    <a:alpha val="43137"/>
                  </a:srgbClr>
                </a:outerShdw>
              </a:effectLst>
              <a:latin typeface="+mj-lt"/>
            </a:endParaRPr>
          </a:p>
        </p:txBody>
      </p:sp>
      <p:sp>
        <p:nvSpPr>
          <p:cNvPr id="10" name="Zástupný symbol pro obsah 2"/>
          <p:cNvSpPr txBox="1">
            <a:spLocks/>
          </p:cNvSpPr>
          <p:nvPr/>
        </p:nvSpPr>
        <p:spPr>
          <a:xfrm>
            <a:off x="214282" y="2071678"/>
            <a:ext cx="8715436" cy="1143008"/>
          </a:xfrm>
          <a:prstGeom prst="rect">
            <a:avLst/>
          </a:prstGeom>
          <a:gradFill flip="none" rotWithShape="1">
            <a:gsLst>
              <a:gs pos="0">
                <a:schemeClr val="bg2">
                  <a:lumMod val="50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R="0" lvl="0" indent="-342900" algn="just"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latin typeface="+mj-lt"/>
              </a:rPr>
              <a:t>d</a:t>
            </a:r>
            <a:r>
              <a:rPr kumimoji="0" lang="cs-CZ" sz="2800" b="1" i="0" u="none" strike="noStrike" kern="1200" cap="none" spc="0" normalizeH="0" baseline="0" noProof="0" dirty="0" err="1" smtClean="0">
                <a:ln>
                  <a:noFill/>
                </a:ln>
                <a:solidFill>
                  <a:schemeClr val="tx1"/>
                </a:solidFill>
                <a:uLnTx/>
                <a:uFillTx/>
                <a:latin typeface="+mj-lt"/>
                <a:ea typeface="+mn-ea"/>
                <a:cs typeface="+mn-cs"/>
              </a:rPr>
              <a:t>ebutoval</a:t>
            </a:r>
            <a:r>
              <a:rPr kumimoji="0" lang="cs-CZ" sz="2800" b="1" i="0" u="none" strike="noStrike" kern="1200" cap="none" spc="0" normalizeH="0" baseline="0" noProof="0" dirty="0" smtClean="0">
                <a:ln>
                  <a:noFill/>
                </a:ln>
                <a:solidFill>
                  <a:schemeClr val="tx1"/>
                </a:solidFill>
                <a:uLnTx/>
                <a:uFillTx/>
                <a:latin typeface="+mj-lt"/>
                <a:ea typeface="+mn-ea"/>
                <a:cs typeface="+mn-cs"/>
              </a:rPr>
              <a:t> v</a:t>
            </a:r>
            <a:r>
              <a:rPr kumimoji="0" lang="cs-CZ" sz="2800" b="1" i="0" u="none" strike="noStrike" kern="1200" cap="none" spc="0" normalizeH="0" noProof="0" dirty="0" smtClean="0">
                <a:ln>
                  <a:noFill/>
                </a:ln>
                <a:solidFill>
                  <a:schemeClr val="tx1"/>
                </a:solidFill>
                <a:uLnTx/>
                <a:uFillTx/>
                <a:latin typeface="+mj-lt"/>
                <a:ea typeface="+mn-ea"/>
                <a:cs typeface="+mn-cs"/>
              </a:rPr>
              <a:t> roce 1963 na české literární scéně slavným románem  </a:t>
            </a:r>
            <a:r>
              <a:rPr lang="cs-CZ" sz="2800" b="1" i="1" dirty="0" smtClean="0">
                <a:solidFill>
                  <a:srgbClr val="C00000"/>
                </a:solidFill>
                <a:latin typeface="+mj-lt"/>
              </a:rPr>
              <a:t>Pan Theodor Mundstock.</a:t>
            </a:r>
            <a:endParaRPr kumimoji="0" lang="cs-CZ" sz="2800" b="1" i="0" u="none" strike="noStrike" kern="1200" cap="none" spc="0" normalizeH="0" baseline="0" noProof="0" dirty="0">
              <a:ln>
                <a:noFill/>
              </a:ln>
              <a:solidFill>
                <a:schemeClr val="tx1"/>
              </a:solidFill>
              <a:uLnTx/>
              <a:uFillTx/>
              <a:latin typeface="+mj-lt"/>
              <a:ea typeface="+mn-ea"/>
              <a:cs typeface="+mn-cs"/>
            </a:endParaRPr>
          </a:p>
        </p:txBody>
      </p:sp>
      <p:sp>
        <p:nvSpPr>
          <p:cNvPr id="11" name="Zástupný symbol pro obsah 2"/>
          <p:cNvSpPr txBox="1">
            <a:spLocks/>
          </p:cNvSpPr>
          <p:nvPr/>
        </p:nvSpPr>
        <p:spPr>
          <a:xfrm>
            <a:off x="214282" y="3357562"/>
            <a:ext cx="8715436" cy="1000132"/>
          </a:xfrm>
          <a:prstGeom prst="rect">
            <a:avLst/>
          </a:prstGeom>
          <a:gradFill flip="none" rotWithShape="1">
            <a:gsLst>
              <a:gs pos="0">
                <a:schemeClr val="bg2">
                  <a:lumMod val="50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R="0" lvl="0" indent="-342900" algn="just"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latin typeface="+mj-lt"/>
              </a:rPr>
              <a:t>do vydání své prvotiny pracoval jako </a:t>
            </a:r>
            <a:r>
              <a:rPr lang="cs-CZ" sz="2800" b="1" i="1" dirty="0" smtClean="0">
                <a:solidFill>
                  <a:srgbClr val="C00000"/>
                </a:solidFill>
                <a:latin typeface="+mj-lt"/>
              </a:rPr>
              <a:t>zaměstnanec památkové péče a Národní galerie. </a:t>
            </a:r>
            <a:endParaRPr kumimoji="0" lang="cs-CZ" sz="2800" b="1" i="1" u="none" strike="noStrike" kern="1200" cap="none" spc="0" normalizeH="0" baseline="0" noProof="0" dirty="0">
              <a:ln>
                <a:noFill/>
              </a:ln>
              <a:solidFill>
                <a:srgbClr val="C00000"/>
              </a:solidFill>
              <a:uLnTx/>
              <a:uFillTx/>
              <a:latin typeface="+mj-lt"/>
              <a:ea typeface="+mn-ea"/>
              <a:cs typeface="+mn-cs"/>
            </a:endParaRPr>
          </a:p>
        </p:txBody>
      </p:sp>
      <p:sp>
        <p:nvSpPr>
          <p:cNvPr id="6" name="Zástupný symbol pro obsah 2"/>
          <p:cNvSpPr txBox="1">
            <a:spLocks/>
          </p:cNvSpPr>
          <p:nvPr/>
        </p:nvSpPr>
        <p:spPr>
          <a:xfrm>
            <a:off x="214282" y="4500570"/>
            <a:ext cx="8715436" cy="928694"/>
          </a:xfrm>
          <a:prstGeom prst="rect">
            <a:avLst/>
          </a:prstGeom>
          <a:gradFill flip="none" rotWithShape="1">
            <a:gsLst>
              <a:gs pos="0">
                <a:schemeClr val="bg2">
                  <a:lumMod val="50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R="0" lvl="0" indent="-342900" algn="just"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latin typeface="+mj-lt"/>
              </a:rPr>
              <a:t>p</a:t>
            </a:r>
            <a:r>
              <a:rPr kumimoji="0" lang="cs-CZ" sz="2800" b="1" i="0" u="none" strike="noStrike" kern="1200" cap="none" spc="0" normalizeH="0" baseline="0" noProof="0" dirty="0" smtClean="0">
                <a:ln>
                  <a:noFill/>
                </a:ln>
                <a:solidFill>
                  <a:schemeClr val="tx1"/>
                </a:solidFill>
                <a:uLnTx/>
                <a:uFillTx/>
                <a:latin typeface="+mj-lt"/>
                <a:ea typeface="+mn-ea"/>
                <a:cs typeface="+mn-cs"/>
              </a:rPr>
              <a:t>opsal</a:t>
            </a:r>
            <a:r>
              <a:rPr kumimoji="0" lang="cs-CZ" sz="2800" b="1" i="0" u="none" strike="noStrike" kern="1200" cap="none" spc="0" normalizeH="0" noProof="0" dirty="0" smtClean="0">
                <a:ln>
                  <a:noFill/>
                </a:ln>
                <a:solidFill>
                  <a:schemeClr val="tx1"/>
                </a:solidFill>
                <a:uLnTx/>
                <a:uFillTx/>
                <a:latin typeface="+mj-lt"/>
                <a:ea typeface="+mn-ea"/>
                <a:cs typeface="+mn-cs"/>
              </a:rPr>
              <a:t> osudy senzitivního chlapce z pražské patricijské rodiny v díle </a:t>
            </a:r>
            <a:r>
              <a:rPr kumimoji="0" lang="cs-CZ" sz="2800" b="1" i="1" u="none" strike="noStrike" kern="1200" cap="none" spc="0" normalizeH="0" noProof="0" dirty="0" smtClean="0">
                <a:ln>
                  <a:noFill/>
                </a:ln>
                <a:solidFill>
                  <a:srgbClr val="C00000"/>
                </a:solidFill>
                <a:uLnTx/>
                <a:uFillTx/>
                <a:latin typeface="+mj-lt"/>
                <a:ea typeface="+mn-ea"/>
                <a:cs typeface="+mn-cs"/>
              </a:rPr>
              <a:t>Variace pro temnou strunu. </a:t>
            </a:r>
            <a:endParaRPr kumimoji="0" lang="cs-CZ" sz="2800" b="1" i="1" u="none" strike="noStrike" kern="1200" cap="none" spc="0" normalizeH="0" baseline="0" noProof="0" dirty="0">
              <a:ln>
                <a:noFill/>
              </a:ln>
              <a:solidFill>
                <a:srgbClr val="C00000"/>
              </a:solidFill>
              <a:uLnTx/>
              <a:uFillTx/>
              <a:latin typeface="+mj-lt"/>
              <a:ea typeface="+mn-ea"/>
              <a:cs typeface="+mn-cs"/>
            </a:endParaRPr>
          </a:p>
        </p:txBody>
      </p:sp>
      <p:sp>
        <p:nvSpPr>
          <p:cNvPr id="7" name="Zástupný symbol pro obsah 2"/>
          <p:cNvSpPr txBox="1">
            <a:spLocks/>
          </p:cNvSpPr>
          <p:nvPr/>
        </p:nvSpPr>
        <p:spPr>
          <a:xfrm>
            <a:off x="285720" y="5572140"/>
            <a:ext cx="8643998" cy="1143008"/>
          </a:xfrm>
          <a:prstGeom prst="rect">
            <a:avLst/>
          </a:prstGeom>
          <a:gradFill flip="none" rotWithShape="1">
            <a:gsLst>
              <a:gs pos="0">
                <a:schemeClr val="bg2">
                  <a:lumMod val="50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R="0" lvl="0" indent="-342900" algn="just"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latin typeface="+mj-lt"/>
              </a:rPr>
              <a:t>sepsal</a:t>
            </a:r>
            <a:r>
              <a:rPr kumimoji="0" lang="cs-CZ" sz="2800" b="1" i="0" u="none" strike="noStrike" kern="1200" cap="none" spc="0" normalizeH="0" baseline="0" noProof="0" dirty="0" smtClean="0">
                <a:ln>
                  <a:noFill/>
                </a:ln>
                <a:solidFill>
                  <a:schemeClr val="tx1"/>
                </a:solidFill>
                <a:uLnTx/>
                <a:uFillTx/>
                <a:latin typeface="+mj-lt"/>
                <a:ea typeface="+mn-ea"/>
                <a:cs typeface="+mn-cs"/>
              </a:rPr>
              <a:t> cyklus povídek o osudech pěti chlapců z jedné gymnaziální třídy</a:t>
            </a:r>
            <a:r>
              <a:rPr kumimoji="0" lang="cs-CZ" sz="2800" b="1" i="0" u="none" strike="noStrike" kern="1200" cap="none" spc="0" normalizeH="0" noProof="0" dirty="0" smtClean="0">
                <a:ln>
                  <a:noFill/>
                </a:ln>
                <a:solidFill>
                  <a:schemeClr val="tx1"/>
                </a:solidFill>
                <a:uLnTx/>
                <a:uFillTx/>
                <a:latin typeface="+mj-lt"/>
                <a:ea typeface="+mn-ea"/>
                <a:cs typeface="+mn-cs"/>
              </a:rPr>
              <a:t> </a:t>
            </a:r>
            <a:r>
              <a:rPr kumimoji="0" lang="cs-CZ" sz="2800" b="1" i="0" u="none" strike="noStrike" kern="1200" cap="none" spc="0" normalizeH="0" baseline="0" noProof="0" dirty="0" smtClean="0">
                <a:ln>
                  <a:noFill/>
                </a:ln>
                <a:solidFill>
                  <a:schemeClr val="tx1"/>
                </a:solidFill>
                <a:uLnTx/>
                <a:uFillTx/>
                <a:latin typeface="+mj-lt"/>
                <a:ea typeface="+mn-ea"/>
                <a:cs typeface="+mn-cs"/>
              </a:rPr>
              <a:t>pod názvem </a:t>
            </a:r>
            <a:r>
              <a:rPr kumimoji="0" lang="cs-CZ" sz="2800" b="1" i="1" u="none" strike="noStrike" kern="1200" cap="none" spc="0" normalizeH="0" baseline="0" noProof="0" dirty="0" smtClean="0">
                <a:ln>
                  <a:noFill/>
                </a:ln>
                <a:solidFill>
                  <a:srgbClr val="C00000"/>
                </a:solidFill>
                <a:uLnTx/>
                <a:uFillTx/>
                <a:latin typeface="+mj-lt"/>
                <a:ea typeface="+mn-ea"/>
                <a:cs typeface="+mn-cs"/>
              </a:rPr>
              <a:t>Mí černovlasí bratři.</a:t>
            </a:r>
            <a:endParaRPr kumimoji="0" lang="cs-CZ" sz="2800" b="1" i="0" u="none" strike="noStrike" kern="1200" cap="none" spc="0" normalizeH="0" baseline="0" noProof="0" dirty="0">
              <a:ln>
                <a:noFill/>
              </a:ln>
              <a:solidFill>
                <a:schemeClr val="tx1"/>
              </a:solidFill>
              <a:uLnTx/>
              <a:uFillTx/>
              <a:latin typeface="+mj-lt"/>
              <a:ea typeface="+mn-ea"/>
              <a:cs typeface="+mn-cs"/>
            </a:endParaRPr>
          </a:p>
        </p:txBody>
      </p:sp>
      <p:pic>
        <p:nvPicPr>
          <p:cNvPr id="8" name="Obrázek 7" descr="MC900222049.WMF"/>
          <p:cNvPicPr>
            <a:picLocks noChangeAspect="1"/>
          </p:cNvPicPr>
          <p:nvPr/>
        </p:nvPicPr>
        <p:blipFill>
          <a:blip r:embed="rId3"/>
          <a:stretch>
            <a:fillRect/>
          </a:stretch>
        </p:blipFill>
        <p:spPr>
          <a:xfrm>
            <a:off x="642910" y="142852"/>
            <a:ext cx="1571636" cy="1807769"/>
          </a:xfrm>
          <a:prstGeom prst="rect">
            <a:avLst/>
          </a:prstGeom>
        </p:spPr>
      </p:pic>
    </p:spTree>
  </p:cSld>
  <p:clrMapOvr>
    <a:masterClrMapping/>
  </p:clrMapOvr>
  <p:transition spd="slow">
    <p:cut/>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285720" y="214290"/>
            <a:ext cx="8572560" cy="584775"/>
          </a:xfrm>
          <a:prstGeom prst="rect">
            <a:avLst/>
          </a:prstGeom>
          <a:gradFill flip="none" rotWithShape="1">
            <a:gsLst>
              <a:gs pos="0">
                <a:schemeClr val="accent3">
                  <a:lumMod val="75000"/>
                </a:schemeClr>
              </a:gs>
              <a:gs pos="50000">
                <a:schemeClr val="bg1"/>
              </a:gs>
              <a:gs pos="100000">
                <a:schemeClr val="accent3">
                  <a:lumMod val="40000"/>
                  <a:lumOff val="60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3200" b="1"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Pan Theodor Mundstock (1963) </a:t>
            </a:r>
            <a:r>
              <a:rPr lang="cs-CZ" sz="32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 výchozí text 2 </a:t>
            </a:r>
            <a:endParaRPr lang="cs-CZ" sz="32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
        <p:nvSpPr>
          <p:cNvPr id="3" name="Zástupný symbol pro obsah 2"/>
          <p:cNvSpPr txBox="1">
            <a:spLocks/>
          </p:cNvSpPr>
          <p:nvPr/>
        </p:nvSpPr>
        <p:spPr>
          <a:xfrm>
            <a:off x="214282" y="928670"/>
            <a:ext cx="8715436" cy="5715040"/>
          </a:xfrm>
          <a:prstGeom prst="rect">
            <a:avLst/>
          </a:prstGeom>
          <a:gradFill flip="none" rotWithShape="1">
            <a:gsLst>
              <a:gs pos="1000">
                <a:schemeClr val="accent3">
                  <a:lumMod val="75000"/>
                </a:schemeClr>
              </a:gs>
              <a:gs pos="50000">
                <a:schemeClr val="bg1"/>
              </a:gs>
              <a:gs pos="100000">
                <a:schemeClr val="accent3">
                  <a:lumMod val="60000"/>
                  <a:lumOff val="40000"/>
                </a:schemeClr>
              </a:gs>
            </a:gsLst>
            <a:lin ang="72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algn="just"/>
            <a:r>
              <a:rPr lang="cs-CZ" sz="2400" dirty="0" smtClean="0"/>
              <a:t>     </a:t>
            </a:r>
            <a:endParaRPr lang="cs-CZ" sz="2400" dirty="0"/>
          </a:p>
        </p:txBody>
      </p:sp>
      <p:sp>
        <p:nvSpPr>
          <p:cNvPr id="21506" name="Rectangle 2"/>
          <p:cNvSpPr>
            <a:spLocks noChangeArrowheads="1"/>
          </p:cNvSpPr>
          <p:nvPr/>
        </p:nvSpPr>
        <p:spPr bwMode="auto">
          <a:xfrm>
            <a:off x="285720" y="1000108"/>
            <a:ext cx="8501122" cy="5632311"/>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252413" algn="just" defTabSz="914400" rtl="0" eaLnBrk="1" fontAlgn="base" latinLnBrk="0" hangingPunct="1">
              <a:lnSpc>
                <a:spcPct val="100000"/>
              </a:lnSpc>
              <a:spcBef>
                <a:spcPct val="0"/>
              </a:spcBef>
              <a:spcAft>
                <a:spcPct val="0"/>
              </a:spcAft>
              <a:buClrTx/>
              <a:buSzTx/>
              <a:buFontTx/>
              <a:buNone/>
              <a:tabLst>
                <a:tab pos="1260475" algn="l"/>
                <a:tab pos="1711325" algn="l"/>
              </a:tabLst>
            </a:pPr>
            <a:r>
              <a:rPr kumimoji="0" lang="cs-CZ" sz="2000" b="1" i="0" u="none" strike="noStrike" cap="none" normalizeH="0" baseline="0" dirty="0" smtClean="0">
                <a:ln>
                  <a:noFill/>
                </a:ln>
                <a:solidFill>
                  <a:schemeClr val="tx1"/>
                </a:solidFill>
                <a:effectLst/>
                <a:latin typeface="Calibri" pitchFamily="34" charset="0"/>
                <a:ea typeface="Times New Roman" pitchFamily="18" charset="0"/>
                <a:cs typeface="Tahoma" pitchFamily="34" charset="0"/>
              </a:rPr>
              <a:t>Je večer a všichni se chystají k spánku. Chystá se i nešťastný pan </a:t>
            </a:r>
            <a:r>
              <a:rPr kumimoji="0" lang="cs-CZ" sz="2000" b="1" i="0" u="none" strike="noStrike" cap="none" normalizeH="0" baseline="0" dirty="0" err="1" smtClean="0">
                <a:ln>
                  <a:noFill/>
                </a:ln>
                <a:solidFill>
                  <a:schemeClr val="tx1"/>
                </a:solidFill>
                <a:effectLst/>
                <a:latin typeface="Calibri" pitchFamily="34" charset="0"/>
                <a:ea typeface="Times New Roman" pitchFamily="18" charset="0"/>
                <a:cs typeface="Tahoma" pitchFamily="34" charset="0"/>
              </a:rPr>
              <a:t>Vorjahren</a:t>
            </a:r>
            <a:r>
              <a:rPr kumimoji="0" lang="cs-CZ" sz="2000" b="1" i="0" u="none" strike="noStrike" cap="none" normalizeH="0" baseline="0" dirty="0" smtClean="0">
                <a:ln>
                  <a:noFill/>
                </a:ln>
                <a:solidFill>
                  <a:schemeClr val="tx1"/>
                </a:solidFill>
                <a:effectLst/>
                <a:latin typeface="Calibri" pitchFamily="34" charset="0"/>
                <a:ea typeface="Times New Roman" pitchFamily="18" charset="0"/>
                <a:cs typeface="Tahoma" pitchFamily="34" charset="0"/>
              </a:rPr>
              <a:t>. Má postel v koutě. Tu se náhle rozlétnou dveře a do ubikace vrazí voják s automatem.</a:t>
            </a:r>
            <a:endParaRPr kumimoji="0" lang="cs-CZ" sz="1400" b="1" i="0" u="none" strike="noStrike" cap="none" normalizeH="0" baseline="0" dirty="0" smtClean="0">
              <a:ln>
                <a:noFill/>
              </a:ln>
              <a:solidFill>
                <a:schemeClr val="tx1"/>
              </a:solidFill>
              <a:effectLst/>
              <a:latin typeface="Arial" pitchFamily="34" charset="0"/>
              <a:cs typeface="Arial" pitchFamily="34" charset="0"/>
            </a:endParaRPr>
          </a:p>
          <a:p>
            <a:pPr marL="0" marR="0" lvl="0" indent="252413" algn="just" defTabSz="914400" rtl="0" eaLnBrk="0" fontAlgn="base" latinLnBrk="0" hangingPunct="0">
              <a:lnSpc>
                <a:spcPct val="100000"/>
              </a:lnSpc>
              <a:spcBef>
                <a:spcPct val="0"/>
              </a:spcBef>
              <a:spcAft>
                <a:spcPct val="0"/>
              </a:spcAft>
              <a:buClrTx/>
              <a:buSzTx/>
              <a:buFontTx/>
              <a:buNone/>
              <a:tabLst>
                <a:tab pos="1260475" algn="l"/>
                <a:tab pos="1711325" algn="l"/>
              </a:tabLst>
            </a:pPr>
            <a:r>
              <a:rPr kumimoji="0" lang="cs-CZ" sz="2000" b="1" i="0" u="none" strike="noStrike" cap="none" normalizeH="0" baseline="0" dirty="0" smtClean="0">
                <a:ln>
                  <a:noFill/>
                </a:ln>
                <a:solidFill>
                  <a:schemeClr val="tx1"/>
                </a:solidFill>
                <a:effectLst/>
                <a:latin typeface="Calibri" pitchFamily="34" charset="0"/>
                <a:ea typeface="Times New Roman" pitchFamily="18" charset="0"/>
                <a:cs typeface="Tahoma" pitchFamily="34" charset="0"/>
              </a:rPr>
              <a:t>Asi jde přát dobrou noc, myslí si pan Mundstock, opírající se klidně o zeď nedaleko dveří, po takové túře z nádraží s padesáti kily, to je spánek věru dobrá věc. Ale ví, že voják přát nejde.</a:t>
            </a:r>
            <a:endParaRPr kumimoji="0" lang="cs-CZ" sz="1400" b="1" i="0" u="none" strike="noStrike" cap="none" normalizeH="0" baseline="0" dirty="0" smtClean="0">
              <a:ln>
                <a:noFill/>
              </a:ln>
              <a:solidFill>
                <a:schemeClr val="tx1"/>
              </a:solidFill>
              <a:effectLst/>
              <a:latin typeface="Arial" pitchFamily="34" charset="0"/>
              <a:cs typeface="Arial" pitchFamily="34" charset="0"/>
            </a:endParaRPr>
          </a:p>
          <a:p>
            <a:pPr marL="0" marR="0" lvl="0" indent="252413" algn="just" defTabSz="914400" rtl="0" eaLnBrk="0" fontAlgn="base" latinLnBrk="0" hangingPunct="0">
              <a:lnSpc>
                <a:spcPct val="100000"/>
              </a:lnSpc>
              <a:spcBef>
                <a:spcPct val="0"/>
              </a:spcBef>
              <a:spcAft>
                <a:spcPct val="0"/>
              </a:spcAft>
              <a:buClrTx/>
              <a:buSzTx/>
              <a:buFontTx/>
              <a:buNone/>
              <a:tabLst>
                <a:tab pos="1260475" algn="l"/>
                <a:tab pos="1711325" algn="l"/>
              </a:tabLst>
            </a:pPr>
            <a:r>
              <a:rPr kumimoji="0" lang="cs-CZ" sz="2000" b="1" i="0" u="none" strike="noStrike" cap="none" normalizeH="0" baseline="0" dirty="0" smtClean="0">
                <a:ln>
                  <a:noFill/>
                </a:ln>
                <a:solidFill>
                  <a:schemeClr val="tx1"/>
                </a:solidFill>
                <a:effectLst/>
                <a:latin typeface="Calibri" pitchFamily="34" charset="0"/>
                <a:ea typeface="Times New Roman" pitchFamily="18" charset="0"/>
                <a:cs typeface="Tahoma" pitchFamily="34" charset="0"/>
              </a:rPr>
              <a:t>Dobytku, lehnout, poručí voják a mávne automatem. Lehnout!</a:t>
            </a:r>
            <a:endParaRPr kumimoji="0" lang="cs-CZ" sz="1400" b="1" i="0" u="none" strike="noStrike" cap="none" normalizeH="0" baseline="0" dirty="0" smtClean="0">
              <a:ln>
                <a:noFill/>
              </a:ln>
              <a:solidFill>
                <a:schemeClr val="tx1"/>
              </a:solidFill>
              <a:effectLst/>
              <a:latin typeface="Arial" pitchFamily="34" charset="0"/>
              <a:cs typeface="Arial" pitchFamily="34" charset="0"/>
            </a:endParaRPr>
          </a:p>
          <a:p>
            <a:pPr marL="0" marR="0" lvl="0" indent="252413" algn="just" defTabSz="914400" rtl="0" eaLnBrk="0" fontAlgn="base" latinLnBrk="0" hangingPunct="0">
              <a:lnSpc>
                <a:spcPct val="100000"/>
              </a:lnSpc>
              <a:spcBef>
                <a:spcPct val="0"/>
              </a:spcBef>
              <a:spcAft>
                <a:spcPct val="0"/>
              </a:spcAft>
              <a:buClrTx/>
              <a:buSzTx/>
              <a:buFontTx/>
              <a:buNone/>
              <a:tabLst>
                <a:tab pos="1260475" algn="l"/>
                <a:tab pos="1711325" algn="l"/>
              </a:tabLst>
            </a:pPr>
            <a:r>
              <a:rPr kumimoji="0" lang="cs-CZ" sz="2000" b="1" i="0" u="none" strike="noStrike" cap="none" normalizeH="0" baseline="0" dirty="0" smtClean="0">
                <a:ln>
                  <a:noFill/>
                </a:ln>
                <a:solidFill>
                  <a:schemeClr val="tx1"/>
                </a:solidFill>
                <a:effectLst/>
                <a:latin typeface="Calibri" pitchFamily="34" charset="0"/>
                <a:ea typeface="Times New Roman" pitchFamily="18" charset="0"/>
                <a:cs typeface="Tahoma" pitchFamily="34" charset="0"/>
              </a:rPr>
              <a:t>Pan </a:t>
            </a:r>
            <a:r>
              <a:rPr kumimoji="0" lang="cs-CZ" sz="2000" b="1" i="0" u="none" strike="noStrike" cap="none" normalizeH="0" baseline="0" dirty="0" err="1" smtClean="0">
                <a:ln>
                  <a:noFill/>
                </a:ln>
                <a:solidFill>
                  <a:schemeClr val="tx1"/>
                </a:solidFill>
                <a:effectLst/>
                <a:latin typeface="Calibri" pitchFamily="34" charset="0"/>
                <a:ea typeface="Times New Roman" pitchFamily="18" charset="0"/>
                <a:cs typeface="Tahoma" pitchFamily="34" charset="0"/>
              </a:rPr>
              <a:t>Vorjahren</a:t>
            </a:r>
            <a:r>
              <a:rPr kumimoji="0" lang="cs-CZ" sz="2000" b="1" i="0" u="none" strike="noStrike" cap="none" normalizeH="0" baseline="0" dirty="0" smtClean="0">
                <a:ln>
                  <a:noFill/>
                </a:ln>
                <a:solidFill>
                  <a:schemeClr val="tx1"/>
                </a:solidFill>
                <a:effectLst/>
                <a:latin typeface="Calibri" pitchFamily="34" charset="0"/>
                <a:ea typeface="Times New Roman" pitchFamily="18" charset="0"/>
                <a:cs typeface="Tahoma" pitchFamily="34" charset="0"/>
              </a:rPr>
              <a:t> si lehne do svého koutku, jen se zakroutí.</a:t>
            </a:r>
            <a:endParaRPr kumimoji="0" lang="cs-CZ" sz="1400" b="1" i="0" u="none" strike="noStrike" cap="none" normalizeH="0" baseline="0" dirty="0" smtClean="0">
              <a:ln>
                <a:noFill/>
              </a:ln>
              <a:solidFill>
                <a:schemeClr val="tx1"/>
              </a:solidFill>
              <a:effectLst/>
              <a:latin typeface="Arial" pitchFamily="34" charset="0"/>
              <a:cs typeface="Arial" pitchFamily="34" charset="0"/>
            </a:endParaRPr>
          </a:p>
          <a:p>
            <a:pPr marL="0" marR="0" lvl="0" indent="252413" algn="just" defTabSz="914400" rtl="0" eaLnBrk="0" fontAlgn="base" latinLnBrk="0" hangingPunct="0">
              <a:lnSpc>
                <a:spcPct val="100000"/>
              </a:lnSpc>
              <a:spcBef>
                <a:spcPct val="0"/>
              </a:spcBef>
              <a:spcAft>
                <a:spcPct val="0"/>
              </a:spcAft>
              <a:buClrTx/>
              <a:buSzTx/>
              <a:buFontTx/>
              <a:buNone/>
              <a:tabLst>
                <a:tab pos="1260475" algn="l"/>
                <a:tab pos="1711325" algn="l"/>
              </a:tabLst>
            </a:pPr>
            <a:r>
              <a:rPr kumimoji="0" lang="cs-CZ" sz="2000" b="1" i="0" u="none" strike="noStrike" cap="none" normalizeH="0" baseline="0" dirty="0" smtClean="0">
                <a:ln>
                  <a:noFill/>
                </a:ln>
                <a:solidFill>
                  <a:schemeClr val="tx1"/>
                </a:solidFill>
                <a:effectLst/>
                <a:latin typeface="Calibri" pitchFamily="34" charset="0"/>
                <a:ea typeface="Times New Roman" pitchFamily="18" charset="0"/>
                <a:cs typeface="Tahoma" pitchFamily="34" charset="0"/>
              </a:rPr>
              <a:t>Co vy v rohu se tam kroutíte, rozkřikne se voják a zdvihne samopal, ať ležíte, vy </a:t>
            </a:r>
            <a:r>
              <a:rPr kumimoji="0" lang="cs-CZ" sz="2000" b="1" i="0" u="none" strike="noStrike" cap="none" normalizeH="0" baseline="0" dirty="0" err="1" smtClean="0">
                <a:ln>
                  <a:noFill/>
                </a:ln>
                <a:solidFill>
                  <a:schemeClr val="tx1"/>
                </a:solidFill>
                <a:effectLst/>
                <a:latin typeface="Calibri" pitchFamily="34" charset="0"/>
                <a:ea typeface="Times New Roman" pitchFamily="18" charset="0"/>
                <a:cs typeface="Tahoma" pitchFamily="34" charset="0"/>
              </a:rPr>
              <a:t>kurvo</a:t>
            </a:r>
            <a:r>
              <a:rPr kumimoji="0" lang="cs-CZ" sz="2000" b="1" i="0" u="none" strike="noStrike" cap="none" normalizeH="0" baseline="0" dirty="0" smtClean="0">
                <a:ln>
                  <a:noFill/>
                </a:ln>
                <a:solidFill>
                  <a:schemeClr val="tx1"/>
                </a:solidFill>
                <a:effectLst/>
                <a:latin typeface="Calibri" pitchFamily="34" charset="0"/>
                <a:ea typeface="Times New Roman" pitchFamily="18" charset="0"/>
                <a:cs typeface="Tahoma" pitchFamily="34" charset="0"/>
              </a:rPr>
              <a:t>!</a:t>
            </a:r>
            <a:endParaRPr kumimoji="0" lang="cs-CZ" sz="1400" b="1" i="0" u="none" strike="noStrike" cap="none" normalizeH="0" baseline="0" dirty="0" smtClean="0">
              <a:ln>
                <a:noFill/>
              </a:ln>
              <a:solidFill>
                <a:schemeClr val="tx1"/>
              </a:solidFill>
              <a:effectLst/>
              <a:latin typeface="Arial" pitchFamily="34" charset="0"/>
              <a:cs typeface="Arial" pitchFamily="34" charset="0"/>
            </a:endParaRPr>
          </a:p>
          <a:p>
            <a:pPr marL="0" marR="0" lvl="0" indent="252413" algn="just" defTabSz="914400" rtl="0" eaLnBrk="0" fontAlgn="base" latinLnBrk="0" hangingPunct="0">
              <a:lnSpc>
                <a:spcPct val="100000"/>
              </a:lnSpc>
              <a:spcBef>
                <a:spcPct val="0"/>
              </a:spcBef>
              <a:spcAft>
                <a:spcPct val="0"/>
              </a:spcAft>
              <a:buClrTx/>
              <a:buSzTx/>
              <a:buFontTx/>
              <a:buNone/>
              <a:tabLst>
                <a:tab pos="1260475" algn="l"/>
                <a:tab pos="1711325" algn="l"/>
              </a:tabLst>
            </a:pPr>
            <a:r>
              <a:rPr kumimoji="0" lang="cs-CZ" sz="2000" b="1" i="0" u="none" strike="noStrike" cap="none" normalizeH="0" baseline="0" dirty="0" smtClean="0">
                <a:ln>
                  <a:noFill/>
                </a:ln>
                <a:solidFill>
                  <a:schemeClr val="tx1"/>
                </a:solidFill>
                <a:effectLst/>
                <a:latin typeface="Calibri" pitchFamily="34" charset="0"/>
                <a:ea typeface="Times New Roman" pitchFamily="18" charset="0"/>
                <a:cs typeface="Tahoma" pitchFamily="34" charset="0"/>
              </a:rPr>
              <a:t>Pan </a:t>
            </a:r>
            <a:r>
              <a:rPr kumimoji="0" lang="cs-CZ" sz="2000" b="1" i="0" u="none" strike="noStrike" cap="none" normalizeH="0" baseline="0" dirty="0" err="1" smtClean="0">
                <a:ln>
                  <a:noFill/>
                </a:ln>
                <a:solidFill>
                  <a:schemeClr val="tx1"/>
                </a:solidFill>
                <a:effectLst/>
                <a:latin typeface="Calibri" pitchFamily="34" charset="0"/>
                <a:ea typeface="Times New Roman" pitchFamily="18" charset="0"/>
                <a:cs typeface="Tahoma" pitchFamily="34" charset="0"/>
              </a:rPr>
              <a:t>Vorjahren</a:t>
            </a:r>
            <a:r>
              <a:rPr kumimoji="0" lang="cs-CZ" sz="2000" b="1" i="0" u="none" strike="noStrike" cap="none" normalizeH="0" baseline="0" dirty="0" smtClean="0">
                <a:ln>
                  <a:noFill/>
                </a:ln>
                <a:solidFill>
                  <a:schemeClr val="tx1"/>
                </a:solidFill>
                <a:effectLst/>
                <a:latin typeface="Calibri" pitchFamily="34" charset="0"/>
                <a:ea typeface="Times New Roman" pitchFamily="18" charset="0"/>
                <a:cs typeface="Tahoma" pitchFamily="34" charset="0"/>
              </a:rPr>
              <a:t> zbledne a v tu chvíli leží jak mrtvý. Pan Mundstock zvedne obočí. Proč se jen pan </a:t>
            </a:r>
            <a:r>
              <a:rPr kumimoji="0" lang="cs-CZ" sz="2000" b="1" i="0" u="none" strike="noStrike" cap="none" normalizeH="0" baseline="0" dirty="0" err="1" smtClean="0">
                <a:ln>
                  <a:noFill/>
                </a:ln>
                <a:solidFill>
                  <a:schemeClr val="tx1"/>
                </a:solidFill>
                <a:effectLst/>
                <a:latin typeface="Calibri" pitchFamily="34" charset="0"/>
                <a:ea typeface="Times New Roman" pitchFamily="18" charset="0"/>
                <a:cs typeface="Tahoma" pitchFamily="34" charset="0"/>
              </a:rPr>
              <a:t>Vorjahren</a:t>
            </a:r>
            <a:r>
              <a:rPr kumimoji="0" lang="cs-CZ" sz="2000" b="1" i="0" u="none" strike="noStrike" cap="none" normalizeH="0" baseline="0" dirty="0" smtClean="0">
                <a:ln>
                  <a:noFill/>
                </a:ln>
                <a:solidFill>
                  <a:schemeClr val="tx1"/>
                </a:solidFill>
                <a:effectLst/>
                <a:latin typeface="Calibri" pitchFamily="34" charset="0"/>
                <a:ea typeface="Times New Roman" pitchFamily="18" charset="0"/>
                <a:cs typeface="Tahoma" pitchFamily="34" charset="0"/>
              </a:rPr>
              <a:t> tak kroutil, když uléhal, to asi z těch vojákových nadávek. Ještě ho zbytečně dráždí. Jo, to si musí milý pan </a:t>
            </a:r>
            <a:r>
              <a:rPr kumimoji="0" lang="cs-CZ" sz="2000" b="1" i="0" u="none" strike="noStrike" cap="none" normalizeH="0" baseline="0" dirty="0" err="1" smtClean="0">
                <a:ln>
                  <a:noFill/>
                </a:ln>
                <a:solidFill>
                  <a:schemeClr val="tx1"/>
                </a:solidFill>
                <a:effectLst/>
                <a:latin typeface="Calibri" pitchFamily="34" charset="0"/>
                <a:ea typeface="Times New Roman" pitchFamily="18" charset="0"/>
                <a:cs typeface="Tahoma" pitchFamily="34" charset="0"/>
              </a:rPr>
              <a:t>Vorjahren</a:t>
            </a:r>
            <a:r>
              <a:rPr kumimoji="0" lang="cs-CZ" sz="2000" b="1" i="0" u="none" strike="noStrike" cap="none" normalizeH="0" baseline="0" dirty="0" smtClean="0">
                <a:ln>
                  <a:noFill/>
                </a:ln>
                <a:solidFill>
                  <a:schemeClr val="tx1"/>
                </a:solidFill>
                <a:effectLst/>
                <a:latin typeface="Calibri" pitchFamily="34" charset="0"/>
                <a:ea typeface="Times New Roman" pitchFamily="18" charset="0"/>
                <a:cs typeface="Tahoma" pitchFamily="34" charset="0"/>
              </a:rPr>
              <a:t> zvykat, dneska se přece lidem tak říká! […]</a:t>
            </a:r>
            <a:endParaRPr kumimoji="0" lang="cs-CZ" sz="1400" b="1" i="0" u="none" strike="noStrike" cap="none" normalizeH="0" baseline="0" dirty="0" smtClean="0">
              <a:ln>
                <a:noFill/>
              </a:ln>
              <a:solidFill>
                <a:schemeClr val="tx1"/>
              </a:solidFill>
              <a:effectLst/>
              <a:latin typeface="Arial" pitchFamily="34" charset="0"/>
              <a:cs typeface="Arial" pitchFamily="34" charset="0"/>
            </a:endParaRPr>
          </a:p>
          <a:p>
            <a:pPr marL="0" marR="0" lvl="0" indent="252413" algn="just" defTabSz="914400" rtl="0" eaLnBrk="0" fontAlgn="base" latinLnBrk="0" hangingPunct="0">
              <a:lnSpc>
                <a:spcPct val="100000"/>
              </a:lnSpc>
              <a:spcBef>
                <a:spcPct val="0"/>
              </a:spcBef>
              <a:spcAft>
                <a:spcPct val="0"/>
              </a:spcAft>
              <a:buClrTx/>
              <a:buSzTx/>
              <a:buFontTx/>
              <a:buNone/>
              <a:tabLst>
                <a:tab pos="1260475" algn="l"/>
                <a:tab pos="1711325" algn="l"/>
              </a:tabLst>
            </a:pPr>
            <a:r>
              <a:rPr kumimoji="0" lang="cs-CZ" sz="2000" b="1" i="0" u="none" strike="noStrike" cap="none" normalizeH="0" baseline="0" dirty="0" smtClean="0">
                <a:ln>
                  <a:noFill/>
                </a:ln>
                <a:solidFill>
                  <a:schemeClr val="tx1"/>
                </a:solidFill>
                <a:effectLst/>
                <a:latin typeface="Calibri" pitchFamily="34" charset="0"/>
                <a:ea typeface="Times New Roman" pitchFamily="18" charset="0"/>
                <a:cs typeface="Tahoma" pitchFamily="34" charset="0"/>
              </a:rPr>
              <a:t>Chýlí se k půlnoci.</a:t>
            </a:r>
            <a:endParaRPr kumimoji="0" lang="cs-CZ" sz="1400" b="1" i="0" u="none" strike="noStrike" cap="none" normalizeH="0" baseline="0" dirty="0" smtClean="0">
              <a:ln>
                <a:noFill/>
              </a:ln>
              <a:solidFill>
                <a:schemeClr val="tx1"/>
              </a:solidFill>
              <a:effectLst/>
              <a:latin typeface="Arial" pitchFamily="34" charset="0"/>
              <a:cs typeface="Arial" pitchFamily="34" charset="0"/>
            </a:endParaRPr>
          </a:p>
          <a:p>
            <a:pPr marL="0" marR="0" lvl="0" indent="252413" algn="just" defTabSz="914400" rtl="0" eaLnBrk="0" fontAlgn="base" latinLnBrk="0" hangingPunct="0">
              <a:lnSpc>
                <a:spcPct val="100000"/>
              </a:lnSpc>
              <a:spcBef>
                <a:spcPct val="0"/>
              </a:spcBef>
              <a:spcAft>
                <a:spcPct val="0"/>
              </a:spcAft>
              <a:buClrTx/>
              <a:buSzTx/>
              <a:buFontTx/>
              <a:buNone/>
              <a:tabLst>
                <a:tab pos="1260475" algn="l"/>
                <a:tab pos="1711325" algn="l"/>
              </a:tabLst>
            </a:pPr>
            <a:r>
              <a:rPr kumimoji="0" lang="cs-CZ" sz="2000" b="1" i="0" u="none" strike="noStrike" cap="none" normalizeH="0" baseline="0" dirty="0" smtClean="0">
                <a:ln>
                  <a:noFill/>
                </a:ln>
                <a:solidFill>
                  <a:schemeClr val="tx1"/>
                </a:solidFill>
                <a:effectLst/>
                <a:latin typeface="Calibri" pitchFamily="34" charset="0"/>
                <a:ea typeface="Times New Roman" pitchFamily="18" charset="0"/>
                <a:cs typeface="Tahoma" pitchFamily="34" charset="0"/>
              </a:rPr>
              <a:t>Poprvé po třiceti létech nepromění pan Theodor Mundstock pohovku na lůžko. Donese z předsíňky prkno a […] po třiceti létech promění pan Theodor Mundstock  pohovku na pryčnu. […]</a:t>
            </a:r>
            <a:endParaRPr kumimoji="0" lang="cs-CZ" sz="1400" b="1"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ransition spd="slow">
    <p:cut/>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délník 4"/>
          <p:cNvSpPr/>
          <p:nvPr/>
        </p:nvSpPr>
        <p:spPr>
          <a:xfrm>
            <a:off x="2214546" y="214290"/>
            <a:ext cx="6572296" cy="707886"/>
          </a:xfrm>
          <a:prstGeom prst="rect">
            <a:avLst/>
          </a:prstGeom>
          <a:gradFill flip="none" rotWithShape="1">
            <a:gsLst>
              <a:gs pos="0">
                <a:schemeClr val="accent3">
                  <a:lumMod val="75000"/>
                </a:schemeClr>
              </a:gs>
              <a:gs pos="50000">
                <a:schemeClr val="bg1"/>
              </a:gs>
              <a:gs pos="100000">
                <a:schemeClr val="accent3">
                  <a:lumMod val="75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40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Otázky k výchozímu textu </a:t>
            </a:r>
            <a:r>
              <a:rPr lang="cs-CZ" sz="4000" b="1"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2</a:t>
            </a:r>
            <a:endParaRPr lang="cs-CZ" sz="40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
        <p:nvSpPr>
          <p:cNvPr id="6" name="Zástupný symbol pro obsah 2"/>
          <p:cNvSpPr txBox="1">
            <a:spLocks/>
          </p:cNvSpPr>
          <p:nvPr/>
        </p:nvSpPr>
        <p:spPr>
          <a:xfrm>
            <a:off x="2857488" y="1285860"/>
            <a:ext cx="5857916" cy="1071570"/>
          </a:xfrm>
          <a:prstGeom prst="rect">
            <a:avLst/>
          </a:prstGeom>
          <a:gradFill flip="none" rotWithShape="1">
            <a:gsLst>
              <a:gs pos="0">
                <a:schemeClr val="bg1"/>
              </a:gs>
              <a:gs pos="50000">
                <a:schemeClr val="accent3">
                  <a:lumMod val="60000"/>
                  <a:lumOff val="40000"/>
                </a:schemeClr>
              </a:gs>
              <a:gs pos="100000">
                <a:schemeClr val="accent3">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uLnTx/>
                <a:uFillTx/>
                <a:latin typeface="+mj-lt"/>
              </a:rPr>
              <a:t>1. Shrňte</a:t>
            </a:r>
            <a:r>
              <a:rPr kumimoji="0" lang="cs-CZ" sz="3200" b="1" i="0" u="none" strike="noStrike" kern="1200" cap="none" spc="0" normalizeH="0" noProof="0" dirty="0" smtClean="0">
                <a:ln>
                  <a:noFill/>
                </a:ln>
                <a:uLnTx/>
                <a:uFillTx/>
                <a:latin typeface="+mj-lt"/>
              </a:rPr>
              <a:t> vlastními slovy </a:t>
            </a:r>
            <a:r>
              <a:rPr kumimoji="0" lang="cs-CZ" sz="3200" b="1" i="0" u="sng" strike="noStrike" kern="1200" cap="none" spc="0" normalizeH="0" noProof="0" dirty="0" smtClean="0">
                <a:ln>
                  <a:noFill/>
                </a:ln>
                <a:uLnTx/>
                <a:uFillTx/>
                <a:latin typeface="+mj-lt"/>
              </a:rPr>
              <a:t>obsah textu</a:t>
            </a:r>
            <a:r>
              <a:rPr kumimoji="0" lang="cs-CZ" sz="3200" b="1" i="0" strike="noStrike" kern="1200" cap="none" spc="0" normalizeH="0" noProof="0" dirty="0" smtClean="0">
                <a:ln>
                  <a:noFill/>
                </a:ln>
                <a:uLnTx/>
                <a:uFillTx/>
                <a:latin typeface="+mj-lt"/>
              </a:rPr>
              <a:t>. Zasaďte do kontextu díla.</a:t>
            </a:r>
            <a:endParaRPr kumimoji="0" lang="cs-CZ" sz="3200" b="1" i="0" strike="noStrike" kern="1200" cap="none" spc="0" normalizeH="0" baseline="0" noProof="0" dirty="0">
              <a:ln>
                <a:noFill/>
              </a:ln>
              <a:solidFill>
                <a:srgbClr val="C00000"/>
              </a:solidFill>
              <a:uLnTx/>
              <a:uFillTx/>
              <a:latin typeface="+mj-lt"/>
            </a:endParaRPr>
          </a:p>
        </p:txBody>
      </p:sp>
      <p:sp>
        <p:nvSpPr>
          <p:cNvPr id="7" name="Zástupný symbol pro obsah 2"/>
          <p:cNvSpPr txBox="1">
            <a:spLocks/>
          </p:cNvSpPr>
          <p:nvPr/>
        </p:nvSpPr>
        <p:spPr>
          <a:xfrm>
            <a:off x="3214678" y="2571744"/>
            <a:ext cx="5357850" cy="1143008"/>
          </a:xfrm>
          <a:prstGeom prst="rect">
            <a:avLst/>
          </a:prstGeom>
          <a:gradFill flip="none" rotWithShape="1">
            <a:gsLst>
              <a:gs pos="0">
                <a:schemeClr val="bg1"/>
              </a:gs>
              <a:gs pos="93000">
                <a:schemeClr val="accent3">
                  <a:lumMod val="75000"/>
                </a:schemeClr>
              </a:gs>
              <a:gs pos="100000">
                <a:schemeClr val="accent6">
                  <a:lumMod val="20000"/>
                  <a:lumOff val="80000"/>
                </a:schemeClr>
              </a:gs>
            </a:gsLst>
            <a:lin ang="60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u="none" strike="noStrike" kern="1200" cap="none" spc="0" normalizeH="0" baseline="0" noProof="0" dirty="0" smtClean="0">
                <a:ln>
                  <a:noFill/>
                </a:ln>
                <a:uLnTx/>
                <a:uFillTx/>
                <a:latin typeface="+mj-lt"/>
              </a:rPr>
              <a:t>2. Posuďte</a:t>
            </a:r>
            <a:r>
              <a:rPr kumimoji="0" lang="cs-CZ" sz="3200" b="1" u="none" strike="noStrike" kern="1200" cap="none" spc="0" normalizeH="0" noProof="0" dirty="0" smtClean="0">
                <a:ln>
                  <a:noFill/>
                </a:ln>
                <a:uLnTx/>
                <a:uFillTx/>
                <a:latin typeface="+mj-lt"/>
              </a:rPr>
              <a:t> </a:t>
            </a:r>
            <a:r>
              <a:rPr kumimoji="0" lang="cs-CZ" sz="3200" b="1" u="sng" strike="noStrike" kern="1200" cap="none" spc="0" normalizeH="0" noProof="0" dirty="0" smtClean="0">
                <a:ln>
                  <a:noFill/>
                </a:ln>
                <a:uLnTx/>
                <a:uFillTx/>
                <a:latin typeface="+mj-lt"/>
              </a:rPr>
              <a:t>jazykovou stránku </a:t>
            </a:r>
            <a:r>
              <a:rPr kumimoji="0" lang="cs-CZ" sz="3200" b="1" u="none" strike="noStrike" kern="1200" cap="none" spc="0" normalizeH="0" noProof="0" dirty="0" smtClean="0">
                <a:ln>
                  <a:noFill/>
                </a:ln>
                <a:uLnTx/>
                <a:uFillTx/>
                <a:latin typeface="+mj-lt"/>
              </a:rPr>
              <a:t>textu; určete vypravěče.</a:t>
            </a:r>
            <a:endParaRPr kumimoji="0" lang="cs-CZ" sz="3600" b="1" i="0" u="sng" strike="noStrike" kern="1200" cap="none" spc="0" normalizeH="0" baseline="0" noProof="0" dirty="0">
              <a:ln>
                <a:noFill/>
              </a:ln>
              <a:uLnTx/>
              <a:uFillTx/>
              <a:latin typeface="Monotype Corsiva" pitchFamily="66" charset="0"/>
            </a:endParaRPr>
          </a:p>
        </p:txBody>
      </p:sp>
      <p:sp>
        <p:nvSpPr>
          <p:cNvPr id="8" name="Zástupný symbol pro obsah 2"/>
          <p:cNvSpPr txBox="1">
            <a:spLocks/>
          </p:cNvSpPr>
          <p:nvPr/>
        </p:nvSpPr>
        <p:spPr>
          <a:xfrm>
            <a:off x="2643174" y="4000504"/>
            <a:ext cx="6215106" cy="1643074"/>
          </a:xfrm>
          <a:prstGeom prst="rect">
            <a:avLst/>
          </a:prstGeom>
          <a:gradFill flip="none" rotWithShape="1">
            <a:gsLst>
              <a:gs pos="0">
                <a:schemeClr val="bg1">
                  <a:lumMod val="95000"/>
                </a:schemeClr>
              </a:gs>
              <a:gs pos="93000">
                <a:schemeClr val="accent3"/>
              </a:gs>
              <a:gs pos="100000">
                <a:schemeClr val="bg1"/>
              </a:gs>
            </a:gsLst>
            <a:lin ang="60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u="none" strike="noStrike" kern="1200" cap="none" spc="0" normalizeH="0" baseline="0" noProof="0" dirty="0" smtClean="0">
                <a:ln>
                  <a:noFill/>
                </a:ln>
                <a:uLnTx/>
                <a:uFillTx/>
                <a:latin typeface="+mj-lt"/>
              </a:rPr>
              <a:t>2. Posuďte </a:t>
            </a:r>
            <a:r>
              <a:rPr kumimoji="0" lang="cs-CZ" sz="3200" b="1" strike="noStrike" kern="1200" cap="none" spc="0" normalizeH="0" baseline="0" noProof="0" dirty="0" smtClean="0">
                <a:ln>
                  <a:noFill/>
                </a:ln>
                <a:solidFill>
                  <a:srgbClr val="C00000"/>
                </a:solidFill>
                <a:uLnTx/>
                <a:uFillTx/>
                <a:latin typeface="+mj-lt"/>
              </a:rPr>
              <a:t>jazykovou stránku </a:t>
            </a:r>
            <a:r>
              <a:rPr kumimoji="0" lang="cs-CZ" sz="3200" b="1" u="none" strike="noStrike" kern="1200" cap="none" spc="0" normalizeH="0" baseline="0" noProof="0" dirty="0" smtClean="0">
                <a:ln>
                  <a:noFill/>
                </a:ln>
                <a:uLnTx/>
                <a:uFillTx/>
                <a:latin typeface="+mj-lt"/>
              </a:rPr>
              <a:t>výňatku;</a:t>
            </a:r>
            <a:r>
              <a:rPr kumimoji="0" lang="cs-CZ" sz="3200" b="1" u="none" strike="noStrike" kern="1200" cap="none" spc="0" normalizeH="0" noProof="0" dirty="0" smtClean="0">
                <a:ln>
                  <a:noFill/>
                </a:ln>
                <a:uLnTx/>
                <a:uFillTx/>
                <a:latin typeface="+mj-lt"/>
              </a:rPr>
              <a:t> jak se v ukázce mísí realita s představami?</a:t>
            </a:r>
            <a:endParaRPr kumimoji="0" lang="cs-CZ" sz="3600" b="1" i="0" u="none" strike="noStrike" kern="1200" cap="none" spc="0" normalizeH="0" baseline="0" noProof="0" dirty="0">
              <a:ln>
                <a:noFill/>
              </a:ln>
              <a:uLnTx/>
              <a:uFillTx/>
              <a:latin typeface="Monotype Corsiva" pitchFamily="66" charset="0"/>
            </a:endParaRPr>
          </a:p>
        </p:txBody>
      </p:sp>
      <p:pic>
        <p:nvPicPr>
          <p:cNvPr id="9" name="Obrázek 8" descr="MC900304571.WMF"/>
          <p:cNvPicPr>
            <a:picLocks noChangeAspect="1"/>
          </p:cNvPicPr>
          <p:nvPr/>
        </p:nvPicPr>
        <p:blipFill>
          <a:blip r:embed="rId2"/>
          <a:stretch>
            <a:fillRect/>
          </a:stretch>
        </p:blipFill>
        <p:spPr>
          <a:xfrm>
            <a:off x="7786710" y="5857892"/>
            <a:ext cx="857256" cy="853433"/>
          </a:xfrm>
          <a:prstGeom prst="rect">
            <a:avLst/>
          </a:prstGeom>
        </p:spPr>
      </p:pic>
    </p:spTree>
  </p:cSld>
  <p:clrMapOvr>
    <a:masterClrMapping/>
  </p:clrMapOvr>
  <p:transition spd="slow">
    <p:cut/>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7000"/>
            <a:lum/>
          </a:blip>
          <a:srcRect/>
          <a:stretch>
            <a:fillRect t="-25000" b="-25000"/>
          </a:stretch>
        </a:blipFill>
        <a:effectLst/>
      </p:bgPr>
    </p:bg>
    <p:spTree>
      <p:nvGrpSpPr>
        <p:cNvPr id="1" name=""/>
        <p:cNvGrpSpPr/>
        <p:nvPr/>
      </p:nvGrpSpPr>
      <p:grpSpPr>
        <a:xfrm>
          <a:off x="0" y="0"/>
          <a:ext cx="0" cy="0"/>
          <a:chOff x="0" y="0"/>
          <a:chExt cx="0" cy="0"/>
        </a:xfrm>
      </p:grpSpPr>
      <p:sp>
        <p:nvSpPr>
          <p:cNvPr id="4" name="Zástupný symbol pro obsah 2"/>
          <p:cNvSpPr txBox="1">
            <a:spLocks/>
          </p:cNvSpPr>
          <p:nvPr/>
        </p:nvSpPr>
        <p:spPr>
          <a:xfrm>
            <a:off x="642910" y="142852"/>
            <a:ext cx="8001056" cy="1714512"/>
          </a:xfrm>
          <a:prstGeom prst="rect">
            <a:avLst/>
          </a:prstGeom>
          <a:gradFill flip="none" rotWithShape="1">
            <a:gsLst>
              <a:gs pos="0">
                <a:schemeClr val="accent3">
                  <a:lumMod val="60000"/>
                  <a:lumOff val="40000"/>
                </a:schemeClr>
              </a:gs>
              <a:gs pos="50000">
                <a:schemeClr val="bg1"/>
              </a:gs>
              <a:gs pos="100000">
                <a:schemeClr val="bg2">
                  <a:lumMod val="5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effectLst>
                  <a:outerShdw blurRad="38100" dist="38100" dir="2700000" algn="tl">
                    <a:srgbClr val="000000">
                      <a:alpha val="43137"/>
                    </a:srgbClr>
                  </a:outerShdw>
                </a:effectLst>
                <a:latin typeface="Monotype Corsiva" pitchFamily="66" charset="0"/>
                <a:hlinkClick r:id="rId3"/>
              </a:rPr>
              <a:t>http://prehravac.rozhlas.cz/audio/2640418</a:t>
            </a:r>
            <a:endParaRPr lang="cs-CZ" sz="2800" b="1" dirty="0" smtClean="0">
              <a:effectLst>
                <a:outerShdw blurRad="38100" dist="38100" dir="2700000" algn="tl">
                  <a:srgbClr val="000000">
                    <a:alpha val="43137"/>
                  </a:srgbClr>
                </a:outerShdw>
              </a:effectLst>
              <a:latin typeface="Monotype Corsiva" pitchFamily="66" charset="0"/>
            </a:endParaRP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lang="cs-CZ" sz="2400" b="1" dirty="0" smtClean="0">
                <a:effectLst>
                  <a:outerShdw blurRad="38100" dist="38100" dir="2700000" algn="tl">
                    <a:srgbClr val="000000">
                      <a:alpha val="43137"/>
                    </a:srgbClr>
                  </a:outerShdw>
                </a:effectLst>
                <a:latin typeface="Monotype Corsiva" pitchFamily="66" charset="0"/>
              </a:rPr>
              <a:t>Poslouchejte nahrávku a odpovězte na otázky.</a:t>
            </a: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lang="cs-CZ" sz="4000" b="1" dirty="0" smtClean="0">
                <a:solidFill>
                  <a:srgbClr val="C00000"/>
                </a:solidFill>
                <a:effectLst>
                  <a:outerShdw blurRad="38100" dist="38100" dir="2700000" algn="tl">
                    <a:srgbClr val="000000">
                      <a:alpha val="43137"/>
                    </a:srgbClr>
                  </a:outerShdw>
                </a:effectLst>
                <a:latin typeface="Monotype Corsiva" pitchFamily="66" charset="0"/>
              </a:rPr>
              <a:t>Osudy – Ladislav Fuks</a:t>
            </a:r>
          </a:p>
        </p:txBody>
      </p:sp>
      <p:sp>
        <p:nvSpPr>
          <p:cNvPr id="5" name="Zástupný symbol pro obsah 2"/>
          <p:cNvSpPr txBox="1">
            <a:spLocks/>
          </p:cNvSpPr>
          <p:nvPr/>
        </p:nvSpPr>
        <p:spPr>
          <a:xfrm>
            <a:off x="785786" y="1928802"/>
            <a:ext cx="7715304" cy="1143008"/>
          </a:xfrm>
          <a:prstGeom prst="rect">
            <a:avLst/>
          </a:prstGeom>
          <a:gradFill flip="none" rotWithShape="1">
            <a:gsLst>
              <a:gs pos="0">
                <a:schemeClr val="bg1"/>
              </a:gs>
              <a:gs pos="50000">
                <a:schemeClr val="accent3">
                  <a:lumMod val="75000"/>
                </a:schemeClr>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uLnTx/>
                <a:uFillTx/>
                <a:latin typeface="+mj-lt"/>
              </a:rPr>
              <a:t>1. Jaký</a:t>
            </a:r>
            <a:r>
              <a:rPr kumimoji="0" lang="cs-CZ" sz="3200" b="1" i="0" u="none" strike="noStrike" kern="1200" cap="none" spc="0" normalizeH="0" noProof="0" dirty="0" smtClean="0">
                <a:ln>
                  <a:noFill/>
                </a:ln>
                <a:uLnTx/>
                <a:uFillTx/>
                <a:latin typeface="+mj-lt"/>
              </a:rPr>
              <a:t> měl autor </a:t>
            </a:r>
            <a:r>
              <a:rPr kumimoji="0" lang="cs-CZ" sz="3200" b="1" i="0" u="none" strike="noStrike" kern="1200" cap="none" spc="0" normalizeH="0" noProof="0" dirty="0" smtClean="0">
                <a:ln>
                  <a:noFill/>
                </a:ln>
                <a:solidFill>
                  <a:srgbClr val="C00000"/>
                </a:solidFill>
                <a:uLnTx/>
                <a:uFillTx/>
                <a:latin typeface="+mj-lt"/>
              </a:rPr>
              <a:t>vztah s otcem</a:t>
            </a:r>
            <a:r>
              <a:rPr kumimoji="0" lang="cs-CZ" sz="3200" b="1" i="0" u="none" strike="noStrike" kern="1200" cap="none" spc="0" normalizeH="0" noProof="0" dirty="0" smtClean="0">
                <a:ln>
                  <a:noFill/>
                </a:ln>
                <a:uLnTx/>
                <a:uFillTx/>
                <a:latin typeface="+mj-lt"/>
              </a:rPr>
              <a:t>? Ovlivnilo to nějak jeho uměleckou tvorbu? </a:t>
            </a:r>
            <a:endParaRPr kumimoji="0" lang="cs-CZ" sz="3200" b="1" i="0" u="none" strike="noStrike" kern="1200" cap="none" spc="0" normalizeH="0" baseline="0" noProof="0" dirty="0">
              <a:ln>
                <a:noFill/>
              </a:ln>
              <a:solidFill>
                <a:srgbClr val="C00000"/>
              </a:solidFill>
              <a:uLnTx/>
              <a:uFillTx/>
              <a:latin typeface="+mj-lt"/>
            </a:endParaRPr>
          </a:p>
        </p:txBody>
      </p:sp>
      <p:sp>
        <p:nvSpPr>
          <p:cNvPr id="6" name="Zástupný symbol pro obsah 2"/>
          <p:cNvSpPr txBox="1">
            <a:spLocks/>
          </p:cNvSpPr>
          <p:nvPr/>
        </p:nvSpPr>
        <p:spPr>
          <a:xfrm>
            <a:off x="285720" y="3214686"/>
            <a:ext cx="8572560" cy="857256"/>
          </a:xfrm>
          <a:prstGeom prst="rect">
            <a:avLst/>
          </a:prstGeom>
          <a:gradFill flip="none" rotWithShape="1">
            <a:gsLst>
              <a:gs pos="0">
                <a:schemeClr val="bg1"/>
              </a:gs>
              <a:gs pos="50000">
                <a:schemeClr val="accent3">
                  <a:lumMod val="75000"/>
                </a:schemeClr>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lang="cs-CZ" sz="3200" b="1" dirty="0" smtClean="0">
                <a:latin typeface="+mj-lt"/>
              </a:rPr>
              <a:t>2. Která díla L. Fukse jsou v nahrávce zmiňována?  </a:t>
            </a:r>
            <a:endParaRPr kumimoji="0" lang="cs-CZ" sz="3200" b="1" i="0" u="none" strike="noStrike" kern="1200" cap="none" spc="0" normalizeH="0" baseline="0" noProof="0" dirty="0">
              <a:ln>
                <a:noFill/>
              </a:ln>
              <a:uLnTx/>
              <a:uFillTx/>
              <a:latin typeface="+mj-lt"/>
            </a:endParaRPr>
          </a:p>
        </p:txBody>
      </p:sp>
      <p:sp>
        <p:nvSpPr>
          <p:cNvPr id="7" name="Zástupný symbol pro obsah 2"/>
          <p:cNvSpPr txBox="1">
            <a:spLocks/>
          </p:cNvSpPr>
          <p:nvPr/>
        </p:nvSpPr>
        <p:spPr>
          <a:xfrm>
            <a:off x="500034" y="5429264"/>
            <a:ext cx="8215370" cy="1071570"/>
          </a:xfrm>
          <a:prstGeom prst="rect">
            <a:avLst/>
          </a:prstGeom>
          <a:gradFill flip="none" rotWithShape="1">
            <a:gsLst>
              <a:gs pos="0">
                <a:schemeClr val="bg1"/>
              </a:gs>
              <a:gs pos="50000">
                <a:schemeClr val="accent3">
                  <a:lumMod val="75000"/>
                </a:schemeClr>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lang="cs-CZ" sz="3200" b="1" dirty="0" smtClean="0">
                <a:latin typeface="+mj-lt"/>
              </a:rPr>
              <a:t>4. Kteří jiní čeští autoři se v 60. letech zabývali ve své tvorbě židovkou tematikou?    </a:t>
            </a:r>
            <a:endParaRPr kumimoji="0" lang="cs-CZ" sz="3200" b="1" i="0" u="none" strike="noStrike" kern="1200" cap="none" spc="0" normalizeH="0" baseline="0" noProof="0" dirty="0">
              <a:ln>
                <a:noFill/>
              </a:ln>
              <a:uLnTx/>
              <a:uFillTx/>
              <a:latin typeface="+mj-lt"/>
            </a:endParaRPr>
          </a:p>
        </p:txBody>
      </p:sp>
      <p:sp>
        <p:nvSpPr>
          <p:cNvPr id="8" name="Zástupný symbol pro obsah 2"/>
          <p:cNvSpPr txBox="1">
            <a:spLocks/>
          </p:cNvSpPr>
          <p:nvPr/>
        </p:nvSpPr>
        <p:spPr>
          <a:xfrm>
            <a:off x="714348" y="4214818"/>
            <a:ext cx="7786742" cy="1000132"/>
          </a:xfrm>
          <a:prstGeom prst="rect">
            <a:avLst/>
          </a:prstGeom>
          <a:gradFill flip="none" rotWithShape="1">
            <a:gsLst>
              <a:gs pos="0">
                <a:schemeClr val="bg1"/>
              </a:gs>
              <a:gs pos="50000">
                <a:schemeClr val="accent3">
                  <a:lumMod val="75000"/>
                </a:schemeClr>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lang="cs-CZ" sz="3200" b="1" dirty="0" smtClean="0">
                <a:latin typeface="+mj-lt"/>
              </a:rPr>
              <a:t>3. Jak se proměnila autorova tvorba po roce 1989?  </a:t>
            </a:r>
            <a:endParaRPr kumimoji="0" lang="cs-CZ" sz="3200" b="1" i="0" u="none" strike="noStrike" kern="1200" cap="none" spc="0" normalizeH="0" baseline="0" noProof="0" dirty="0">
              <a:ln>
                <a:noFill/>
              </a:ln>
              <a:uLnTx/>
              <a:uFillTx/>
              <a:latin typeface="+mj-lt"/>
            </a:endParaRPr>
          </a:p>
        </p:txBody>
      </p:sp>
    </p:spTree>
  </p:cSld>
  <p:clrMapOvr>
    <a:masterClrMapping/>
  </p:clrMapOvr>
  <p:transition spd="slow">
    <p:cut/>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7000"/>
            <a:lum/>
          </a:blip>
          <a:srcRect/>
          <a:stretch>
            <a:fillRect t="-25000" b="-25000"/>
          </a:stretch>
        </a:blipFill>
        <a:effectLst/>
      </p:bgPr>
    </p:bg>
    <p:spTree>
      <p:nvGrpSpPr>
        <p:cNvPr id="1" name=""/>
        <p:cNvGrpSpPr/>
        <p:nvPr/>
      </p:nvGrpSpPr>
      <p:grpSpPr>
        <a:xfrm>
          <a:off x="0" y="0"/>
          <a:ext cx="0" cy="0"/>
          <a:chOff x="0" y="0"/>
          <a:chExt cx="0" cy="0"/>
        </a:xfrm>
      </p:grpSpPr>
      <p:sp>
        <p:nvSpPr>
          <p:cNvPr id="4" name="Zástupný symbol pro obsah 2"/>
          <p:cNvSpPr txBox="1">
            <a:spLocks/>
          </p:cNvSpPr>
          <p:nvPr/>
        </p:nvSpPr>
        <p:spPr>
          <a:xfrm>
            <a:off x="1571604" y="285728"/>
            <a:ext cx="6357982" cy="1357322"/>
          </a:xfrm>
          <a:prstGeom prst="rect">
            <a:avLst/>
          </a:prstGeom>
          <a:gradFill flip="none" rotWithShape="1">
            <a:gsLst>
              <a:gs pos="0">
                <a:schemeClr val="accent3">
                  <a:lumMod val="60000"/>
                  <a:lumOff val="40000"/>
                </a:schemeClr>
              </a:gs>
              <a:gs pos="50000">
                <a:schemeClr val="bg1"/>
              </a:gs>
              <a:gs pos="100000">
                <a:schemeClr val="bg2">
                  <a:lumMod val="5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effectLst>
                  <a:outerShdw blurRad="38100" dist="38100" dir="2700000" algn="tl">
                    <a:srgbClr val="000000">
                      <a:alpha val="43137"/>
                    </a:srgbClr>
                  </a:outerShdw>
                </a:effectLst>
                <a:latin typeface="Monotype Corsiva" pitchFamily="66" charset="0"/>
                <a:hlinkClick r:id="rId3"/>
              </a:rPr>
              <a:t>http://prehravac.rozhlas.cz/audio/2640418</a:t>
            </a:r>
            <a:endParaRPr lang="cs-CZ" sz="2800" b="1" dirty="0" smtClean="0">
              <a:effectLst>
                <a:outerShdw blurRad="38100" dist="38100" dir="2700000" algn="tl">
                  <a:srgbClr val="000000">
                    <a:alpha val="43137"/>
                  </a:srgbClr>
                </a:outerShdw>
              </a:effectLst>
              <a:latin typeface="Monotype Corsiva" pitchFamily="66" charset="0"/>
            </a:endParaRP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lang="cs-CZ" sz="4000" b="1" dirty="0" smtClean="0">
                <a:solidFill>
                  <a:srgbClr val="C00000"/>
                </a:solidFill>
                <a:effectLst>
                  <a:outerShdw blurRad="38100" dist="38100" dir="2700000" algn="tl">
                    <a:srgbClr val="000000">
                      <a:alpha val="43137"/>
                    </a:srgbClr>
                  </a:outerShdw>
                </a:effectLst>
                <a:latin typeface="Monotype Corsiva" pitchFamily="66" charset="0"/>
              </a:rPr>
              <a:t>Osudy – Ladislav Fuks</a:t>
            </a:r>
          </a:p>
        </p:txBody>
      </p:sp>
      <p:sp>
        <p:nvSpPr>
          <p:cNvPr id="5" name="Zástupný symbol pro obsah 2"/>
          <p:cNvSpPr txBox="1">
            <a:spLocks/>
          </p:cNvSpPr>
          <p:nvPr/>
        </p:nvSpPr>
        <p:spPr>
          <a:xfrm>
            <a:off x="214282" y="2000240"/>
            <a:ext cx="8643998" cy="4500594"/>
          </a:xfrm>
          <a:prstGeom prst="rect">
            <a:avLst/>
          </a:prstGeom>
          <a:gradFill flip="none" rotWithShape="1">
            <a:gsLst>
              <a:gs pos="0">
                <a:schemeClr val="bg1"/>
              </a:gs>
              <a:gs pos="50000">
                <a:schemeClr val="accent3">
                  <a:lumMod val="75000"/>
                </a:schemeClr>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R="0" lvl="0" algn="just" defTabSz="914400" rtl="0" eaLnBrk="1" fontAlgn="auto" latinLnBrk="0" hangingPunct="1">
              <a:lnSpc>
                <a:spcPct val="100000"/>
              </a:lnSpc>
              <a:spcAft>
                <a:spcPts val="0"/>
              </a:spcAft>
              <a:buClrTx/>
              <a:buSzTx/>
              <a:tabLst/>
              <a:defRPr/>
            </a:pPr>
            <a:r>
              <a:rPr kumimoji="0" lang="cs-CZ" sz="2800" b="1" i="0" u="none" strike="noStrike" kern="1200" cap="none" spc="0" normalizeH="0" noProof="0" dirty="0" smtClean="0">
                <a:ln>
                  <a:noFill/>
                </a:ln>
                <a:uLnTx/>
                <a:uFillTx/>
                <a:latin typeface="+mj-lt"/>
              </a:rPr>
              <a:t>1.Měl komplikovaný vztah s otcem, který byl velmi autoritativní a despotický (kafkovské téma). Přímé narážky na jejich soužití lze najít v dílech Variace pro temnou strunu a Příběh kriminálního rady.</a:t>
            </a:r>
          </a:p>
          <a:p>
            <a:pPr marR="0" lvl="0" algn="just" defTabSz="914400" rtl="0" eaLnBrk="1" fontAlgn="auto" latinLnBrk="0" hangingPunct="1">
              <a:lnSpc>
                <a:spcPct val="100000"/>
              </a:lnSpc>
              <a:spcAft>
                <a:spcPts val="0"/>
              </a:spcAft>
              <a:buClrTx/>
              <a:buSzTx/>
              <a:tabLst/>
              <a:defRPr/>
            </a:pPr>
            <a:r>
              <a:rPr lang="cs-CZ" sz="2800" b="1" dirty="0" smtClean="0">
                <a:latin typeface="+mj-lt"/>
              </a:rPr>
              <a:t>2. Pan Theodor Mundstock, Spalovač mrtvol, Vévodkyně a kuchařka, Variace pro temnou strunu …</a:t>
            </a:r>
          </a:p>
          <a:p>
            <a:pPr marR="0" lvl="0" algn="just" defTabSz="914400" rtl="0" eaLnBrk="1" fontAlgn="auto" latinLnBrk="0" hangingPunct="1">
              <a:lnSpc>
                <a:spcPct val="100000"/>
              </a:lnSpc>
              <a:spcAft>
                <a:spcPts val="0"/>
              </a:spcAft>
              <a:buClrTx/>
              <a:buSzTx/>
              <a:tabLst/>
              <a:defRPr/>
            </a:pPr>
            <a:r>
              <a:rPr kumimoji="0" lang="cs-CZ" sz="2800" b="1" i="0" u="none" strike="noStrike" kern="1200" cap="none" spc="0" normalizeH="0" noProof="0" dirty="0" smtClean="0">
                <a:ln>
                  <a:noFill/>
                </a:ln>
                <a:uLnTx/>
                <a:uFillTx/>
                <a:latin typeface="+mj-lt"/>
              </a:rPr>
              <a:t>3. Po roce 1989 se už psaní málo věnoval a stranil se lidí až do své smrti v roce 1994.</a:t>
            </a:r>
          </a:p>
          <a:p>
            <a:pPr marR="0" lvl="0" algn="just" defTabSz="914400" rtl="0" eaLnBrk="1" fontAlgn="auto" latinLnBrk="0" hangingPunct="1">
              <a:lnSpc>
                <a:spcPct val="100000"/>
              </a:lnSpc>
              <a:spcAft>
                <a:spcPts val="0"/>
              </a:spcAft>
              <a:buClrTx/>
              <a:buSzTx/>
              <a:tabLst/>
              <a:defRPr/>
            </a:pPr>
            <a:r>
              <a:rPr lang="cs-CZ" sz="2800" b="1" dirty="0" smtClean="0">
                <a:latin typeface="+mj-lt"/>
              </a:rPr>
              <a:t>4. Jiní čeští autoři s žid. tematikou – Arnošt </a:t>
            </a:r>
            <a:r>
              <a:rPr lang="cs-CZ" sz="2800" b="1" dirty="0" err="1" smtClean="0">
                <a:latin typeface="+mj-lt"/>
              </a:rPr>
              <a:t>Lustig</a:t>
            </a:r>
            <a:r>
              <a:rPr lang="cs-CZ" sz="2800" b="1" dirty="0" smtClean="0">
                <a:latin typeface="+mj-lt"/>
              </a:rPr>
              <a:t>, Jiří </a:t>
            </a:r>
            <a:r>
              <a:rPr lang="cs-CZ" sz="2800" b="1" dirty="0" err="1" smtClean="0">
                <a:latin typeface="+mj-lt"/>
              </a:rPr>
              <a:t>Weil</a:t>
            </a:r>
            <a:r>
              <a:rPr lang="cs-CZ" sz="2800" b="1" dirty="0" smtClean="0">
                <a:latin typeface="+mj-lt"/>
              </a:rPr>
              <a:t>, Jiří </a:t>
            </a:r>
            <a:r>
              <a:rPr lang="cs-CZ" sz="2800" b="1" dirty="0" err="1" smtClean="0">
                <a:latin typeface="+mj-lt"/>
              </a:rPr>
              <a:t>Škvorecký</a:t>
            </a:r>
            <a:r>
              <a:rPr lang="cs-CZ" sz="2800" b="1" dirty="0" smtClean="0">
                <a:latin typeface="+mj-lt"/>
              </a:rPr>
              <a:t>, Jan Otčenášek.</a:t>
            </a:r>
            <a:endParaRPr kumimoji="0" lang="cs-CZ" sz="2800" b="1" i="0" u="none" strike="noStrike" kern="1200" cap="none" spc="0" normalizeH="0" noProof="0" dirty="0" smtClean="0">
              <a:ln>
                <a:noFill/>
              </a:ln>
              <a:uLnTx/>
              <a:uFillTx/>
              <a:latin typeface="+mj-lt"/>
            </a:endParaRPr>
          </a:p>
          <a:p>
            <a:pPr marL="514350" marR="0" lvl="0" indent="-514350" algn="just" defTabSz="914400" rtl="0" eaLnBrk="1" fontAlgn="auto" latinLnBrk="0" hangingPunct="1">
              <a:lnSpc>
                <a:spcPct val="100000"/>
              </a:lnSpc>
              <a:spcBef>
                <a:spcPct val="20000"/>
              </a:spcBef>
              <a:spcAft>
                <a:spcPts val="0"/>
              </a:spcAft>
              <a:buClrTx/>
              <a:buSzTx/>
              <a:buFont typeface="Arial" pitchFamily="34" charset="0"/>
              <a:buAutoNum type="arabicPeriod"/>
              <a:tabLst/>
              <a:defRPr/>
            </a:pPr>
            <a:endParaRPr kumimoji="0" lang="cs-CZ" sz="2800" b="1" i="0" u="none" strike="noStrike" kern="1200" cap="none" spc="0" normalizeH="0" baseline="0" noProof="0" dirty="0">
              <a:ln>
                <a:noFill/>
              </a:ln>
              <a:solidFill>
                <a:srgbClr val="C00000"/>
              </a:solidFill>
              <a:uLnTx/>
              <a:uFillTx/>
              <a:latin typeface="+mj-lt"/>
            </a:endParaRPr>
          </a:p>
        </p:txBody>
      </p:sp>
    </p:spTree>
  </p:cSld>
  <p:clrMapOvr>
    <a:masterClrMapping/>
  </p:clrMapOvr>
  <p:transition spd="slow">
    <p:cut/>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2"/>
          <p:cNvSpPr txBox="1">
            <a:spLocks/>
          </p:cNvSpPr>
          <p:nvPr/>
        </p:nvSpPr>
        <p:spPr>
          <a:xfrm>
            <a:off x="357158" y="1000108"/>
            <a:ext cx="8572560" cy="5500726"/>
          </a:xfrm>
          <a:prstGeom prst="rect">
            <a:avLst/>
          </a:prstGeom>
          <a:gradFill flip="none" rotWithShape="1">
            <a:gsLst>
              <a:gs pos="1000">
                <a:schemeClr val="accent3">
                  <a:lumMod val="60000"/>
                  <a:lumOff val="40000"/>
                </a:schemeClr>
              </a:gs>
              <a:gs pos="50000">
                <a:schemeClr val="bg1"/>
              </a:gs>
              <a:gs pos="100000">
                <a:schemeClr val="accent3">
                  <a:lumMod val="75000"/>
                </a:schemeClr>
              </a:gs>
            </a:gsLst>
            <a:lin ang="72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algn="just"/>
            <a:r>
              <a:rPr lang="cs-CZ" sz="2400" dirty="0" smtClean="0"/>
              <a:t>     </a:t>
            </a:r>
            <a:r>
              <a:rPr lang="cs-CZ" sz="2400" i="1" dirty="0" smtClean="0"/>
              <a:t>Na svatbě se stala nepříjemná věc. Obsluhující rumunský číšník zapříčinil, že se v L. Fuksovi znovu probudily jeho sklony – uprostřed večeře číšník s Fuksem i s penězi zmizel. Dívka udělala skandál. (…)</a:t>
            </a:r>
          </a:p>
          <a:p>
            <a:pPr algn="just"/>
            <a:r>
              <a:rPr lang="cs-CZ" sz="2400" i="1" dirty="0" smtClean="0"/>
              <a:t>     Ladislav Fuks zahrál dokonale mrtvého brouka. Psala mu a volala ho, vytrhala i telefonní dráty. Tak jsem byl vyslán do Itálie, abych se s jeho nevěstou setkal. Pozval jsem ji do kavárny a byl jsem připraven jí to vysvětlit, jak nejlépe umím. (..)</a:t>
            </a:r>
          </a:p>
          <a:p>
            <a:pPr algn="just"/>
            <a:r>
              <a:rPr lang="cs-CZ" sz="2400" i="1" dirty="0" smtClean="0"/>
              <a:t>     Tak jsem jí taktně naznačil, že Ladislav se narodil se sklonem ke stejnému pohlaví, že ženy ho nevzrušují do té míry, aby s nimi mohl nebo  chtěl mít děti. Přestala plakat, začala poslouchat, ale úplně ještě nerozuměla. Postupně vše pochopila a pak mi slíbila, že už se nebude obracet ani na papeže, ani na předsedu Italské komunistické  strany, a tím ohrožovat asi tři sta českých spisovatelů. </a:t>
            </a:r>
          </a:p>
          <a:p>
            <a:pPr algn="just"/>
            <a:r>
              <a:rPr lang="cs-CZ" sz="2400" dirty="0" smtClean="0"/>
              <a:t>                                       (</a:t>
            </a:r>
            <a:r>
              <a:rPr lang="cs-CZ" sz="2000" i="1" dirty="0" smtClean="0"/>
              <a:t>upraveno podle knihy  Arnošta </a:t>
            </a:r>
            <a:r>
              <a:rPr lang="cs-CZ" sz="2000" i="1" dirty="0" err="1" smtClean="0"/>
              <a:t>Lustiga</a:t>
            </a:r>
            <a:r>
              <a:rPr lang="cs-CZ" sz="2000" i="1" dirty="0" smtClean="0"/>
              <a:t> O spisovatelích)</a:t>
            </a:r>
            <a:endParaRPr lang="cs-CZ" sz="2400" i="1" dirty="0" smtClean="0"/>
          </a:p>
          <a:p>
            <a:pPr algn="just"/>
            <a:r>
              <a:rPr lang="cs-CZ" sz="2400" dirty="0" smtClean="0"/>
              <a:t>  </a:t>
            </a:r>
            <a:endParaRPr lang="cs-CZ" sz="2400" dirty="0"/>
          </a:p>
        </p:txBody>
      </p:sp>
      <p:sp>
        <p:nvSpPr>
          <p:cNvPr id="3" name="Obdélník 2"/>
          <p:cNvSpPr/>
          <p:nvPr/>
        </p:nvSpPr>
        <p:spPr>
          <a:xfrm>
            <a:off x="357158" y="285729"/>
            <a:ext cx="8572560" cy="584775"/>
          </a:xfrm>
          <a:prstGeom prst="rect">
            <a:avLst/>
          </a:prstGeom>
          <a:gradFill flip="none" rotWithShape="1">
            <a:gsLst>
              <a:gs pos="0">
                <a:srgbClr val="92D050"/>
              </a:gs>
              <a:gs pos="50000">
                <a:schemeClr val="bg1"/>
              </a:gs>
              <a:gs pos="100000">
                <a:srgbClr val="92D050"/>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r>
              <a:rPr lang="cs-CZ" sz="32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Výchozí  text 3 – O spisovatelích (Arnošt </a:t>
            </a:r>
            <a:r>
              <a:rPr lang="cs-CZ" sz="3200" b="1" cap="none" spc="0" dirty="0" err="1" smtClean="0">
                <a:ln w="17780" cmpd="sng">
                  <a:solidFill>
                    <a:schemeClr val="accent1">
                      <a:tint val="3000"/>
                    </a:schemeClr>
                  </a:solidFill>
                  <a:prstDash val="solid"/>
                  <a:miter lim="800000"/>
                </a:ln>
                <a:effectLst>
                  <a:outerShdw blurRad="55000" dist="50800" dir="5400000" algn="tl">
                    <a:srgbClr val="000000">
                      <a:alpha val="33000"/>
                    </a:srgbClr>
                  </a:outerShdw>
                </a:effectLst>
              </a:rPr>
              <a:t>Lustig</a:t>
            </a:r>
            <a:r>
              <a:rPr lang="cs-CZ" sz="32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 </a:t>
            </a:r>
            <a:endParaRPr lang="cs-CZ" sz="32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Tree>
  </p:cSld>
  <p:clrMapOvr>
    <a:masterClrMapping/>
  </p:clrMapOvr>
  <p:transition spd="slow">
    <p:cut/>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2571736" y="214290"/>
            <a:ext cx="4071966" cy="707886"/>
          </a:xfrm>
          <a:prstGeom prst="rect">
            <a:avLst/>
          </a:prstGeom>
          <a:gradFill flip="none" rotWithShape="1">
            <a:gsLst>
              <a:gs pos="0">
                <a:schemeClr val="accent3">
                  <a:lumMod val="75000"/>
                </a:schemeClr>
              </a:gs>
              <a:gs pos="50000">
                <a:schemeClr val="bg1"/>
              </a:gs>
              <a:gs pos="100000">
                <a:schemeClr val="accent3">
                  <a:lumMod val="60000"/>
                  <a:lumOff val="40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40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Otázky k textu 3</a:t>
            </a:r>
            <a:endParaRPr lang="cs-CZ" sz="40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
        <p:nvSpPr>
          <p:cNvPr id="5" name="Zástupný symbol pro obsah 2"/>
          <p:cNvSpPr txBox="1">
            <a:spLocks/>
          </p:cNvSpPr>
          <p:nvPr/>
        </p:nvSpPr>
        <p:spPr>
          <a:xfrm>
            <a:off x="571472" y="1357298"/>
            <a:ext cx="7858180" cy="785818"/>
          </a:xfrm>
          <a:prstGeom prst="rect">
            <a:avLst/>
          </a:prstGeom>
          <a:gradFill flip="none" rotWithShape="1">
            <a:gsLst>
              <a:gs pos="0">
                <a:schemeClr val="bg1"/>
              </a:gs>
              <a:gs pos="50000">
                <a:schemeClr val="accent3">
                  <a:lumMod val="75000"/>
                </a:schemeClr>
              </a:gs>
              <a:gs pos="100000">
                <a:schemeClr val="bg1"/>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uLnTx/>
                <a:uFillTx/>
                <a:latin typeface="+mj-lt"/>
              </a:rPr>
              <a:t>1. Vymyslete minimálně </a:t>
            </a:r>
            <a:r>
              <a:rPr lang="cs-CZ" sz="3200" b="1" u="sng" dirty="0" smtClean="0">
                <a:latin typeface="+mj-lt"/>
              </a:rPr>
              <a:t>tři </a:t>
            </a:r>
            <a:r>
              <a:rPr kumimoji="0" lang="cs-CZ" sz="3200" b="1" i="0" u="sng" strike="noStrike" kern="1200" cap="none" spc="0" normalizeH="0" baseline="0" noProof="0" dirty="0" smtClean="0">
                <a:ln>
                  <a:noFill/>
                </a:ln>
                <a:uLnTx/>
                <a:uFillTx/>
                <a:latin typeface="+mj-lt"/>
              </a:rPr>
              <a:t>otázky k textu.</a:t>
            </a:r>
            <a:endParaRPr kumimoji="0" lang="cs-CZ" sz="3200" b="1" i="0" u="sng" strike="noStrike" kern="1200" cap="none" spc="0" normalizeH="0" baseline="0" noProof="0" dirty="0">
              <a:ln>
                <a:noFill/>
              </a:ln>
              <a:solidFill>
                <a:srgbClr val="C00000"/>
              </a:solidFill>
              <a:uLnTx/>
              <a:uFillTx/>
              <a:latin typeface="+mj-lt"/>
            </a:endParaRPr>
          </a:p>
        </p:txBody>
      </p:sp>
      <p:sp>
        <p:nvSpPr>
          <p:cNvPr id="6" name="Zástupný symbol pro obsah 2"/>
          <p:cNvSpPr txBox="1">
            <a:spLocks/>
          </p:cNvSpPr>
          <p:nvPr/>
        </p:nvSpPr>
        <p:spPr>
          <a:xfrm>
            <a:off x="571472" y="2500306"/>
            <a:ext cx="7858180" cy="785818"/>
          </a:xfrm>
          <a:prstGeom prst="rect">
            <a:avLst/>
          </a:prstGeom>
          <a:gradFill flip="none" rotWithShape="1">
            <a:gsLst>
              <a:gs pos="0">
                <a:schemeClr val="bg1"/>
              </a:gs>
              <a:gs pos="50000">
                <a:schemeClr val="accent3">
                  <a:lumMod val="60000"/>
                  <a:lumOff val="40000"/>
                </a:schemeClr>
              </a:gs>
              <a:gs pos="100000">
                <a:schemeClr val="accent3">
                  <a:lumMod val="75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lang="cs-CZ" sz="3200" b="1" dirty="0" smtClean="0">
                <a:latin typeface="+mj-lt"/>
              </a:rPr>
              <a:t>2. Který </a:t>
            </a:r>
            <a:r>
              <a:rPr lang="cs-CZ" sz="3200" b="1" u="sng" dirty="0" smtClean="0">
                <a:latin typeface="+mj-lt"/>
              </a:rPr>
              <a:t>slohový postup </a:t>
            </a:r>
            <a:r>
              <a:rPr lang="cs-CZ" sz="3200" b="1" dirty="0" smtClean="0">
                <a:latin typeface="+mj-lt"/>
              </a:rPr>
              <a:t>v ukázce převládá?</a:t>
            </a:r>
            <a:endParaRPr kumimoji="0" lang="cs-CZ" sz="3200" b="1" i="0" u="sng" strike="noStrike" kern="1200" cap="none" spc="0" normalizeH="0" baseline="0" noProof="0" dirty="0">
              <a:ln>
                <a:noFill/>
              </a:ln>
              <a:solidFill>
                <a:srgbClr val="C00000"/>
              </a:solidFill>
              <a:uLnTx/>
              <a:uFillTx/>
              <a:latin typeface="+mj-lt"/>
            </a:endParaRPr>
          </a:p>
        </p:txBody>
      </p:sp>
      <p:sp>
        <p:nvSpPr>
          <p:cNvPr id="7" name="Zástupný symbol pro obsah 2"/>
          <p:cNvSpPr txBox="1">
            <a:spLocks/>
          </p:cNvSpPr>
          <p:nvPr/>
        </p:nvSpPr>
        <p:spPr>
          <a:xfrm>
            <a:off x="571472" y="3571876"/>
            <a:ext cx="7858180" cy="785818"/>
          </a:xfrm>
          <a:prstGeom prst="rect">
            <a:avLst/>
          </a:prstGeom>
          <a:gradFill flip="none" rotWithShape="1">
            <a:gsLst>
              <a:gs pos="0">
                <a:schemeClr val="bg1"/>
              </a:gs>
              <a:gs pos="50000">
                <a:schemeClr val="accent3">
                  <a:lumMod val="75000"/>
                </a:schemeClr>
              </a:gs>
              <a:gs pos="100000">
                <a:schemeClr val="accent3">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strike="noStrike" kern="1200" cap="none" spc="0" normalizeH="0" baseline="0" noProof="0" dirty="0" smtClean="0">
                <a:ln>
                  <a:noFill/>
                </a:ln>
                <a:uLnTx/>
                <a:uFillTx/>
                <a:latin typeface="+mj-lt"/>
              </a:rPr>
              <a:t>3.</a:t>
            </a:r>
            <a:r>
              <a:rPr kumimoji="0" lang="cs-CZ" sz="3200" b="1" i="0" strike="noStrike" kern="1200" cap="none" spc="0" normalizeH="0" noProof="0" dirty="0" smtClean="0">
                <a:ln>
                  <a:noFill/>
                </a:ln>
                <a:uLnTx/>
                <a:uFillTx/>
                <a:latin typeface="+mj-lt"/>
              </a:rPr>
              <a:t> Určete, jaká je </a:t>
            </a:r>
            <a:r>
              <a:rPr kumimoji="0" lang="cs-CZ" sz="3200" b="1" i="0" u="sng" strike="noStrike" kern="1200" cap="none" spc="0" normalizeH="0" noProof="0" dirty="0" smtClean="0">
                <a:ln>
                  <a:noFill/>
                </a:ln>
                <a:uLnTx/>
                <a:uFillTx/>
                <a:latin typeface="+mj-lt"/>
              </a:rPr>
              <a:t>funkce textu.</a:t>
            </a:r>
            <a:endParaRPr kumimoji="0" lang="cs-CZ" sz="3200" b="1" i="0" u="sng" strike="noStrike" kern="1200" cap="none" spc="0" normalizeH="0" baseline="0" noProof="0" dirty="0">
              <a:ln>
                <a:noFill/>
              </a:ln>
              <a:uLnTx/>
              <a:uFillTx/>
              <a:latin typeface="+mj-lt"/>
            </a:endParaRPr>
          </a:p>
        </p:txBody>
      </p:sp>
      <p:sp>
        <p:nvSpPr>
          <p:cNvPr id="8" name="Zástupný symbol pro obsah 2"/>
          <p:cNvSpPr txBox="1">
            <a:spLocks/>
          </p:cNvSpPr>
          <p:nvPr/>
        </p:nvSpPr>
        <p:spPr>
          <a:xfrm>
            <a:off x="571472" y="4643446"/>
            <a:ext cx="7858180" cy="1071570"/>
          </a:xfrm>
          <a:prstGeom prst="rect">
            <a:avLst/>
          </a:prstGeom>
          <a:gradFill flip="none" rotWithShape="1">
            <a:gsLst>
              <a:gs pos="0">
                <a:schemeClr val="bg1"/>
              </a:gs>
              <a:gs pos="50000">
                <a:schemeClr val="accent3">
                  <a:lumMod val="75000"/>
                </a:schemeClr>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lang="cs-CZ" sz="3200" b="1" dirty="0" smtClean="0">
                <a:latin typeface="+mj-lt"/>
              </a:rPr>
              <a:t>4. Která </a:t>
            </a:r>
            <a:r>
              <a:rPr lang="cs-CZ" sz="3200" b="1" u="sng" dirty="0" smtClean="0">
                <a:latin typeface="+mj-lt"/>
              </a:rPr>
              <a:t>forma jazyka a vypravěče</a:t>
            </a:r>
            <a:r>
              <a:rPr lang="cs-CZ" sz="3200" b="1" dirty="0" smtClean="0">
                <a:latin typeface="+mj-lt"/>
              </a:rPr>
              <a:t> se v úryvku  výrazně uplatňuje? </a:t>
            </a:r>
            <a:endParaRPr kumimoji="0" lang="cs-CZ" sz="3200" b="1" i="0" strike="noStrike" kern="1200" cap="none" spc="0" normalizeH="0" baseline="0" noProof="0" dirty="0">
              <a:ln>
                <a:noFill/>
              </a:ln>
              <a:uLnTx/>
              <a:uFillTx/>
              <a:latin typeface="+mj-lt"/>
            </a:endParaRPr>
          </a:p>
        </p:txBody>
      </p:sp>
    </p:spTree>
  </p:cSld>
  <p:clrMapOvr>
    <a:masterClrMapping/>
  </p:clrMapOvr>
  <p:transition spd="slow">
    <p:cut/>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57158" y="214290"/>
            <a:ext cx="8429684" cy="584775"/>
          </a:xfrm>
          <a:prstGeom prst="rect">
            <a:avLst/>
          </a:prstGeom>
          <a:gradFill flip="none" rotWithShape="1">
            <a:gsLst>
              <a:gs pos="0">
                <a:schemeClr val="accent3">
                  <a:lumMod val="60000"/>
                  <a:lumOff val="40000"/>
                </a:schemeClr>
              </a:gs>
              <a:gs pos="50000">
                <a:schemeClr val="bg1"/>
              </a:gs>
              <a:gs pos="100000">
                <a:schemeClr val="accent3">
                  <a:lumMod val="40000"/>
                  <a:lumOff val="60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32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Spalovač mrtvol (1967) – výchozí text 4 </a:t>
            </a:r>
            <a:endParaRPr lang="cs-CZ" sz="32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
        <p:nvSpPr>
          <p:cNvPr id="3" name="Zástupný symbol pro obsah 2"/>
          <p:cNvSpPr txBox="1">
            <a:spLocks/>
          </p:cNvSpPr>
          <p:nvPr/>
        </p:nvSpPr>
        <p:spPr>
          <a:xfrm>
            <a:off x="357158" y="928670"/>
            <a:ext cx="8501122" cy="5715040"/>
          </a:xfrm>
          <a:prstGeom prst="rect">
            <a:avLst/>
          </a:prstGeom>
          <a:gradFill flip="none" rotWithShape="1">
            <a:gsLst>
              <a:gs pos="1000">
                <a:schemeClr val="accent3">
                  <a:lumMod val="60000"/>
                  <a:lumOff val="40000"/>
                </a:schemeClr>
              </a:gs>
              <a:gs pos="50000">
                <a:schemeClr val="bg1"/>
              </a:gs>
              <a:gs pos="100000">
                <a:schemeClr val="accent3">
                  <a:lumMod val="40000"/>
                  <a:lumOff val="60000"/>
                </a:schemeClr>
              </a:gs>
            </a:gsLst>
            <a:lin ang="72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algn="just"/>
            <a:r>
              <a:rPr lang="cs-CZ" sz="2400" b="1" i="1" dirty="0" smtClean="0"/>
              <a:t>,,Je tu horko,“ řekl pan </a:t>
            </a:r>
            <a:r>
              <a:rPr lang="cs-CZ" sz="2400" b="1" i="1" dirty="0" err="1" smtClean="0"/>
              <a:t>Kopfrkingl</a:t>
            </a:r>
            <a:r>
              <a:rPr lang="cs-CZ" sz="2400" b="1" i="1" dirty="0" smtClean="0"/>
              <a:t> v koupelně a postavil židli pod ventilátor, ,,asi jsme to přehnal s topením. Otevři ten ventilátor, drahá.“ </a:t>
            </a:r>
          </a:p>
          <a:p>
            <a:pPr algn="just"/>
            <a:r>
              <a:rPr lang="cs-CZ" sz="2400" b="1" i="1" dirty="0" smtClean="0"/>
              <a:t>Když </a:t>
            </a:r>
            <a:r>
              <a:rPr lang="cs-CZ" sz="2400" b="1" i="1" dirty="0" err="1" smtClean="0"/>
              <a:t>Lakmé</a:t>
            </a:r>
            <a:r>
              <a:rPr lang="cs-CZ" sz="2400" b="1" i="1" dirty="0" smtClean="0"/>
              <a:t> vylezla na židli, pan </a:t>
            </a:r>
            <a:r>
              <a:rPr lang="cs-CZ" sz="2400" b="1" i="1" dirty="0" err="1" smtClean="0"/>
              <a:t>Kopfrkingl</a:t>
            </a:r>
            <a:r>
              <a:rPr lang="cs-CZ" sz="2400" b="1" i="1" dirty="0" smtClean="0"/>
              <a:t> jí pohladil lýtko, hodil jí smyčku na krk a s něžným úsměvem jí řekl:</a:t>
            </a:r>
          </a:p>
          <a:p>
            <a:pPr algn="just"/>
            <a:r>
              <a:rPr lang="cs-CZ" sz="2400" b="1" i="1" dirty="0" smtClean="0"/>
              <a:t>,,Co  abych tě, drahá, oběsil?“</a:t>
            </a:r>
          </a:p>
          <a:p>
            <a:pPr algn="just"/>
            <a:r>
              <a:rPr lang="cs-CZ" sz="2400" b="1" i="1" dirty="0" smtClean="0"/>
              <a:t>Usmála se na něho dolů, snad mu dobře nerozuměla , on se usmál též, kopl do židle a bylo to. V předsíni si vzal kabát, šel na německou kriminálku a do protokolu nadiktoval:</a:t>
            </a:r>
          </a:p>
          <a:p>
            <a:pPr algn="just"/>
            <a:r>
              <a:rPr lang="cs-CZ" sz="2400" b="1" i="1" dirty="0" smtClean="0"/>
              <a:t>,,Udělala to zřejmě ze zoufalství. Měla židovskou krev a nesnesla žít po mém boku. Snad tušila, že se s ní dám rozvést, že se to nesrovnává s mou německou ctí.“ A sobě v duchu řekl: ,,Litoval jsem tě, drahá, litoval. Byl jsi skleslá, zamlklá, ovšem, jak by ne, ale já jsem tu oběť jako Němec přinést musil. Zachránil jsem tě, drahá, před utrpením, které by tě jinak čekalo.(…) </a:t>
            </a:r>
            <a:endParaRPr lang="cs-CZ" sz="2800" b="1" i="1" dirty="0"/>
          </a:p>
        </p:txBody>
      </p:sp>
    </p:spTree>
  </p:cSld>
  <p:clrMapOvr>
    <a:masterClrMapping/>
  </p:clrMapOvr>
  <p:transition spd="slow">
    <p:cut/>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285720" y="214290"/>
            <a:ext cx="8643998" cy="646331"/>
          </a:xfrm>
          <a:prstGeom prst="rect">
            <a:avLst/>
          </a:prstGeom>
          <a:gradFill flip="none" rotWithShape="1">
            <a:gsLst>
              <a:gs pos="0">
                <a:schemeClr val="accent3">
                  <a:lumMod val="60000"/>
                  <a:lumOff val="40000"/>
                </a:schemeClr>
              </a:gs>
              <a:gs pos="50000">
                <a:schemeClr val="bg1"/>
              </a:gs>
              <a:gs pos="100000">
                <a:schemeClr val="accent3">
                  <a:lumMod val="60000"/>
                  <a:lumOff val="40000"/>
                </a:schemeClr>
              </a:gs>
            </a:gsLst>
            <a:path path="circle">
              <a:fillToRect l="100000" t="100000"/>
            </a:path>
            <a:tileRect r="-100000" b="-100000"/>
          </a:gradFill>
          <a:ln w="31750">
            <a:solidFill>
              <a:schemeClr val="tx1"/>
            </a:solidFill>
          </a:ln>
          <a:effectLst>
            <a:outerShdw dist="127000" dir="7680000" sx="46000" sy="46000" algn="ctr" rotWithShape="0">
              <a:srgbClr val="000000">
                <a:alpha val="43137"/>
              </a:srgbClr>
            </a:outerShdw>
          </a:effectLst>
        </p:spPr>
        <p:txBody>
          <a:bodyPr wrap="square" lIns="91440" tIns="45720" rIns="91440" bIns="45720">
            <a:spAutoFit/>
          </a:bodyPr>
          <a:lstStyle/>
          <a:p>
            <a:pPr algn="ctr"/>
            <a:r>
              <a:rPr lang="cs-CZ" sz="36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Určete </a:t>
            </a:r>
            <a:r>
              <a:rPr lang="cs-CZ" sz="3600" b="1" cap="none" spc="0" dirty="0" smtClean="0">
                <a:ln w="17780" cmpd="sng">
                  <a:solidFill>
                    <a:schemeClr val="accent1">
                      <a:tint val="3000"/>
                    </a:schemeClr>
                  </a:solidFill>
                  <a:prstDash val="solid"/>
                  <a:miter lim="800000"/>
                </a:ln>
                <a:solidFill>
                  <a:srgbClr val="C00000"/>
                </a:solidFill>
                <a:effectLst>
                  <a:outerShdw blurRad="55000" dist="50800" dir="5400000" algn="tl">
                    <a:srgbClr val="000000">
                      <a:alpha val="33000"/>
                    </a:srgbClr>
                  </a:outerShdw>
                </a:effectLst>
              </a:rPr>
              <a:t>správnost tvrzení</a:t>
            </a:r>
            <a:r>
              <a:rPr lang="cs-CZ" sz="36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 chybná opravte. </a:t>
            </a:r>
            <a:endParaRPr lang="cs-CZ" sz="36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
        <p:nvSpPr>
          <p:cNvPr id="8" name="Zástupný symbol pro obsah 2"/>
          <p:cNvSpPr txBox="1">
            <a:spLocks/>
          </p:cNvSpPr>
          <p:nvPr/>
        </p:nvSpPr>
        <p:spPr>
          <a:xfrm>
            <a:off x="857224" y="1142984"/>
            <a:ext cx="7715304" cy="1214446"/>
          </a:xfrm>
          <a:prstGeom prst="rect">
            <a:avLst/>
          </a:prstGeom>
          <a:gradFill flip="none" rotWithShape="1">
            <a:gsLst>
              <a:gs pos="0">
                <a:schemeClr val="accent3">
                  <a:lumMod val="60000"/>
                  <a:lumOff val="40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lvl="3" indent="-514350" algn="ctr">
              <a:spcBef>
                <a:spcPct val="20000"/>
              </a:spcBef>
              <a:buAutoNum type="arabicPeriod"/>
            </a:pPr>
            <a:r>
              <a:rPr kumimoji="0" lang="cs-CZ" sz="3200" i="0" u="none" strike="noStrike" kern="1200" cap="none" spc="0" normalizeH="0" noProof="0" dirty="0" smtClean="0">
                <a:ln>
                  <a:noFill/>
                </a:ln>
                <a:effectLst>
                  <a:outerShdw blurRad="38100" dist="38100" dir="2700000" algn="tl">
                    <a:srgbClr val="000000">
                      <a:alpha val="43137"/>
                    </a:srgbClr>
                  </a:outerShdw>
                </a:effectLst>
                <a:uLnTx/>
                <a:uFillTx/>
              </a:rPr>
              <a:t>Hlavní hrdina</a:t>
            </a:r>
            <a:r>
              <a:rPr kumimoji="0" lang="cs-CZ" sz="3200" i="0" strike="noStrike" kern="1200" cap="none" spc="0" normalizeH="0" noProof="0" dirty="0" smtClean="0">
                <a:ln>
                  <a:noFill/>
                </a:ln>
                <a:effectLst>
                  <a:outerShdw blurRad="38100" dist="38100" dir="2700000" algn="tl">
                    <a:srgbClr val="000000">
                      <a:alpha val="43137"/>
                    </a:srgbClr>
                  </a:outerShdw>
                </a:effectLst>
                <a:uLnTx/>
                <a:uFillTx/>
              </a:rPr>
              <a:t> </a:t>
            </a:r>
            <a:r>
              <a:rPr lang="cs-CZ" sz="3200" dirty="0" smtClean="0">
                <a:effectLst>
                  <a:outerShdw blurRad="38100" dist="38100" dir="2700000" algn="tl">
                    <a:srgbClr val="000000">
                      <a:alpha val="43137"/>
                    </a:srgbClr>
                  </a:outerShdw>
                </a:effectLst>
              </a:rPr>
              <a:t>novely </a:t>
            </a:r>
            <a:r>
              <a:rPr lang="cs-CZ" sz="3200" dirty="0" smtClean="0">
                <a:solidFill>
                  <a:srgbClr val="C00000"/>
                </a:solidFill>
                <a:effectLst>
                  <a:outerShdw blurRad="38100" dist="38100" dir="2700000" algn="tl">
                    <a:srgbClr val="000000">
                      <a:alpha val="43137"/>
                    </a:srgbClr>
                  </a:outerShdw>
                </a:effectLst>
              </a:rPr>
              <a:t>Spalovač mrtvol </a:t>
            </a:r>
            <a:r>
              <a:rPr kumimoji="0" lang="cs-CZ" sz="3200" i="0" u="none" strike="noStrike" kern="1200" cap="none" spc="0" normalizeH="0" noProof="0" dirty="0" smtClean="0">
                <a:ln>
                  <a:noFill/>
                </a:ln>
                <a:effectLst>
                  <a:outerShdw blurRad="38100" dist="38100" dir="2700000" algn="tl">
                    <a:srgbClr val="000000">
                      <a:alpha val="43137"/>
                    </a:srgbClr>
                  </a:outerShdw>
                </a:effectLst>
                <a:uLnTx/>
                <a:uFillTx/>
              </a:rPr>
              <a:t>se jmenuje </a:t>
            </a:r>
            <a:r>
              <a:rPr lang="cs-CZ" sz="3200" dirty="0" smtClean="0">
                <a:effectLst>
                  <a:outerShdw blurRad="38100" dist="38100" dir="2700000" algn="tl">
                    <a:srgbClr val="000000">
                      <a:alpha val="43137"/>
                    </a:srgbClr>
                  </a:outerShdw>
                </a:effectLst>
              </a:rPr>
              <a:t>pan</a:t>
            </a:r>
            <a:r>
              <a:rPr kumimoji="0" lang="cs-CZ" sz="3200" i="0" u="none" strike="noStrike" kern="1200" cap="none" spc="0" normalizeH="0" noProof="0" dirty="0" smtClean="0">
                <a:ln>
                  <a:noFill/>
                </a:ln>
                <a:effectLst>
                  <a:outerShdw blurRad="38100" dist="38100" dir="2700000" algn="tl">
                    <a:srgbClr val="000000">
                      <a:alpha val="43137"/>
                    </a:srgbClr>
                  </a:outerShdw>
                </a:effectLst>
                <a:uLnTx/>
                <a:uFillTx/>
              </a:rPr>
              <a:t> Jahn.   </a:t>
            </a:r>
            <a:r>
              <a:rPr lang="cs-CZ" sz="3200" dirty="0" smtClean="0">
                <a:effectLst>
                  <a:outerShdw blurRad="38100" dist="38100" dir="2700000" algn="tl">
                    <a:srgbClr val="000000">
                      <a:alpha val="43137"/>
                    </a:srgbClr>
                  </a:outerShdw>
                </a:effectLst>
              </a:rPr>
              <a:t>             a</a:t>
            </a:r>
            <a:r>
              <a:rPr kumimoji="0" lang="cs-CZ" sz="3200" i="0" u="none" strike="noStrike" kern="1200" cap="none" spc="0" normalizeH="0" noProof="0" dirty="0" smtClean="0">
                <a:ln>
                  <a:noFill/>
                </a:ln>
                <a:effectLst>
                  <a:outerShdw blurRad="38100" dist="38100" dir="2700000" algn="tl">
                    <a:srgbClr val="000000">
                      <a:alpha val="43137"/>
                    </a:srgbClr>
                  </a:outerShdw>
                </a:effectLst>
                <a:uLnTx/>
                <a:uFillTx/>
              </a:rPr>
              <a:t>no - ne</a:t>
            </a:r>
            <a:endParaRPr kumimoji="0" lang="cs-CZ" sz="3200" i="0" u="none" strike="noStrike" kern="1200" cap="none" spc="0" normalizeH="0" baseline="0" noProof="0" dirty="0">
              <a:ln>
                <a:noFill/>
              </a:ln>
              <a:effectLst>
                <a:outerShdw blurRad="38100" dist="38100" dir="2700000" algn="tl">
                  <a:srgbClr val="000000">
                    <a:alpha val="43137"/>
                  </a:srgbClr>
                </a:outerShdw>
              </a:effectLst>
              <a:uLnTx/>
              <a:uFillTx/>
            </a:endParaRPr>
          </a:p>
        </p:txBody>
      </p:sp>
      <p:sp>
        <p:nvSpPr>
          <p:cNvPr id="7" name="Zástupný symbol pro obsah 2"/>
          <p:cNvSpPr txBox="1">
            <a:spLocks/>
          </p:cNvSpPr>
          <p:nvPr/>
        </p:nvSpPr>
        <p:spPr>
          <a:xfrm>
            <a:off x="1142976" y="2571744"/>
            <a:ext cx="7215238" cy="1214446"/>
          </a:xfrm>
          <a:prstGeom prst="rect">
            <a:avLst/>
          </a:prstGeom>
          <a:gradFill flip="none" rotWithShape="1">
            <a:gsLst>
              <a:gs pos="0">
                <a:schemeClr val="accent3">
                  <a:lumMod val="60000"/>
                  <a:lumOff val="40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lvl="3" indent="-514350" algn="ctr">
              <a:spcBef>
                <a:spcPct val="20000"/>
              </a:spcBef>
            </a:pPr>
            <a:r>
              <a:rPr kumimoji="0" lang="cs-CZ" sz="3200" i="0" u="none" strike="noStrike" kern="1200" cap="none" spc="0" normalizeH="0" baseline="0" noProof="0" dirty="0" smtClean="0">
                <a:ln>
                  <a:noFill/>
                </a:ln>
                <a:effectLst>
                  <a:outerShdw blurRad="38100" dist="38100" dir="2700000" algn="tl">
                    <a:srgbClr val="000000">
                      <a:alpha val="43137"/>
                    </a:srgbClr>
                  </a:outerShdw>
                </a:effectLst>
                <a:uLnTx/>
                <a:uFillTx/>
              </a:rPr>
              <a:t>2. Manželku, kterou vraží, hrdina v ukázce často oslovuje </a:t>
            </a:r>
            <a:r>
              <a:rPr lang="cs-CZ" sz="3200" dirty="0" smtClean="0">
                <a:effectLst>
                  <a:outerShdw blurRad="38100" dist="38100" dir="2700000" algn="tl">
                    <a:srgbClr val="000000">
                      <a:alpha val="43137"/>
                    </a:srgbClr>
                  </a:outerShdw>
                </a:effectLst>
              </a:rPr>
              <a:t> </a:t>
            </a:r>
            <a:r>
              <a:rPr kumimoji="0" lang="cs-CZ" sz="3200" i="0" u="none" strike="noStrike" kern="1200" cap="none" spc="0" normalizeH="0" noProof="0" dirty="0" smtClean="0">
                <a:ln>
                  <a:noFill/>
                </a:ln>
                <a:solidFill>
                  <a:srgbClr val="C00000"/>
                </a:solidFill>
                <a:effectLst>
                  <a:outerShdw blurRad="38100" dist="38100" dir="2700000" algn="tl">
                    <a:srgbClr val="000000">
                      <a:alpha val="43137"/>
                    </a:srgbClr>
                  </a:outerShdw>
                </a:effectLst>
                <a:uLnTx/>
                <a:uFillTx/>
              </a:rPr>
              <a:t>drahá.</a:t>
            </a:r>
            <a:r>
              <a:rPr kumimoji="0" lang="cs-CZ" sz="3200" i="0" u="none" strike="noStrike" kern="1200" cap="none" spc="0" normalizeH="0" noProof="0" dirty="0" smtClean="0">
                <a:ln>
                  <a:noFill/>
                </a:ln>
                <a:effectLst>
                  <a:outerShdw blurRad="38100" dist="38100" dir="2700000" algn="tl">
                    <a:srgbClr val="000000">
                      <a:alpha val="43137"/>
                    </a:srgbClr>
                  </a:outerShdw>
                </a:effectLst>
                <a:uLnTx/>
                <a:uFillTx/>
              </a:rPr>
              <a:t>    ano - ne</a:t>
            </a:r>
            <a:r>
              <a:rPr kumimoji="0" lang="cs-CZ" sz="3200" i="0" u="none" strike="noStrike" kern="1200" cap="none" spc="0" normalizeH="0" baseline="0" noProof="0" dirty="0" smtClean="0">
                <a:ln>
                  <a:noFill/>
                </a:ln>
                <a:effectLst>
                  <a:outerShdw blurRad="38100" dist="38100" dir="2700000" algn="tl">
                    <a:srgbClr val="000000">
                      <a:alpha val="43137"/>
                    </a:srgbClr>
                  </a:outerShdw>
                </a:effectLst>
                <a:uLnTx/>
                <a:uFillTx/>
              </a:rPr>
              <a:t> </a:t>
            </a:r>
            <a:r>
              <a:rPr kumimoji="0" lang="cs-CZ" sz="3200" i="0" u="none" strike="noStrike" kern="1200" cap="none" spc="0" normalizeH="0" noProof="0" dirty="0" smtClean="0">
                <a:ln>
                  <a:noFill/>
                </a:ln>
                <a:effectLst>
                  <a:outerShdw blurRad="38100" dist="38100" dir="2700000" algn="tl">
                    <a:srgbClr val="000000">
                      <a:alpha val="43137"/>
                    </a:srgbClr>
                  </a:outerShdw>
                </a:effectLst>
                <a:uLnTx/>
                <a:uFillTx/>
              </a:rPr>
              <a:t> </a:t>
            </a:r>
            <a:endParaRPr kumimoji="0" lang="cs-CZ" sz="3200" i="0" u="none" strike="noStrike" kern="1200" cap="none" spc="0" normalizeH="0" baseline="0" noProof="0" dirty="0">
              <a:ln>
                <a:noFill/>
              </a:ln>
              <a:effectLst>
                <a:outerShdw blurRad="38100" dist="38100" dir="2700000" algn="tl">
                  <a:srgbClr val="000000">
                    <a:alpha val="43137"/>
                  </a:srgbClr>
                </a:outerShdw>
              </a:effectLst>
              <a:uLnTx/>
              <a:uFillTx/>
            </a:endParaRPr>
          </a:p>
        </p:txBody>
      </p:sp>
      <p:sp>
        <p:nvSpPr>
          <p:cNvPr id="9" name="Zástupný symbol pro obsah 2"/>
          <p:cNvSpPr txBox="1">
            <a:spLocks/>
          </p:cNvSpPr>
          <p:nvPr/>
        </p:nvSpPr>
        <p:spPr>
          <a:xfrm>
            <a:off x="928662" y="3929066"/>
            <a:ext cx="7715304" cy="1214446"/>
          </a:xfrm>
          <a:prstGeom prst="rect">
            <a:avLst/>
          </a:prstGeom>
          <a:gradFill flip="none" rotWithShape="1">
            <a:gsLst>
              <a:gs pos="0">
                <a:schemeClr val="accent3">
                  <a:lumMod val="60000"/>
                  <a:lumOff val="40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lvl="3" indent="-514350" algn="ctr">
              <a:spcBef>
                <a:spcPct val="20000"/>
              </a:spcBef>
            </a:pPr>
            <a:r>
              <a:rPr kumimoji="0" lang="cs-CZ" sz="3200" i="0" u="none" strike="noStrike" kern="1200" cap="none" spc="0" normalizeH="0" baseline="0" noProof="0" dirty="0" smtClean="0">
                <a:ln>
                  <a:noFill/>
                </a:ln>
                <a:effectLst>
                  <a:outerShdw blurRad="38100" dist="38100" dir="2700000" algn="tl">
                    <a:srgbClr val="000000">
                      <a:alpha val="43137"/>
                    </a:srgbClr>
                  </a:outerShdw>
                </a:effectLst>
                <a:uLnTx/>
                <a:uFillTx/>
              </a:rPr>
              <a:t>3.</a:t>
            </a:r>
            <a:r>
              <a:rPr kumimoji="0" lang="cs-CZ" sz="3200" i="0" u="none" strike="noStrike" kern="1200" cap="none" spc="0" normalizeH="0" noProof="0" dirty="0" smtClean="0">
                <a:ln>
                  <a:noFill/>
                </a:ln>
                <a:effectLst>
                  <a:outerShdw blurRad="38100" dist="38100" dir="2700000" algn="tl">
                    <a:srgbClr val="000000">
                      <a:alpha val="43137"/>
                    </a:srgbClr>
                  </a:outerShdw>
                </a:effectLst>
                <a:uLnTx/>
                <a:uFillTx/>
              </a:rPr>
              <a:t> Hrdina novely je odpůrcem nacistické </a:t>
            </a:r>
            <a:r>
              <a:rPr kumimoji="0" lang="cs-CZ" sz="3200" i="0" u="none" strike="noStrike" kern="1200" cap="none" spc="0" normalizeH="0" noProof="0" dirty="0" smtClean="0">
                <a:ln>
                  <a:noFill/>
                </a:ln>
                <a:solidFill>
                  <a:srgbClr val="C00000"/>
                </a:solidFill>
                <a:effectLst>
                  <a:outerShdw blurRad="38100" dist="38100" dir="2700000" algn="tl">
                    <a:srgbClr val="000000">
                      <a:alpha val="43137"/>
                    </a:srgbClr>
                  </a:outerShdw>
                </a:effectLst>
                <a:uLnTx/>
                <a:uFillTx/>
              </a:rPr>
              <a:t>rasistické ideologie</a:t>
            </a:r>
            <a:r>
              <a:rPr kumimoji="0" lang="cs-CZ" sz="3200" i="0" u="none" strike="noStrike" kern="1200" cap="none" spc="0" normalizeH="0" noProof="0" dirty="0" smtClean="0">
                <a:ln>
                  <a:noFill/>
                </a:ln>
                <a:effectLst>
                  <a:outerShdw blurRad="38100" dist="38100" dir="2700000" algn="tl">
                    <a:srgbClr val="000000">
                      <a:alpha val="43137"/>
                    </a:srgbClr>
                  </a:outerShdw>
                </a:effectLst>
                <a:uLnTx/>
                <a:uFillTx/>
              </a:rPr>
              <a:t>.       </a:t>
            </a:r>
            <a:r>
              <a:rPr lang="cs-CZ" sz="3200" dirty="0" smtClean="0">
                <a:effectLst>
                  <a:outerShdw blurRad="38100" dist="38100" dir="2700000" algn="tl">
                    <a:srgbClr val="000000">
                      <a:alpha val="43137"/>
                    </a:srgbClr>
                  </a:outerShdw>
                </a:effectLst>
              </a:rPr>
              <a:t>a</a:t>
            </a:r>
            <a:r>
              <a:rPr kumimoji="0" lang="cs-CZ" sz="3200" i="0" u="none" strike="noStrike" kern="1200" cap="none" spc="0" normalizeH="0" noProof="0" dirty="0" smtClean="0">
                <a:ln>
                  <a:noFill/>
                </a:ln>
                <a:effectLst>
                  <a:outerShdw blurRad="38100" dist="38100" dir="2700000" algn="tl">
                    <a:srgbClr val="000000">
                      <a:alpha val="43137"/>
                    </a:srgbClr>
                  </a:outerShdw>
                </a:effectLst>
                <a:uLnTx/>
                <a:uFillTx/>
              </a:rPr>
              <a:t>no - ne</a:t>
            </a:r>
            <a:endParaRPr kumimoji="0" lang="cs-CZ" sz="3200" i="0" u="none" strike="noStrike" kern="1200" cap="none" spc="0" normalizeH="0" baseline="0" noProof="0" dirty="0">
              <a:ln>
                <a:noFill/>
              </a:ln>
              <a:effectLst>
                <a:outerShdw blurRad="38100" dist="38100" dir="2700000" algn="tl">
                  <a:srgbClr val="000000">
                    <a:alpha val="43137"/>
                  </a:srgbClr>
                </a:outerShdw>
              </a:effectLst>
              <a:uLnTx/>
              <a:uFillTx/>
            </a:endParaRPr>
          </a:p>
        </p:txBody>
      </p:sp>
      <p:sp>
        <p:nvSpPr>
          <p:cNvPr id="13" name="Zástupný symbol pro obsah 2"/>
          <p:cNvSpPr txBox="1">
            <a:spLocks/>
          </p:cNvSpPr>
          <p:nvPr/>
        </p:nvSpPr>
        <p:spPr>
          <a:xfrm>
            <a:off x="928662" y="5286388"/>
            <a:ext cx="7715304" cy="1214446"/>
          </a:xfrm>
          <a:prstGeom prst="rect">
            <a:avLst/>
          </a:prstGeom>
          <a:gradFill flip="none" rotWithShape="1">
            <a:gsLst>
              <a:gs pos="0">
                <a:schemeClr val="accent3">
                  <a:lumMod val="60000"/>
                  <a:lumOff val="40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lvl="3" indent="-514350" algn="ctr">
              <a:spcBef>
                <a:spcPct val="20000"/>
              </a:spcBef>
            </a:pPr>
            <a:r>
              <a:rPr kumimoji="0" lang="cs-CZ" sz="3200" i="0" u="none" strike="noStrike" kern="1200" cap="none" spc="0" normalizeH="0" baseline="0" noProof="0" dirty="0" smtClean="0">
                <a:ln>
                  <a:noFill/>
                </a:ln>
                <a:effectLst>
                  <a:outerShdw blurRad="38100" dist="38100" dir="2700000" algn="tl">
                    <a:srgbClr val="000000">
                      <a:alpha val="43137"/>
                    </a:srgbClr>
                  </a:outerShdw>
                </a:effectLst>
                <a:uLnTx/>
                <a:uFillTx/>
              </a:rPr>
              <a:t>4. Svůj </a:t>
            </a:r>
            <a:r>
              <a:rPr kumimoji="0" lang="cs-CZ" sz="3200" i="0" u="none" strike="noStrike" kern="1200" cap="none" spc="0" normalizeH="0" baseline="0" noProof="0" dirty="0" smtClean="0">
                <a:ln>
                  <a:noFill/>
                </a:ln>
                <a:solidFill>
                  <a:srgbClr val="C00000"/>
                </a:solidFill>
                <a:effectLst>
                  <a:outerShdw blurRad="38100" dist="38100" dir="2700000" algn="tl">
                    <a:srgbClr val="000000">
                      <a:alpha val="43137"/>
                    </a:srgbClr>
                  </a:outerShdw>
                </a:effectLst>
                <a:uLnTx/>
                <a:uFillTx/>
              </a:rPr>
              <a:t>zločin</a:t>
            </a:r>
            <a:r>
              <a:rPr kumimoji="0" lang="cs-CZ" sz="3200" i="0" u="none" strike="noStrike" kern="1200" cap="none" spc="0" normalizeH="0" noProof="0" dirty="0" smtClean="0">
                <a:ln>
                  <a:noFill/>
                </a:ln>
                <a:solidFill>
                  <a:srgbClr val="C00000"/>
                </a:solidFill>
                <a:effectLst>
                  <a:outerShdw blurRad="38100" dist="38100" dir="2700000" algn="tl">
                    <a:srgbClr val="000000">
                      <a:alpha val="43137"/>
                    </a:srgbClr>
                  </a:outerShdw>
                </a:effectLst>
                <a:uLnTx/>
                <a:uFillTx/>
              </a:rPr>
              <a:t> </a:t>
            </a:r>
            <a:r>
              <a:rPr kumimoji="0" lang="cs-CZ" sz="3200" i="0" u="none" strike="noStrike" kern="1200" cap="none" spc="0" normalizeH="0" noProof="0" dirty="0" smtClean="0">
                <a:ln>
                  <a:noFill/>
                </a:ln>
                <a:effectLst>
                  <a:outerShdw blurRad="38100" dist="38100" dir="2700000" algn="tl">
                    <a:srgbClr val="000000">
                      <a:alpha val="43137"/>
                    </a:srgbClr>
                  </a:outerShdw>
                </a:effectLst>
                <a:uLnTx/>
                <a:uFillTx/>
              </a:rPr>
              <a:t>hrdina prezentuje jako pomoc  lidskému neštěstí a věří tomu.  </a:t>
            </a:r>
            <a:r>
              <a:rPr lang="cs-CZ" sz="3200" dirty="0" smtClean="0">
                <a:effectLst>
                  <a:outerShdw blurRad="38100" dist="38100" dir="2700000" algn="tl">
                    <a:srgbClr val="000000">
                      <a:alpha val="43137"/>
                    </a:srgbClr>
                  </a:outerShdw>
                </a:effectLst>
              </a:rPr>
              <a:t>a</a:t>
            </a:r>
            <a:r>
              <a:rPr kumimoji="0" lang="cs-CZ" sz="3200" i="0" u="none" strike="noStrike" kern="1200" cap="none" spc="0" normalizeH="0" noProof="0" dirty="0" smtClean="0">
                <a:ln>
                  <a:noFill/>
                </a:ln>
                <a:effectLst>
                  <a:outerShdw blurRad="38100" dist="38100" dir="2700000" algn="tl">
                    <a:srgbClr val="000000">
                      <a:alpha val="43137"/>
                    </a:srgbClr>
                  </a:outerShdw>
                </a:effectLst>
                <a:uLnTx/>
                <a:uFillTx/>
              </a:rPr>
              <a:t>no - ne</a:t>
            </a:r>
            <a:r>
              <a:rPr kumimoji="0" lang="cs-CZ" sz="3200" i="0" u="none" strike="noStrike" kern="1200" cap="none" spc="0" normalizeH="0" baseline="0" noProof="0" dirty="0" smtClean="0">
                <a:ln>
                  <a:noFill/>
                </a:ln>
                <a:effectLst>
                  <a:outerShdw blurRad="38100" dist="38100" dir="2700000" algn="tl">
                    <a:srgbClr val="000000">
                      <a:alpha val="43137"/>
                    </a:srgbClr>
                  </a:outerShdw>
                </a:effectLst>
                <a:uLnTx/>
                <a:uFillTx/>
              </a:rPr>
              <a:t> </a:t>
            </a:r>
            <a:endParaRPr kumimoji="0" lang="cs-CZ" sz="3200" i="0" u="none" strike="noStrike" kern="1200" cap="none" spc="0" normalizeH="0" baseline="0" noProof="0" dirty="0">
              <a:ln>
                <a:noFill/>
              </a:ln>
              <a:effectLst>
                <a:outerShdw blurRad="38100" dist="38100" dir="2700000" algn="tl">
                  <a:srgbClr val="000000">
                    <a:alpha val="43137"/>
                  </a:srgbClr>
                </a:outerShdw>
              </a:effectLst>
              <a:uLnTx/>
              <a:uFillTx/>
            </a:endParaRPr>
          </a:p>
        </p:txBody>
      </p:sp>
    </p:spTree>
  </p:cSld>
  <p:clrMapOvr>
    <a:masterClrMapping/>
  </p:clrMapOvr>
  <p:transition spd="slow">
    <p:cut/>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285720" y="214290"/>
            <a:ext cx="8643998" cy="646331"/>
          </a:xfrm>
          <a:prstGeom prst="rect">
            <a:avLst/>
          </a:prstGeom>
          <a:gradFill flip="none" rotWithShape="1">
            <a:gsLst>
              <a:gs pos="0">
                <a:schemeClr val="accent3">
                  <a:lumMod val="60000"/>
                  <a:lumOff val="40000"/>
                </a:schemeClr>
              </a:gs>
              <a:gs pos="50000">
                <a:schemeClr val="bg1"/>
              </a:gs>
              <a:gs pos="100000">
                <a:schemeClr val="accent3">
                  <a:lumMod val="60000"/>
                  <a:lumOff val="40000"/>
                </a:schemeClr>
              </a:gs>
            </a:gsLst>
            <a:path path="circle">
              <a:fillToRect l="100000" t="100000"/>
            </a:path>
            <a:tileRect r="-100000" b="-100000"/>
          </a:gradFill>
          <a:ln w="31750">
            <a:solidFill>
              <a:schemeClr val="tx1"/>
            </a:solidFill>
          </a:ln>
          <a:effectLst>
            <a:outerShdw dist="127000" dir="7680000" sx="46000" sy="46000" algn="ctr" rotWithShape="0">
              <a:srgbClr val="000000">
                <a:alpha val="43137"/>
              </a:srgbClr>
            </a:outerShdw>
          </a:effectLst>
        </p:spPr>
        <p:txBody>
          <a:bodyPr wrap="square" lIns="91440" tIns="45720" rIns="91440" bIns="45720">
            <a:spAutoFit/>
          </a:bodyPr>
          <a:lstStyle/>
          <a:p>
            <a:pPr algn="ctr"/>
            <a:r>
              <a:rPr lang="cs-CZ" sz="36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Určete </a:t>
            </a:r>
            <a:r>
              <a:rPr lang="cs-CZ" sz="3600" b="1" cap="none" spc="0" dirty="0" smtClean="0">
                <a:ln w="17780" cmpd="sng">
                  <a:solidFill>
                    <a:schemeClr val="accent1">
                      <a:tint val="3000"/>
                    </a:schemeClr>
                  </a:solidFill>
                  <a:prstDash val="solid"/>
                  <a:miter lim="800000"/>
                </a:ln>
                <a:solidFill>
                  <a:srgbClr val="C00000"/>
                </a:solidFill>
                <a:effectLst>
                  <a:outerShdw blurRad="55000" dist="50800" dir="5400000" algn="tl">
                    <a:srgbClr val="000000">
                      <a:alpha val="33000"/>
                    </a:srgbClr>
                  </a:outerShdw>
                </a:effectLst>
              </a:rPr>
              <a:t>správnost tvrzení</a:t>
            </a:r>
            <a:r>
              <a:rPr lang="cs-CZ" sz="36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 chybná opravte. </a:t>
            </a:r>
            <a:endParaRPr lang="cs-CZ" sz="36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
        <p:nvSpPr>
          <p:cNvPr id="8" name="Zástupný symbol pro obsah 2"/>
          <p:cNvSpPr txBox="1">
            <a:spLocks/>
          </p:cNvSpPr>
          <p:nvPr/>
        </p:nvSpPr>
        <p:spPr>
          <a:xfrm>
            <a:off x="857224" y="1142984"/>
            <a:ext cx="7715304" cy="1214446"/>
          </a:xfrm>
          <a:prstGeom prst="rect">
            <a:avLst/>
          </a:prstGeom>
          <a:gradFill flip="none" rotWithShape="1">
            <a:gsLst>
              <a:gs pos="0">
                <a:schemeClr val="accent3">
                  <a:lumMod val="60000"/>
                  <a:lumOff val="40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lvl="3" indent="-514350" algn="ctr">
              <a:spcBef>
                <a:spcPct val="20000"/>
              </a:spcBef>
              <a:buAutoNum type="arabicPeriod"/>
            </a:pPr>
            <a:r>
              <a:rPr kumimoji="0" lang="cs-CZ" sz="3200" i="0" u="none" strike="noStrike" kern="1200" cap="none" spc="0" normalizeH="0" noProof="0" dirty="0" smtClean="0">
                <a:ln>
                  <a:noFill/>
                </a:ln>
                <a:effectLst>
                  <a:outerShdw blurRad="38100" dist="38100" dir="2700000" algn="tl">
                    <a:srgbClr val="000000">
                      <a:alpha val="43137"/>
                    </a:srgbClr>
                  </a:outerShdw>
                </a:effectLst>
                <a:uLnTx/>
                <a:uFillTx/>
              </a:rPr>
              <a:t>Hlavní hrdina</a:t>
            </a:r>
            <a:r>
              <a:rPr kumimoji="0" lang="cs-CZ" sz="3200" i="0" strike="noStrike" kern="1200" cap="none" spc="0" normalizeH="0" noProof="0" dirty="0" smtClean="0">
                <a:ln>
                  <a:noFill/>
                </a:ln>
                <a:effectLst>
                  <a:outerShdw blurRad="38100" dist="38100" dir="2700000" algn="tl">
                    <a:srgbClr val="000000">
                      <a:alpha val="43137"/>
                    </a:srgbClr>
                  </a:outerShdw>
                </a:effectLst>
                <a:uLnTx/>
                <a:uFillTx/>
              </a:rPr>
              <a:t> </a:t>
            </a:r>
            <a:r>
              <a:rPr lang="cs-CZ" sz="3200" dirty="0" smtClean="0">
                <a:effectLst>
                  <a:outerShdw blurRad="38100" dist="38100" dir="2700000" algn="tl">
                    <a:srgbClr val="000000">
                      <a:alpha val="43137"/>
                    </a:srgbClr>
                  </a:outerShdw>
                </a:effectLst>
              </a:rPr>
              <a:t>novely </a:t>
            </a:r>
            <a:r>
              <a:rPr lang="cs-CZ" sz="3200" dirty="0" smtClean="0">
                <a:solidFill>
                  <a:srgbClr val="C00000"/>
                </a:solidFill>
                <a:effectLst>
                  <a:outerShdw blurRad="38100" dist="38100" dir="2700000" algn="tl">
                    <a:srgbClr val="000000">
                      <a:alpha val="43137"/>
                    </a:srgbClr>
                  </a:outerShdw>
                </a:effectLst>
              </a:rPr>
              <a:t>Spalovač mrtvol </a:t>
            </a:r>
            <a:r>
              <a:rPr kumimoji="0" lang="cs-CZ" sz="3200" i="0" u="none" strike="noStrike" kern="1200" cap="none" spc="0" normalizeH="0" noProof="0" dirty="0" smtClean="0">
                <a:ln>
                  <a:noFill/>
                </a:ln>
                <a:effectLst>
                  <a:outerShdw blurRad="38100" dist="38100" dir="2700000" algn="tl">
                    <a:srgbClr val="000000">
                      <a:alpha val="43137"/>
                    </a:srgbClr>
                  </a:outerShdw>
                </a:effectLst>
                <a:uLnTx/>
                <a:uFillTx/>
              </a:rPr>
              <a:t>se jmenuje </a:t>
            </a:r>
            <a:r>
              <a:rPr lang="cs-CZ" sz="3200" dirty="0" smtClean="0">
                <a:solidFill>
                  <a:srgbClr val="C00000"/>
                </a:solidFill>
                <a:effectLst>
                  <a:outerShdw blurRad="38100" dist="38100" dir="2700000" algn="tl">
                    <a:srgbClr val="000000">
                      <a:alpha val="43137"/>
                    </a:srgbClr>
                  </a:outerShdw>
                </a:effectLst>
              </a:rPr>
              <a:t>pan</a:t>
            </a:r>
            <a:r>
              <a:rPr kumimoji="0" lang="cs-CZ" sz="3200" i="0" u="none" strike="noStrike" kern="1200" cap="none" spc="0" normalizeH="0" noProof="0" dirty="0" smtClean="0">
                <a:ln>
                  <a:noFill/>
                </a:ln>
                <a:solidFill>
                  <a:srgbClr val="C00000"/>
                </a:solidFill>
                <a:effectLst>
                  <a:outerShdw blurRad="38100" dist="38100" dir="2700000" algn="tl">
                    <a:srgbClr val="000000">
                      <a:alpha val="43137"/>
                    </a:srgbClr>
                  </a:outerShdw>
                </a:effectLst>
                <a:uLnTx/>
                <a:uFillTx/>
              </a:rPr>
              <a:t> </a:t>
            </a:r>
            <a:r>
              <a:rPr kumimoji="0" lang="cs-CZ" sz="3200" i="0" u="none" strike="noStrike" kern="1200" cap="none" spc="0" normalizeH="0" noProof="0" dirty="0" err="1" smtClean="0">
                <a:ln>
                  <a:noFill/>
                </a:ln>
                <a:solidFill>
                  <a:srgbClr val="C00000"/>
                </a:solidFill>
                <a:effectLst>
                  <a:outerShdw blurRad="38100" dist="38100" dir="2700000" algn="tl">
                    <a:srgbClr val="000000">
                      <a:alpha val="43137"/>
                    </a:srgbClr>
                  </a:outerShdw>
                </a:effectLst>
                <a:uLnTx/>
                <a:uFillTx/>
              </a:rPr>
              <a:t>Kopfkingl</a:t>
            </a:r>
            <a:r>
              <a:rPr kumimoji="0" lang="cs-CZ" sz="3200" i="0" u="none" strike="noStrike" kern="1200" cap="none" spc="0" normalizeH="0" noProof="0" dirty="0" smtClean="0">
                <a:ln>
                  <a:noFill/>
                </a:ln>
                <a:solidFill>
                  <a:srgbClr val="C00000"/>
                </a:solidFill>
                <a:effectLst>
                  <a:outerShdw blurRad="38100" dist="38100" dir="2700000" algn="tl">
                    <a:srgbClr val="000000">
                      <a:alpha val="43137"/>
                    </a:srgbClr>
                  </a:outerShdw>
                </a:effectLst>
                <a:uLnTx/>
                <a:uFillTx/>
              </a:rPr>
              <a:t>.   </a:t>
            </a:r>
            <a:r>
              <a:rPr lang="cs-CZ" sz="3200" dirty="0" smtClean="0">
                <a:solidFill>
                  <a:srgbClr val="C00000"/>
                </a:solidFill>
                <a:effectLst>
                  <a:outerShdw blurRad="38100" dist="38100" dir="2700000" algn="tl">
                    <a:srgbClr val="000000">
                      <a:alpha val="43137"/>
                    </a:srgbClr>
                  </a:outerShdw>
                </a:effectLst>
              </a:rPr>
              <a:t>   </a:t>
            </a:r>
            <a:r>
              <a:rPr lang="cs-CZ" sz="3200" dirty="0" smtClean="0">
                <a:effectLst>
                  <a:outerShdw blurRad="38100" dist="38100" dir="2700000" algn="tl">
                    <a:srgbClr val="000000">
                      <a:alpha val="43137"/>
                    </a:srgbClr>
                  </a:outerShdw>
                </a:effectLst>
              </a:rPr>
              <a:t>a</a:t>
            </a:r>
            <a:r>
              <a:rPr kumimoji="0" lang="cs-CZ" sz="3200" i="0" u="none" strike="noStrike" kern="1200" cap="none" spc="0" normalizeH="0" noProof="0" dirty="0" smtClean="0">
                <a:ln>
                  <a:noFill/>
                </a:ln>
                <a:effectLst>
                  <a:outerShdw blurRad="38100" dist="38100" dir="2700000" algn="tl">
                    <a:srgbClr val="000000">
                      <a:alpha val="43137"/>
                    </a:srgbClr>
                  </a:outerShdw>
                </a:effectLst>
                <a:uLnTx/>
                <a:uFillTx/>
              </a:rPr>
              <a:t>no - </a:t>
            </a:r>
            <a:r>
              <a:rPr kumimoji="0" lang="cs-CZ" sz="3200" i="0" u="none" strike="noStrike" kern="1200" cap="none" spc="0" normalizeH="0" noProof="0" dirty="0" smtClean="0">
                <a:ln>
                  <a:noFill/>
                </a:ln>
                <a:solidFill>
                  <a:srgbClr val="C00000"/>
                </a:solidFill>
                <a:effectLst>
                  <a:outerShdw blurRad="38100" dist="38100" dir="2700000" algn="tl">
                    <a:srgbClr val="000000">
                      <a:alpha val="43137"/>
                    </a:srgbClr>
                  </a:outerShdw>
                </a:effectLst>
                <a:uLnTx/>
                <a:uFillTx/>
              </a:rPr>
              <a:t>ne</a:t>
            </a:r>
            <a:endParaRPr kumimoji="0" lang="cs-CZ" sz="3200" i="0" u="none" strike="noStrike" kern="1200" cap="none" spc="0" normalizeH="0" baseline="0" noProof="0" dirty="0">
              <a:ln>
                <a:noFill/>
              </a:ln>
              <a:solidFill>
                <a:srgbClr val="C00000"/>
              </a:solidFill>
              <a:effectLst>
                <a:outerShdw blurRad="38100" dist="38100" dir="2700000" algn="tl">
                  <a:srgbClr val="000000">
                    <a:alpha val="43137"/>
                  </a:srgbClr>
                </a:outerShdw>
              </a:effectLst>
              <a:uLnTx/>
              <a:uFillTx/>
            </a:endParaRPr>
          </a:p>
        </p:txBody>
      </p:sp>
      <p:sp>
        <p:nvSpPr>
          <p:cNvPr id="7" name="Zástupný symbol pro obsah 2"/>
          <p:cNvSpPr txBox="1">
            <a:spLocks/>
          </p:cNvSpPr>
          <p:nvPr/>
        </p:nvSpPr>
        <p:spPr>
          <a:xfrm>
            <a:off x="1142976" y="2571744"/>
            <a:ext cx="7215238" cy="1214446"/>
          </a:xfrm>
          <a:prstGeom prst="rect">
            <a:avLst/>
          </a:prstGeom>
          <a:gradFill flip="none" rotWithShape="1">
            <a:gsLst>
              <a:gs pos="0">
                <a:schemeClr val="accent3">
                  <a:lumMod val="60000"/>
                  <a:lumOff val="40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lvl="3" indent="-514350" algn="ctr">
              <a:spcBef>
                <a:spcPct val="20000"/>
              </a:spcBef>
            </a:pPr>
            <a:r>
              <a:rPr kumimoji="0" lang="cs-CZ" sz="3200" i="0" u="none" strike="noStrike" kern="1200" cap="none" spc="0" normalizeH="0" baseline="0" noProof="0" dirty="0" smtClean="0">
                <a:ln>
                  <a:noFill/>
                </a:ln>
                <a:effectLst>
                  <a:outerShdw blurRad="38100" dist="38100" dir="2700000" algn="tl">
                    <a:srgbClr val="000000">
                      <a:alpha val="43137"/>
                    </a:srgbClr>
                  </a:outerShdw>
                </a:effectLst>
                <a:uLnTx/>
                <a:uFillTx/>
              </a:rPr>
              <a:t>2. Manželku, kterou vraží, hrdina v ukázce často oslovuje </a:t>
            </a:r>
            <a:r>
              <a:rPr lang="cs-CZ" sz="3200" dirty="0" smtClean="0">
                <a:effectLst>
                  <a:outerShdw blurRad="38100" dist="38100" dir="2700000" algn="tl">
                    <a:srgbClr val="000000">
                      <a:alpha val="43137"/>
                    </a:srgbClr>
                  </a:outerShdw>
                </a:effectLst>
              </a:rPr>
              <a:t> </a:t>
            </a:r>
            <a:r>
              <a:rPr kumimoji="0" lang="cs-CZ" sz="3200" i="0" u="none" strike="noStrike" kern="1200" cap="none" spc="0" normalizeH="0" noProof="0" dirty="0" smtClean="0">
                <a:ln>
                  <a:noFill/>
                </a:ln>
                <a:solidFill>
                  <a:srgbClr val="C00000"/>
                </a:solidFill>
                <a:effectLst>
                  <a:outerShdw blurRad="38100" dist="38100" dir="2700000" algn="tl">
                    <a:srgbClr val="000000">
                      <a:alpha val="43137"/>
                    </a:srgbClr>
                  </a:outerShdw>
                </a:effectLst>
                <a:uLnTx/>
                <a:uFillTx/>
              </a:rPr>
              <a:t>drahá.</a:t>
            </a:r>
            <a:r>
              <a:rPr kumimoji="0" lang="cs-CZ" sz="3200" i="0" u="none" strike="noStrike" kern="1200" cap="none" spc="0" normalizeH="0" noProof="0" dirty="0" smtClean="0">
                <a:ln>
                  <a:noFill/>
                </a:ln>
                <a:effectLst>
                  <a:outerShdw blurRad="38100" dist="38100" dir="2700000" algn="tl">
                    <a:srgbClr val="000000">
                      <a:alpha val="43137"/>
                    </a:srgbClr>
                  </a:outerShdw>
                </a:effectLst>
                <a:uLnTx/>
                <a:uFillTx/>
              </a:rPr>
              <a:t>    </a:t>
            </a:r>
            <a:r>
              <a:rPr kumimoji="0" lang="cs-CZ" sz="3200" i="0" u="none" strike="noStrike" kern="1200" cap="none" spc="0" normalizeH="0" noProof="0" dirty="0" smtClean="0">
                <a:ln>
                  <a:noFill/>
                </a:ln>
                <a:solidFill>
                  <a:srgbClr val="C00000"/>
                </a:solidFill>
                <a:effectLst>
                  <a:outerShdw blurRad="38100" dist="38100" dir="2700000" algn="tl">
                    <a:srgbClr val="000000">
                      <a:alpha val="43137"/>
                    </a:srgbClr>
                  </a:outerShdw>
                </a:effectLst>
                <a:uLnTx/>
                <a:uFillTx/>
              </a:rPr>
              <a:t>ano</a:t>
            </a:r>
            <a:r>
              <a:rPr kumimoji="0" lang="cs-CZ" sz="3200" i="0" u="none" strike="noStrike" kern="1200" cap="none" spc="0" normalizeH="0" noProof="0" dirty="0" smtClean="0">
                <a:ln>
                  <a:noFill/>
                </a:ln>
                <a:effectLst>
                  <a:outerShdw blurRad="38100" dist="38100" dir="2700000" algn="tl">
                    <a:srgbClr val="000000">
                      <a:alpha val="43137"/>
                    </a:srgbClr>
                  </a:outerShdw>
                </a:effectLst>
                <a:uLnTx/>
                <a:uFillTx/>
              </a:rPr>
              <a:t> - ne</a:t>
            </a:r>
            <a:r>
              <a:rPr kumimoji="0" lang="cs-CZ" sz="3200" i="0" u="none" strike="noStrike" kern="1200" cap="none" spc="0" normalizeH="0" baseline="0" noProof="0" dirty="0" smtClean="0">
                <a:ln>
                  <a:noFill/>
                </a:ln>
                <a:effectLst>
                  <a:outerShdw blurRad="38100" dist="38100" dir="2700000" algn="tl">
                    <a:srgbClr val="000000">
                      <a:alpha val="43137"/>
                    </a:srgbClr>
                  </a:outerShdw>
                </a:effectLst>
                <a:uLnTx/>
                <a:uFillTx/>
              </a:rPr>
              <a:t> </a:t>
            </a:r>
            <a:r>
              <a:rPr kumimoji="0" lang="cs-CZ" sz="3200" i="0" u="none" strike="noStrike" kern="1200" cap="none" spc="0" normalizeH="0" noProof="0" dirty="0" smtClean="0">
                <a:ln>
                  <a:noFill/>
                </a:ln>
                <a:effectLst>
                  <a:outerShdw blurRad="38100" dist="38100" dir="2700000" algn="tl">
                    <a:srgbClr val="000000">
                      <a:alpha val="43137"/>
                    </a:srgbClr>
                  </a:outerShdw>
                </a:effectLst>
                <a:uLnTx/>
                <a:uFillTx/>
              </a:rPr>
              <a:t> </a:t>
            </a:r>
            <a:endParaRPr kumimoji="0" lang="cs-CZ" sz="3200" i="0" u="none" strike="noStrike" kern="1200" cap="none" spc="0" normalizeH="0" baseline="0" noProof="0" dirty="0">
              <a:ln>
                <a:noFill/>
              </a:ln>
              <a:effectLst>
                <a:outerShdw blurRad="38100" dist="38100" dir="2700000" algn="tl">
                  <a:srgbClr val="000000">
                    <a:alpha val="43137"/>
                  </a:srgbClr>
                </a:outerShdw>
              </a:effectLst>
              <a:uLnTx/>
              <a:uFillTx/>
            </a:endParaRPr>
          </a:p>
        </p:txBody>
      </p:sp>
      <p:sp>
        <p:nvSpPr>
          <p:cNvPr id="9" name="Zástupný symbol pro obsah 2"/>
          <p:cNvSpPr txBox="1">
            <a:spLocks/>
          </p:cNvSpPr>
          <p:nvPr/>
        </p:nvSpPr>
        <p:spPr>
          <a:xfrm>
            <a:off x="928662" y="3929066"/>
            <a:ext cx="7715304" cy="1214446"/>
          </a:xfrm>
          <a:prstGeom prst="rect">
            <a:avLst/>
          </a:prstGeom>
          <a:gradFill flip="none" rotWithShape="1">
            <a:gsLst>
              <a:gs pos="0">
                <a:schemeClr val="accent3">
                  <a:lumMod val="60000"/>
                  <a:lumOff val="40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lvl="3" indent="-514350" algn="ctr">
              <a:spcBef>
                <a:spcPct val="20000"/>
              </a:spcBef>
            </a:pPr>
            <a:r>
              <a:rPr kumimoji="0" lang="cs-CZ" sz="3200" i="0" u="none" strike="noStrike" kern="1200" cap="none" spc="0" normalizeH="0" baseline="0" noProof="0" dirty="0" smtClean="0">
                <a:ln>
                  <a:noFill/>
                </a:ln>
                <a:effectLst>
                  <a:outerShdw blurRad="38100" dist="38100" dir="2700000" algn="tl">
                    <a:srgbClr val="000000">
                      <a:alpha val="43137"/>
                    </a:srgbClr>
                  </a:outerShdw>
                </a:effectLst>
                <a:uLnTx/>
                <a:uFillTx/>
              </a:rPr>
              <a:t>3.</a:t>
            </a:r>
            <a:r>
              <a:rPr kumimoji="0" lang="cs-CZ" sz="3200" i="0" u="none" strike="noStrike" kern="1200" cap="none" spc="0" normalizeH="0" noProof="0" dirty="0" smtClean="0">
                <a:ln>
                  <a:noFill/>
                </a:ln>
                <a:effectLst>
                  <a:outerShdw blurRad="38100" dist="38100" dir="2700000" algn="tl">
                    <a:srgbClr val="000000">
                      <a:alpha val="43137"/>
                    </a:srgbClr>
                  </a:outerShdw>
                </a:effectLst>
                <a:uLnTx/>
                <a:uFillTx/>
              </a:rPr>
              <a:t> Hrdina novely je stoupencem nacistické </a:t>
            </a:r>
            <a:r>
              <a:rPr kumimoji="0" lang="cs-CZ" sz="3200" i="0" u="none" strike="noStrike" kern="1200" cap="none" spc="0" normalizeH="0" noProof="0" dirty="0" smtClean="0">
                <a:ln>
                  <a:noFill/>
                </a:ln>
                <a:solidFill>
                  <a:srgbClr val="C00000"/>
                </a:solidFill>
                <a:effectLst>
                  <a:outerShdw blurRad="38100" dist="38100" dir="2700000" algn="tl">
                    <a:srgbClr val="000000">
                      <a:alpha val="43137"/>
                    </a:srgbClr>
                  </a:outerShdw>
                </a:effectLst>
                <a:uLnTx/>
                <a:uFillTx/>
              </a:rPr>
              <a:t>rasistické ideologie</a:t>
            </a:r>
            <a:r>
              <a:rPr kumimoji="0" lang="cs-CZ" sz="3200" i="0" u="none" strike="noStrike" kern="1200" cap="none" spc="0" normalizeH="0" noProof="0" dirty="0" smtClean="0">
                <a:ln>
                  <a:noFill/>
                </a:ln>
                <a:effectLst>
                  <a:outerShdw blurRad="38100" dist="38100" dir="2700000" algn="tl">
                    <a:srgbClr val="000000">
                      <a:alpha val="43137"/>
                    </a:srgbClr>
                  </a:outerShdw>
                </a:effectLst>
                <a:uLnTx/>
                <a:uFillTx/>
              </a:rPr>
              <a:t>.       </a:t>
            </a:r>
            <a:r>
              <a:rPr lang="cs-CZ" sz="3200" dirty="0" smtClean="0">
                <a:effectLst>
                  <a:outerShdw blurRad="38100" dist="38100" dir="2700000" algn="tl">
                    <a:srgbClr val="000000">
                      <a:alpha val="43137"/>
                    </a:srgbClr>
                  </a:outerShdw>
                </a:effectLst>
              </a:rPr>
              <a:t>a</a:t>
            </a:r>
            <a:r>
              <a:rPr kumimoji="0" lang="cs-CZ" sz="3200" i="0" u="none" strike="noStrike" kern="1200" cap="none" spc="0" normalizeH="0" noProof="0" dirty="0" smtClean="0">
                <a:ln>
                  <a:noFill/>
                </a:ln>
                <a:effectLst>
                  <a:outerShdw blurRad="38100" dist="38100" dir="2700000" algn="tl">
                    <a:srgbClr val="000000">
                      <a:alpha val="43137"/>
                    </a:srgbClr>
                  </a:outerShdw>
                </a:effectLst>
                <a:uLnTx/>
                <a:uFillTx/>
              </a:rPr>
              <a:t>no - </a:t>
            </a:r>
            <a:r>
              <a:rPr kumimoji="0" lang="cs-CZ" sz="3200" i="0" u="none" strike="noStrike" kern="1200" cap="none" spc="0" normalizeH="0" noProof="0" dirty="0" smtClean="0">
                <a:ln>
                  <a:noFill/>
                </a:ln>
                <a:solidFill>
                  <a:srgbClr val="C00000"/>
                </a:solidFill>
                <a:effectLst>
                  <a:outerShdw blurRad="38100" dist="38100" dir="2700000" algn="tl">
                    <a:srgbClr val="000000">
                      <a:alpha val="43137"/>
                    </a:srgbClr>
                  </a:outerShdw>
                </a:effectLst>
                <a:uLnTx/>
                <a:uFillTx/>
              </a:rPr>
              <a:t>ne</a:t>
            </a:r>
            <a:endParaRPr kumimoji="0" lang="cs-CZ" sz="3200" i="0" u="none" strike="noStrike" kern="1200" cap="none" spc="0" normalizeH="0" baseline="0" noProof="0" dirty="0">
              <a:ln>
                <a:noFill/>
              </a:ln>
              <a:solidFill>
                <a:srgbClr val="C00000"/>
              </a:solidFill>
              <a:effectLst>
                <a:outerShdw blurRad="38100" dist="38100" dir="2700000" algn="tl">
                  <a:srgbClr val="000000">
                    <a:alpha val="43137"/>
                  </a:srgbClr>
                </a:outerShdw>
              </a:effectLst>
              <a:uLnTx/>
              <a:uFillTx/>
            </a:endParaRPr>
          </a:p>
        </p:txBody>
      </p:sp>
      <p:sp>
        <p:nvSpPr>
          <p:cNvPr id="13" name="Zástupný symbol pro obsah 2"/>
          <p:cNvSpPr txBox="1">
            <a:spLocks/>
          </p:cNvSpPr>
          <p:nvPr/>
        </p:nvSpPr>
        <p:spPr>
          <a:xfrm>
            <a:off x="928662" y="5286388"/>
            <a:ext cx="7715304" cy="1214446"/>
          </a:xfrm>
          <a:prstGeom prst="rect">
            <a:avLst/>
          </a:prstGeom>
          <a:gradFill flip="none" rotWithShape="1">
            <a:gsLst>
              <a:gs pos="0">
                <a:schemeClr val="accent3">
                  <a:lumMod val="60000"/>
                  <a:lumOff val="40000"/>
                </a:schemeClr>
              </a:gs>
              <a:gs pos="50000">
                <a:schemeClr val="bg1"/>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lvl="3" indent="-514350" algn="ctr">
              <a:spcBef>
                <a:spcPct val="20000"/>
              </a:spcBef>
            </a:pPr>
            <a:r>
              <a:rPr kumimoji="0" lang="cs-CZ" sz="3200" i="0" u="none" strike="noStrike" kern="1200" cap="none" spc="0" normalizeH="0" baseline="0" noProof="0" dirty="0" smtClean="0">
                <a:ln>
                  <a:noFill/>
                </a:ln>
                <a:effectLst>
                  <a:outerShdw blurRad="38100" dist="38100" dir="2700000" algn="tl">
                    <a:srgbClr val="000000">
                      <a:alpha val="43137"/>
                    </a:srgbClr>
                  </a:outerShdw>
                </a:effectLst>
                <a:uLnTx/>
                <a:uFillTx/>
              </a:rPr>
              <a:t>4. Svůj </a:t>
            </a:r>
            <a:r>
              <a:rPr kumimoji="0" lang="cs-CZ" sz="3200" i="0" u="none" strike="noStrike" kern="1200" cap="none" spc="0" normalizeH="0" baseline="0" noProof="0" dirty="0" smtClean="0">
                <a:ln>
                  <a:noFill/>
                </a:ln>
                <a:solidFill>
                  <a:srgbClr val="C00000"/>
                </a:solidFill>
                <a:effectLst>
                  <a:outerShdw blurRad="38100" dist="38100" dir="2700000" algn="tl">
                    <a:srgbClr val="000000">
                      <a:alpha val="43137"/>
                    </a:srgbClr>
                  </a:outerShdw>
                </a:effectLst>
                <a:uLnTx/>
                <a:uFillTx/>
              </a:rPr>
              <a:t>zločin</a:t>
            </a:r>
            <a:r>
              <a:rPr kumimoji="0" lang="cs-CZ" sz="3200" i="0" u="none" strike="noStrike" kern="1200" cap="none" spc="0" normalizeH="0" noProof="0" dirty="0" smtClean="0">
                <a:ln>
                  <a:noFill/>
                </a:ln>
                <a:solidFill>
                  <a:srgbClr val="C00000"/>
                </a:solidFill>
                <a:effectLst>
                  <a:outerShdw blurRad="38100" dist="38100" dir="2700000" algn="tl">
                    <a:srgbClr val="000000">
                      <a:alpha val="43137"/>
                    </a:srgbClr>
                  </a:outerShdw>
                </a:effectLst>
                <a:uLnTx/>
                <a:uFillTx/>
              </a:rPr>
              <a:t> </a:t>
            </a:r>
            <a:r>
              <a:rPr kumimoji="0" lang="cs-CZ" sz="3200" i="0" u="none" strike="noStrike" kern="1200" cap="none" spc="0" normalizeH="0" noProof="0" dirty="0" smtClean="0">
                <a:ln>
                  <a:noFill/>
                </a:ln>
                <a:effectLst>
                  <a:outerShdw blurRad="38100" dist="38100" dir="2700000" algn="tl">
                    <a:srgbClr val="000000">
                      <a:alpha val="43137"/>
                    </a:srgbClr>
                  </a:outerShdw>
                </a:effectLst>
                <a:uLnTx/>
                <a:uFillTx/>
              </a:rPr>
              <a:t>hrdina prezentuje jako pomoc  lidskému neštěstí a věří tomu.  </a:t>
            </a:r>
            <a:r>
              <a:rPr lang="cs-CZ" sz="3200" dirty="0" smtClean="0">
                <a:solidFill>
                  <a:srgbClr val="C00000"/>
                </a:solidFill>
                <a:effectLst>
                  <a:outerShdw blurRad="38100" dist="38100" dir="2700000" algn="tl">
                    <a:srgbClr val="000000">
                      <a:alpha val="43137"/>
                    </a:srgbClr>
                  </a:outerShdw>
                </a:effectLst>
              </a:rPr>
              <a:t>a</a:t>
            </a:r>
            <a:r>
              <a:rPr kumimoji="0" lang="cs-CZ" sz="3200" i="0" u="none" strike="noStrike" kern="1200" cap="none" spc="0" normalizeH="0" noProof="0" dirty="0" smtClean="0">
                <a:ln>
                  <a:noFill/>
                </a:ln>
                <a:solidFill>
                  <a:srgbClr val="C00000"/>
                </a:solidFill>
                <a:effectLst>
                  <a:outerShdw blurRad="38100" dist="38100" dir="2700000" algn="tl">
                    <a:srgbClr val="000000">
                      <a:alpha val="43137"/>
                    </a:srgbClr>
                  </a:outerShdw>
                </a:effectLst>
                <a:uLnTx/>
                <a:uFillTx/>
              </a:rPr>
              <a:t>no</a:t>
            </a:r>
            <a:r>
              <a:rPr kumimoji="0" lang="cs-CZ" sz="3200" i="0" u="none" strike="noStrike" kern="1200" cap="none" spc="0" normalizeH="0" noProof="0" dirty="0" smtClean="0">
                <a:ln>
                  <a:noFill/>
                </a:ln>
                <a:effectLst>
                  <a:outerShdw blurRad="38100" dist="38100" dir="2700000" algn="tl">
                    <a:srgbClr val="000000">
                      <a:alpha val="43137"/>
                    </a:srgbClr>
                  </a:outerShdw>
                </a:effectLst>
                <a:uLnTx/>
                <a:uFillTx/>
              </a:rPr>
              <a:t> - ne</a:t>
            </a:r>
            <a:r>
              <a:rPr kumimoji="0" lang="cs-CZ" sz="3200" i="0" u="none" strike="noStrike" kern="1200" cap="none" spc="0" normalizeH="0" baseline="0" noProof="0" dirty="0" smtClean="0">
                <a:ln>
                  <a:noFill/>
                </a:ln>
                <a:effectLst>
                  <a:outerShdw blurRad="38100" dist="38100" dir="2700000" algn="tl">
                    <a:srgbClr val="000000">
                      <a:alpha val="43137"/>
                    </a:srgbClr>
                  </a:outerShdw>
                </a:effectLst>
                <a:uLnTx/>
                <a:uFillTx/>
              </a:rPr>
              <a:t> </a:t>
            </a:r>
            <a:endParaRPr kumimoji="0" lang="cs-CZ" sz="3200" i="0" u="none" strike="noStrike" kern="1200" cap="none" spc="0" normalizeH="0" baseline="0" noProof="0" dirty="0">
              <a:ln>
                <a:noFill/>
              </a:ln>
              <a:effectLst>
                <a:outerShdw blurRad="38100" dist="38100" dir="2700000" algn="tl">
                  <a:srgbClr val="000000">
                    <a:alpha val="43137"/>
                  </a:srgbClr>
                </a:outerShdw>
              </a:effectLst>
              <a:uLnTx/>
              <a:uFillTx/>
            </a:endParaRPr>
          </a:p>
        </p:txBody>
      </p:sp>
    </p:spTree>
  </p:cSld>
  <p:clrMapOvr>
    <a:masterClrMapping/>
  </p:clrMapOvr>
  <p:transition spd="slow">
    <p:cut/>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2857488" y="285728"/>
            <a:ext cx="4857785" cy="1200329"/>
          </a:xfrm>
          <a:prstGeom prst="rect">
            <a:avLst/>
          </a:prstGeom>
          <a:gradFill>
            <a:gsLst>
              <a:gs pos="10000">
                <a:schemeClr val="accent3">
                  <a:lumMod val="60000"/>
                  <a:lumOff val="40000"/>
                </a:schemeClr>
              </a:gs>
              <a:gs pos="50000">
                <a:schemeClr val="bg1"/>
              </a:gs>
              <a:gs pos="100000">
                <a:schemeClr val="accent3">
                  <a:lumMod val="75000"/>
                </a:schemeClr>
              </a:gs>
            </a:gsLst>
            <a:lin ang="2400000" scaled="0"/>
          </a:gradFill>
          <a:ln w="19050">
            <a:solidFill>
              <a:schemeClr val="tx1"/>
            </a:solidFill>
          </a:ln>
          <a:effectLst>
            <a:outerShdw dist="50800" dir="5400000" algn="ctr" rotWithShape="0">
              <a:srgbClr val="000000">
                <a:alpha val="43137"/>
              </a:srgbClr>
            </a:outerShdw>
          </a:effectLst>
        </p:spPr>
        <p:txBody>
          <a:bodyPr wrap="square">
            <a:spAutoFit/>
          </a:bodyPr>
          <a:lstStyle/>
          <a:p>
            <a:pPr algn="ctr"/>
            <a:r>
              <a:rPr lang="cs-CZ" sz="3600" b="1" dirty="0" smtClean="0">
                <a:effectLst>
                  <a:outerShdw blurRad="38100" dist="38100" dir="2700000" algn="tl">
                    <a:srgbClr val="000000">
                      <a:alpha val="43137"/>
                    </a:srgbClr>
                  </a:outerShdw>
                </a:effectLst>
                <a:latin typeface="Monotype Corsiva" pitchFamily="66" charset="0"/>
              </a:rPr>
              <a:t>Opravte  </a:t>
            </a:r>
            <a:r>
              <a:rPr lang="cs-CZ" sz="3600" b="1" dirty="0" smtClean="0">
                <a:solidFill>
                  <a:srgbClr val="C00000"/>
                </a:solidFill>
                <a:effectLst>
                  <a:outerShdw blurRad="38100" dist="38100" dir="2700000" algn="tl">
                    <a:srgbClr val="000000">
                      <a:alpha val="43137"/>
                    </a:srgbClr>
                  </a:outerShdw>
                </a:effectLst>
                <a:latin typeface="Monotype Corsiva" pitchFamily="66" charset="0"/>
              </a:rPr>
              <a:t>chybné  názvy</a:t>
            </a:r>
          </a:p>
          <a:p>
            <a:pPr algn="ctr"/>
            <a:r>
              <a:rPr lang="cs-CZ" sz="3600" b="1" dirty="0" smtClean="0">
                <a:solidFill>
                  <a:srgbClr val="C00000"/>
                </a:solidFill>
                <a:effectLst>
                  <a:outerShdw blurRad="38100" dist="38100" dir="2700000" algn="tl">
                    <a:srgbClr val="000000">
                      <a:alpha val="43137"/>
                    </a:srgbClr>
                  </a:outerShdw>
                </a:effectLst>
                <a:latin typeface="Monotype Corsiva" pitchFamily="66" charset="0"/>
              </a:rPr>
              <a:t>děl  Ladislava Fukse </a:t>
            </a:r>
            <a:endParaRPr lang="cs-CZ" sz="3600" b="1" dirty="0">
              <a:effectLst>
                <a:outerShdw blurRad="38100" dist="38100" dir="2700000" algn="tl">
                  <a:srgbClr val="000000">
                    <a:alpha val="43137"/>
                  </a:srgbClr>
                </a:outerShdw>
              </a:effectLst>
              <a:latin typeface="Monotype Corsiva" pitchFamily="66" charset="0"/>
            </a:endParaRPr>
          </a:p>
        </p:txBody>
      </p:sp>
      <p:sp>
        <p:nvSpPr>
          <p:cNvPr id="11" name="Slunce 10"/>
          <p:cNvSpPr/>
          <p:nvPr/>
        </p:nvSpPr>
        <p:spPr>
          <a:xfrm>
            <a:off x="4357686" y="3357562"/>
            <a:ext cx="1571636" cy="1357322"/>
          </a:xfrm>
          <a:prstGeom prst="sun">
            <a:avLst/>
          </a:prstGeom>
          <a:gradFill>
            <a:gsLst>
              <a:gs pos="0">
                <a:schemeClr val="accent3">
                  <a:lumMod val="75000"/>
                </a:schemeClr>
              </a:gs>
              <a:gs pos="50000">
                <a:schemeClr val="accent3">
                  <a:lumMod val="60000"/>
                  <a:lumOff val="40000"/>
                </a:schemeClr>
              </a:gs>
              <a:gs pos="100000">
                <a:schemeClr val="bg1"/>
              </a:gs>
            </a:gsLst>
            <a:lin ang="5400000" scaled="0"/>
          </a:gradFill>
          <a:ln>
            <a:solidFill>
              <a:schemeClr val="tx1"/>
            </a:solidFill>
          </a:ln>
          <a:effectLst>
            <a:outerShdw blurRad="50800" dist="50800" dir="5400000" algn="ctr" rotWithShape="0">
              <a:srgbClr val="000000">
                <a:alpha val="97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rgbClr val="C00000"/>
                </a:solidFill>
                <a:cs typeface="Aharoni" pitchFamily="2" charset="-79"/>
              </a:rPr>
              <a:t>?</a:t>
            </a:r>
            <a:endParaRPr lang="cs-CZ" sz="4000" b="1" dirty="0">
              <a:solidFill>
                <a:srgbClr val="C00000"/>
              </a:solidFill>
              <a:cs typeface="Aharoni" pitchFamily="2" charset="-79"/>
            </a:endParaRPr>
          </a:p>
        </p:txBody>
      </p:sp>
      <p:sp>
        <p:nvSpPr>
          <p:cNvPr id="12" name="Zaoblený obdélník 11"/>
          <p:cNvSpPr/>
          <p:nvPr/>
        </p:nvSpPr>
        <p:spPr>
          <a:xfrm>
            <a:off x="2928926" y="5572140"/>
            <a:ext cx="4214842" cy="785818"/>
          </a:xfrm>
          <a:prstGeom prst="roundRect">
            <a:avLst/>
          </a:prstGeom>
          <a:gradFill>
            <a:gsLst>
              <a:gs pos="10000">
                <a:schemeClr val="accent3">
                  <a:lumMod val="60000"/>
                  <a:lumOff val="40000"/>
                </a:schemeClr>
              </a:gs>
              <a:gs pos="50000">
                <a:schemeClr val="accent3">
                  <a:lumMod val="60000"/>
                  <a:lumOff val="40000"/>
                </a:schemeClr>
              </a:gs>
              <a:gs pos="100000">
                <a:schemeClr val="bg1"/>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Mé plavovlasé setry</a:t>
            </a:r>
            <a:endParaRPr lang="cs-CZ" sz="3600" b="1" dirty="0">
              <a:solidFill>
                <a:srgbClr val="C00000"/>
              </a:solidFill>
              <a:effectLst>
                <a:outerShdw blurRad="38100" dist="38100" dir="2700000" algn="tl">
                  <a:srgbClr val="000000">
                    <a:alpha val="43137"/>
                  </a:srgbClr>
                </a:outerShdw>
              </a:effectLst>
            </a:endParaRPr>
          </a:p>
        </p:txBody>
      </p:sp>
      <p:sp>
        <p:nvSpPr>
          <p:cNvPr id="13" name="Zaoblený obdélník 12"/>
          <p:cNvSpPr/>
          <p:nvPr/>
        </p:nvSpPr>
        <p:spPr>
          <a:xfrm>
            <a:off x="3786182" y="1928802"/>
            <a:ext cx="3071802" cy="785818"/>
          </a:xfrm>
          <a:prstGeom prst="roundRect">
            <a:avLst/>
          </a:prstGeom>
          <a:gradFill>
            <a:gsLst>
              <a:gs pos="10000">
                <a:schemeClr val="accent3">
                  <a:lumMod val="60000"/>
                  <a:lumOff val="40000"/>
                </a:schemeClr>
              </a:gs>
              <a:gs pos="50000">
                <a:schemeClr val="accent3">
                  <a:lumMod val="60000"/>
                  <a:lumOff val="40000"/>
                </a:schemeClr>
              </a:gs>
              <a:gs pos="100000">
                <a:schemeClr val="bg1"/>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Spalovač uhlí</a:t>
            </a:r>
            <a:endParaRPr lang="cs-CZ" sz="3600" b="1" dirty="0">
              <a:solidFill>
                <a:srgbClr val="C00000"/>
              </a:solidFill>
              <a:effectLst>
                <a:outerShdw blurRad="38100" dist="38100" dir="2700000" algn="tl">
                  <a:srgbClr val="000000">
                    <a:alpha val="43137"/>
                  </a:srgbClr>
                </a:outerShdw>
              </a:effectLst>
            </a:endParaRPr>
          </a:p>
        </p:txBody>
      </p:sp>
      <p:sp>
        <p:nvSpPr>
          <p:cNvPr id="6" name="Zaoblený obdélník 5"/>
          <p:cNvSpPr/>
          <p:nvPr/>
        </p:nvSpPr>
        <p:spPr>
          <a:xfrm>
            <a:off x="214282" y="4357694"/>
            <a:ext cx="4143404" cy="785818"/>
          </a:xfrm>
          <a:prstGeom prst="roundRect">
            <a:avLst/>
          </a:prstGeom>
          <a:gradFill>
            <a:gsLst>
              <a:gs pos="10000">
                <a:schemeClr val="accent3">
                  <a:lumMod val="60000"/>
                  <a:lumOff val="40000"/>
                </a:schemeClr>
              </a:gs>
              <a:gs pos="50000">
                <a:schemeClr val="accent3">
                  <a:lumMod val="60000"/>
                  <a:lumOff val="40000"/>
                </a:schemeClr>
              </a:gs>
              <a:gs pos="100000">
                <a:schemeClr val="bg1"/>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Hraběnka a kuchař</a:t>
            </a:r>
            <a:endParaRPr lang="cs-CZ" sz="3600" b="1" dirty="0">
              <a:solidFill>
                <a:srgbClr val="C00000"/>
              </a:solidFill>
              <a:effectLst>
                <a:outerShdw blurRad="38100" dist="38100" dir="2700000" algn="tl">
                  <a:srgbClr val="000000">
                    <a:alpha val="43137"/>
                  </a:srgbClr>
                </a:outerShdw>
              </a:effectLst>
            </a:endParaRPr>
          </a:p>
        </p:txBody>
      </p:sp>
      <p:sp>
        <p:nvSpPr>
          <p:cNvPr id="7" name="Zaoblený obdélník 6"/>
          <p:cNvSpPr/>
          <p:nvPr/>
        </p:nvSpPr>
        <p:spPr>
          <a:xfrm>
            <a:off x="142844" y="3000372"/>
            <a:ext cx="4143404" cy="1071570"/>
          </a:xfrm>
          <a:prstGeom prst="roundRect">
            <a:avLst/>
          </a:prstGeom>
          <a:gradFill>
            <a:gsLst>
              <a:gs pos="10000">
                <a:schemeClr val="accent3">
                  <a:lumMod val="60000"/>
                  <a:lumOff val="40000"/>
                </a:schemeClr>
              </a:gs>
              <a:gs pos="50000">
                <a:schemeClr val="accent3">
                  <a:lumMod val="60000"/>
                  <a:lumOff val="40000"/>
                </a:schemeClr>
              </a:gs>
              <a:gs pos="100000">
                <a:schemeClr val="bg1"/>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Návrat z pšeničného pole</a:t>
            </a:r>
            <a:endParaRPr lang="cs-CZ" sz="3600" b="1" dirty="0">
              <a:solidFill>
                <a:srgbClr val="C00000"/>
              </a:solidFill>
              <a:effectLst>
                <a:outerShdw blurRad="38100" dist="38100" dir="2700000" algn="tl">
                  <a:srgbClr val="000000">
                    <a:alpha val="43137"/>
                  </a:srgbClr>
                </a:outerShdw>
              </a:effectLst>
            </a:endParaRPr>
          </a:p>
        </p:txBody>
      </p:sp>
      <p:sp>
        <p:nvSpPr>
          <p:cNvPr id="8" name="Zaoblený obdélník 7"/>
          <p:cNvSpPr/>
          <p:nvPr/>
        </p:nvSpPr>
        <p:spPr>
          <a:xfrm>
            <a:off x="6072198" y="2928934"/>
            <a:ext cx="2857520" cy="1285884"/>
          </a:xfrm>
          <a:prstGeom prst="roundRect">
            <a:avLst/>
          </a:prstGeom>
          <a:gradFill>
            <a:gsLst>
              <a:gs pos="10000">
                <a:schemeClr val="accent3">
                  <a:lumMod val="60000"/>
                  <a:lumOff val="40000"/>
                </a:schemeClr>
              </a:gs>
              <a:gs pos="50000">
                <a:schemeClr val="accent3">
                  <a:lumMod val="60000"/>
                  <a:lumOff val="40000"/>
                </a:schemeClr>
              </a:gs>
              <a:gs pos="100000">
                <a:schemeClr val="bg1"/>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Pan Theodor</a:t>
            </a:r>
          </a:p>
          <a:p>
            <a:pPr algn="ctr"/>
            <a:r>
              <a:rPr lang="cs-CZ" sz="3600" b="1" dirty="0" err="1" smtClean="0">
                <a:solidFill>
                  <a:srgbClr val="C00000"/>
                </a:solidFill>
                <a:effectLst>
                  <a:outerShdw blurRad="38100" dist="38100" dir="2700000" algn="tl">
                    <a:srgbClr val="000000">
                      <a:alpha val="43137"/>
                    </a:srgbClr>
                  </a:outerShdw>
                </a:effectLst>
              </a:rPr>
              <a:t>Kopfrkingl</a:t>
            </a:r>
            <a:endParaRPr lang="cs-CZ" sz="3600" b="1" dirty="0">
              <a:solidFill>
                <a:srgbClr val="C00000"/>
              </a:solidFill>
              <a:effectLst>
                <a:outerShdw blurRad="38100" dist="38100" dir="2700000" algn="tl">
                  <a:srgbClr val="000000">
                    <a:alpha val="43137"/>
                  </a:srgbClr>
                </a:outerShdw>
              </a:effectLst>
            </a:endParaRPr>
          </a:p>
        </p:txBody>
      </p:sp>
      <p:sp>
        <p:nvSpPr>
          <p:cNvPr id="9" name="Zaoblený obdélník 8"/>
          <p:cNvSpPr/>
          <p:nvPr/>
        </p:nvSpPr>
        <p:spPr>
          <a:xfrm>
            <a:off x="5929322" y="4500570"/>
            <a:ext cx="2928958" cy="785818"/>
          </a:xfrm>
          <a:prstGeom prst="roundRect">
            <a:avLst/>
          </a:prstGeom>
          <a:gradFill>
            <a:gsLst>
              <a:gs pos="10000">
                <a:schemeClr val="accent3">
                  <a:lumMod val="60000"/>
                  <a:lumOff val="40000"/>
                </a:schemeClr>
              </a:gs>
              <a:gs pos="50000">
                <a:schemeClr val="accent3">
                  <a:lumMod val="60000"/>
                  <a:lumOff val="40000"/>
                </a:schemeClr>
              </a:gs>
              <a:gs pos="100000">
                <a:schemeClr val="bg1"/>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Smrt koně</a:t>
            </a:r>
            <a:endParaRPr lang="cs-CZ" sz="3600" b="1" dirty="0">
              <a:solidFill>
                <a:srgbClr val="C00000"/>
              </a:solidFill>
              <a:effectLst>
                <a:outerShdw blurRad="38100" dist="38100" dir="2700000" algn="tl">
                  <a:srgbClr val="000000">
                    <a:alpha val="43137"/>
                  </a:srgbClr>
                </a:outerShdw>
              </a:effectLst>
            </a:endParaRPr>
          </a:p>
        </p:txBody>
      </p:sp>
    </p:spTree>
  </p:cSld>
  <p:clrMapOvr>
    <a:masterClrMapping/>
  </p:clrMapOvr>
  <p:transition spd="slow">
    <p:cut/>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2857488" y="285728"/>
            <a:ext cx="4857785" cy="1200329"/>
          </a:xfrm>
          <a:prstGeom prst="rect">
            <a:avLst/>
          </a:prstGeom>
          <a:gradFill>
            <a:gsLst>
              <a:gs pos="10000">
                <a:schemeClr val="accent3">
                  <a:lumMod val="60000"/>
                  <a:lumOff val="40000"/>
                </a:schemeClr>
              </a:gs>
              <a:gs pos="50000">
                <a:schemeClr val="bg1"/>
              </a:gs>
              <a:gs pos="100000">
                <a:schemeClr val="accent3">
                  <a:lumMod val="75000"/>
                </a:schemeClr>
              </a:gs>
            </a:gsLst>
            <a:lin ang="2400000" scaled="0"/>
          </a:gradFill>
          <a:ln w="19050">
            <a:solidFill>
              <a:schemeClr val="tx1"/>
            </a:solidFill>
          </a:ln>
          <a:effectLst>
            <a:outerShdw dist="50800" dir="5400000" algn="ctr" rotWithShape="0">
              <a:srgbClr val="000000">
                <a:alpha val="43137"/>
              </a:srgbClr>
            </a:outerShdw>
          </a:effectLst>
        </p:spPr>
        <p:txBody>
          <a:bodyPr wrap="square">
            <a:spAutoFit/>
          </a:bodyPr>
          <a:lstStyle/>
          <a:p>
            <a:pPr algn="ctr"/>
            <a:r>
              <a:rPr lang="cs-CZ" sz="3600" b="1" dirty="0" smtClean="0">
                <a:effectLst>
                  <a:outerShdw blurRad="38100" dist="38100" dir="2700000" algn="tl">
                    <a:srgbClr val="000000">
                      <a:alpha val="43137"/>
                    </a:srgbClr>
                  </a:outerShdw>
                </a:effectLst>
                <a:latin typeface="Monotype Corsiva" pitchFamily="66" charset="0"/>
              </a:rPr>
              <a:t>Opravte  </a:t>
            </a:r>
            <a:r>
              <a:rPr lang="cs-CZ" sz="3600" b="1" dirty="0" smtClean="0">
                <a:solidFill>
                  <a:srgbClr val="C00000"/>
                </a:solidFill>
                <a:effectLst>
                  <a:outerShdw blurRad="38100" dist="38100" dir="2700000" algn="tl">
                    <a:srgbClr val="000000">
                      <a:alpha val="43137"/>
                    </a:srgbClr>
                  </a:outerShdw>
                </a:effectLst>
                <a:latin typeface="Monotype Corsiva" pitchFamily="66" charset="0"/>
              </a:rPr>
              <a:t>chybné  názvy</a:t>
            </a:r>
          </a:p>
          <a:p>
            <a:pPr algn="ctr"/>
            <a:r>
              <a:rPr lang="cs-CZ" sz="3600" b="1" dirty="0" smtClean="0">
                <a:solidFill>
                  <a:srgbClr val="C00000"/>
                </a:solidFill>
                <a:effectLst>
                  <a:outerShdw blurRad="38100" dist="38100" dir="2700000" algn="tl">
                    <a:srgbClr val="000000">
                      <a:alpha val="43137"/>
                    </a:srgbClr>
                  </a:outerShdw>
                </a:effectLst>
                <a:latin typeface="Monotype Corsiva" pitchFamily="66" charset="0"/>
              </a:rPr>
              <a:t>děl  Ladislava Fukse </a:t>
            </a:r>
            <a:endParaRPr lang="cs-CZ" sz="3600" b="1" dirty="0">
              <a:effectLst>
                <a:outerShdw blurRad="38100" dist="38100" dir="2700000" algn="tl">
                  <a:srgbClr val="000000">
                    <a:alpha val="43137"/>
                  </a:srgbClr>
                </a:outerShdw>
              </a:effectLst>
              <a:latin typeface="Monotype Corsiva" pitchFamily="66" charset="0"/>
            </a:endParaRPr>
          </a:p>
        </p:txBody>
      </p:sp>
      <p:sp>
        <p:nvSpPr>
          <p:cNvPr id="11" name="Slunce 10"/>
          <p:cNvSpPr/>
          <p:nvPr/>
        </p:nvSpPr>
        <p:spPr>
          <a:xfrm>
            <a:off x="4357686" y="3357562"/>
            <a:ext cx="1571636" cy="1357322"/>
          </a:xfrm>
          <a:prstGeom prst="sun">
            <a:avLst/>
          </a:prstGeom>
          <a:gradFill>
            <a:gsLst>
              <a:gs pos="0">
                <a:schemeClr val="accent3">
                  <a:lumMod val="75000"/>
                </a:schemeClr>
              </a:gs>
              <a:gs pos="50000">
                <a:schemeClr val="accent3">
                  <a:lumMod val="60000"/>
                  <a:lumOff val="40000"/>
                </a:schemeClr>
              </a:gs>
              <a:gs pos="100000">
                <a:schemeClr val="bg1"/>
              </a:gs>
            </a:gsLst>
            <a:lin ang="5400000" scaled="0"/>
          </a:gradFill>
          <a:ln>
            <a:solidFill>
              <a:schemeClr val="tx1"/>
            </a:solidFill>
          </a:ln>
          <a:effectLst>
            <a:outerShdw blurRad="50800" dist="50800" dir="5400000" algn="ctr" rotWithShape="0">
              <a:srgbClr val="000000">
                <a:alpha val="97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rgbClr val="C00000"/>
                </a:solidFill>
                <a:cs typeface="Aharoni" pitchFamily="2" charset="-79"/>
              </a:rPr>
              <a:t>?</a:t>
            </a:r>
            <a:endParaRPr lang="cs-CZ" sz="4000" b="1" dirty="0">
              <a:solidFill>
                <a:srgbClr val="C00000"/>
              </a:solidFill>
              <a:cs typeface="Aharoni" pitchFamily="2" charset="-79"/>
            </a:endParaRPr>
          </a:p>
        </p:txBody>
      </p:sp>
      <p:sp>
        <p:nvSpPr>
          <p:cNvPr id="12" name="Zaoblený obdélník 11"/>
          <p:cNvSpPr/>
          <p:nvPr/>
        </p:nvSpPr>
        <p:spPr>
          <a:xfrm>
            <a:off x="2928926" y="5572140"/>
            <a:ext cx="4214842" cy="785818"/>
          </a:xfrm>
          <a:prstGeom prst="roundRect">
            <a:avLst/>
          </a:prstGeom>
          <a:gradFill>
            <a:gsLst>
              <a:gs pos="10000">
                <a:schemeClr val="accent3">
                  <a:lumMod val="60000"/>
                  <a:lumOff val="40000"/>
                </a:schemeClr>
              </a:gs>
              <a:gs pos="50000">
                <a:schemeClr val="accent3">
                  <a:lumMod val="60000"/>
                  <a:lumOff val="40000"/>
                </a:schemeClr>
              </a:gs>
              <a:gs pos="100000">
                <a:schemeClr val="bg1"/>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Mí černovlasí bratři</a:t>
            </a:r>
            <a:endParaRPr lang="cs-CZ" sz="3600" b="1" dirty="0">
              <a:solidFill>
                <a:srgbClr val="C00000"/>
              </a:solidFill>
              <a:effectLst>
                <a:outerShdw blurRad="38100" dist="38100" dir="2700000" algn="tl">
                  <a:srgbClr val="000000">
                    <a:alpha val="43137"/>
                  </a:srgbClr>
                </a:outerShdw>
              </a:effectLst>
            </a:endParaRPr>
          </a:p>
        </p:txBody>
      </p:sp>
      <p:sp>
        <p:nvSpPr>
          <p:cNvPr id="13" name="Zaoblený obdélník 12"/>
          <p:cNvSpPr/>
          <p:nvPr/>
        </p:nvSpPr>
        <p:spPr>
          <a:xfrm>
            <a:off x="3786182" y="1928802"/>
            <a:ext cx="3429024" cy="785818"/>
          </a:xfrm>
          <a:prstGeom prst="roundRect">
            <a:avLst/>
          </a:prstGeom>
          <a:gradFill>
            <a:gsLst>
              <a:gs pos="10000">
                <a:schemeClr val="accent3">
                  <a:lumMod val="60000"/>
                  <a:lumOff val="40000"/>
                </a:schemeClr>
              </a:gs>
              <a:gs pos="50000">
                <a:schemeClr val="accent3">
                  <a:lumMod val="60000"/>
                  <a:lumOff val="40000"/>
                </a:schemeClr>
              </a:gs>
              <a:gs pos="100000">
                <a:schemeClr val="bg1"/>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Spalovač mrtvol</a:t>
            </a:r>
            <a:endParaRPr lang="cs-CZ" sz="3600" b="1" dirty="0">
              <a:solidFill>
                <a:srgbClr val="C00000"/>
              </a:solidFill>
              <a:effectLst>
                <a:outerShdw blurRad="38100" dist="38100" dir="2700000" algn="tl">
                  <a:srgbClr val="000000">
                    <a:alpha val="43137"/>
                  </a:srgbClr>
                </a:outerShdw>
              </a:effectLst>
            </a:endParaRPr>
          </a:p>
        </p:txBody>
      </p:sp>
      <p:sp>
        <p:nvSpPr>
          <p:cNvPr id="6" name="Zaoblený obdélník 5"/>
          <p:cNvSpPr/>
          <p:nvPr/>
        </p:nvSpPr>
        <p:spPr>
          <a:xfrm>
            <a:off x="214282" y="4357694"/>
            <a:ext cx="4143404" cy="785818"/>
          </a:xfrm>
          <a:prstGeom prst="roundRect">
            <a:avLst/>
          </a:prstGeom>
          <a:gradFill>
            <a:gsLst>
              <a:gs pos="10000">
                <a:schemeClr val="accent3">
                  <a:lumMod val="60000"/>
                  <a:lumOff val="40000"/>
                </a:schemeClr>
              </a:gs>
              <a:gs pos="50000">
                <a:schemeClr val="accent3">
                  <a:lumMod val="60000"/>
                  <a:lumOff val="40000"/>
                </a:schemeClr>
              </a:gs>
              <a:gs pos="100000">
                <a:schemeClr val="bg1"/>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Hraběnka a kuchař</a:t>
            </a:r>
            <a:endParaRPr lang="cs-CZ" sz="3600" b="1" dirty="0">
              <a:solidFill>
                <a:srgbClr val="C00000"/>
              </a:solidFill>
              <a:effectLst>
                <a:outerShdw blurRad="38100" dist="38100" dir="2700000" algn="tl">
                  <a:srgbClr val="000000">
                    <a:alpha val="43137"/>
                  </a:srgbClr>
                </a:outerShdw>
              </a:effectLst>
            </a:endParaRPr>
          </a:p>
        </p:txBody>
      </p:sp>
      <p:sp>
        <p:nvSpPr>
          <p:cNvPr id="7" name="Zaoblený obdélník 6"/>
          <p:cNvSpPr/>
          <p:nvPr/>
        </p:nvSpPr>
        <p:spPr>
          <a:xfrm>
            <a:off x="142844" y="3000372"/>
            <a:ext cx="4143404" cy="1071570"/>
          </a:xfrm>
          <a:prstGeom prst="roundRect">
            <a:avLst/>
          </a:prstGeom>
          <a:gradFill>
            <a:gsLst>
              <a:gs pos="10000">
                <a:schemeClr val="accent3">
                  <a:lumMod val="60000"/>
                  <a:lumOff val="40000"/>
                </a:schemeClr>
              </a:gs>
              <a:gs pos="50000">
                <a:schemeClr val="accent3">
                  <a:lumMod val="60000"/>
                  <a:lumOff val="40000"/>
                </a:schemeClr>
              </a:gs>
              <a:gs pos="100000">
                <a:schemeClr val="bg1"/>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Návrat z žitného pole</a:t>
            </a:r>
            <a:endParaRPr lang="cs-CZ" sz="3600" b="1" dirty="0">
              <a:solidFill>
                <a:srgbClr val="C00000"/>
              </a:solidFill>
              <a:effectLst>
                <a:outerShdw blurRad="38100" dist="38100" dir="2700000" algn="tl">
                  <a:srgbClr val="000000">
                    <a:alpha val="43137"/>
                  </a:srgbClr>
                </a:outerShdw>
              </a:effectLst>
            </a:endParaRPr>
          </a:p>
        </p:txBody>
      </p:sp>
      <p:sp>
        <p:nvSpPr>
          <p:cNvPr id="8" name="Zaoblený obdélník 7"/>
          <p:cNvSpPr/>
          <p:nvPr/>
        </p:nvSpPr>
        <p:spPr>
          <a:xfrm>
            <a:off x="6072198" y="2928934"/>
            <a:ext cx="2857520" cy="1285884"/>
          </a:xfrm>
          <a:prstGeom prst="roundRect">
            <a:avLst/>
          </a:prstGeom>
          <a:gradFill>
            <a:gsLst>
              <a:gs pos="10000">
                <a:schemeClr val="accent3">
                  <a:lumMod val="60000"/>
                  <a:lumOff val="40000"/>
                </a:schemeClr>
              </a:gs>
              <a:gs pos="50000">
                <a:schemeClr val="accent3">
                  <a:lumMod val="60000"/>
                  <a:lumOff val="40000"/>
                </a:schemeClr>
              </a:gs>
              <a:gs pos="100000">
                <a:schemeClr val="bg1"/>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Pan Theodor</a:t>
            </a:r>
          </a:p>
          <a:p>
            <a:pPr algn="ctr"/>
            <a:r>
              <a:rPr lang="cs-CZ" sz="3600" b="1" dirty="0" smtClean="0">
                <a:solidFill>
                  <a:srgbClr val="C00000"/>
                </a:solidFill>
                <a:effectLst>
                  <a:outerShdw blurRad="38100" dist="38100" dir="2700000" algn="tl">
                    <a:srgbClr val="000000">
                      <a:alpha val="43137"/>
                    </a:srgbClr>
                  </a:outerShdw>
                </a:effectLst>
              </a:rPr>
              <a:t>Mundstock</a:t>
            </a:r>
            <a:endParaRPr lang="cs-CZ" sz="3600" b="1" dirty="0">
              <a:solidFill>
                <a:srgbClr val="C00000"/>
              </a:solidFill>
              <a:effectLst>
                <a:outerShdw blurRad="38100" dist="38100" dir="2700000" algn="tl">
                  <a:srgbClr val="000000">
                    <a:alpha val="43137"/>
                  </a:srgbClr>
                </a:outerShdw>
              </a:effectLst>
            </a:endParaRPr>
          </a:p>
        </p:txBody>
      </p:sp>
      <p:sp>
        <p:nvSpPr>
          <p:cNvPr id="9" name="Zaoblený obdélník 8"/>
          <p:cNvSpPr/>
          <p:nvPr/>
        </p:nvSpPr>
        <p:spPr>
          <a:xfrm>
            <a:off x="5929322" y="4500570"/>
            <a:ext cx="2928958" cy="785818"/>
          </a:xfrm>
          <a:prstGeom prst="roundRect">
            <a:avLst/>
          </a:prstGeom>
          <a:gradFill>
            <a:gsLst>
              <a:gs pos="10000">
                <a:schemeClr val="accent3">
                  <a:lumMod val="60000"/>
                  <a:lumOff val="40000"/>
                </a:schemeClr>
              </a:gs>
              <a:gs pos="50000">
                <a:schemeClr val="accent3">
                  <a:lumMod val="60000"/>
                  <a:lumOff val="40000"/>
                </a:schemeClr>
              </a:gs>
              <a:gs pos="100000">
                <a:schemeClr val="bg1"/>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Smrt morčete</a:t>
            </a:r>
            <a:endParaRPr lang="cs-CZ" sz="3600" b="1" dirty="0">
              <a:solidFill>
                <a:srgbClr val="C00000"/>
              </a:solidFill>
              <a:effectLst>
                <a:outerShdw blurRad="38100" dist="38100" dir="2700000" algn="tl">
                  <a:srgbClr val="000000">
                    <a:alpha val="43137"/>
                  </a:srgbClr>
                </a:outerShdw>
              </a:effectLst>
            </a:endParaRPr>
          </a:p>
        </p:txBody>
      </p:sp>
    </p:spTree>
  </p:cSld>
  <p:clrMapOvr>
    <a:masterClrMapping/>
  </p:clrMapOvr>
  <p:transition spd="slow">
    <p:cut/>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2">
            <a:hlinkClick r:id="rId2"/>
          </p:cNvPr>
          <p:cNvSpPr txBox="1">
            <a:spLocks/>
          </p:cNvSpPr>
          <p:nvPr/>
        </p:nvSpPr>
        <p:spPr>
          <a:xfrm>
            <a:off x="3786182" y="142852"/>
            <a:ext cx="5143536" cy="3643338"/>
          </a:xfrm>
          <a:prstGeom prst="rect">
            <a:avLst/>
          </a:prstGeom>
          <a:gradFill>
            <a:gsLst>
              <a:gs pos="0">
                <a:schemeClr val="accent3">
                  <a:lumMod val="60000"/>
                  <a:lumOff val="40000"/>
                </a:schemeClr>
              </a:gs>
              <a:gs pos="50000">
                <a:schemeClr val="bg1"/>
              </a:gs>
              <a:gs pos="100000">
                <a:schemeClr val="accent3">
                  <a:lumMod val="40000"/>
                  <a:lumOff val="60000"/>
                </a:schemeClr>
              </a:gs>
            </a:gsLst>
            <a:lin ang="2700000" scaled="1"/>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fontScale="92500"/>
          </a:bodyPr>
          <a:lstStyle/>
          <a:p>
            <a:pPr lvl="0" algn="ctr">
              <a:spcBef>
                <a:spcPct val="20000"/>
              </a:spcBef>
            </a:pPr>
            <a:r>
              <a:rPr kumimoji="0" lang="cs-CZ" sz="2400" b="1" i="0" u="none" strike="noStrike" kern="1200" cap="none" spc="0" normalizeH="0" baseline="0" noProof="0" dirty="0" smtClean="0">
                <a:ln>
                  <a:noFill/>
                </a:ln>
                <a:uLnTx/>
                <a:uFillTx/>
                <a:latin typeface="Monotype Corsiva" pitchFamily="66" charset="0"/>
                <a:ea typeface="+mn-ea"/>
                <a:cs typeface="+mn-cs"/>
              </a:rPr>
              <a:t>Podívejte</a:t>
            </a:r>
            <a:r>
              <a:rPr kumimoji="0" lang="cs-CZ" sz="2400" b="1" i="0" u="none" strike="noStrike" kern="1200" cap="none" spc="0" normalizeH="0" noProof="0" dirty="0" smtClean="0">
                <a:ln>
                  <a:noFill/>
                </a:ln>
                <a:uLnTx/>
                <a:uFillTx/>
                <a:latin typeface="Monotype Corsiva" pitchFamily="66" charset="0"/>
                <a:ea typeface="+mn-ea"/>
                <a:cs typeface="+mn-cs"/>
              </a:rPr>
              <a:t> se na  video a vypracujte odpovědi na </a:t>
            </a:r>
            <a:r>
              <a:rPr lang="cs-CZ" sz="2400" b="1" dirty="0" smtClean="0">
                <a:latin typeface="Monotype Corsiva" pitchFamily="66" charset="0"/>
              </a:rPr>
              <a:t>otázky. </a:t>
            </a:r>
          </a:p>
          <a:p>
            <a:pPr lvl="0" algn="ctr">
              <a:spcBef>
                <a:spcPct val="20000"/>
              </a:spcBef>
            </a:pPr>
            <a:r>
              <a:rPr lang="cs-CZ" sz="3200" b="1" dirty="0" smtClean="0">
                <a:latin typeface="Monotype Corsiva" pitchFamily="66" charset="0"/>
              </a:rPr>
              <a:t>Film  </a:t>
            </a:r>
            <a:r>
              <a:rPr lang="cs-CZ" sz="3200" b="1" dirty="0" smtClean="0">
                <a:solidFill>
                  <a:srgbClr val="C00000"/>
                </a:solidFill>
                <a:latin typeface="Monotype Corsiva" pitchFamily="66" charset="0"/>
              </a:rPr>
              <a:t>Spalovač mrtvol  (1968)</a:t>
            </a:r>
          </a:p>
          <a:p>
            <a:pPr marL="514350" lvl="0" indent="-514350" algn="ctr">
              <a:spcBef>
                <a:spcPct val="20000"/>
              </a:spcBef>
            </a:pPr>
            <a:r>
              <a:rPr lang="cs-CZ" sz="2400" b="1" dirty="0" smtClean="0">
                <a:latin typeface="Monotype Corsiva" pitchFamily="66" charset="0"/>
              </a:rPr>
              <a:t>a) Rozhovor s režisérem filmu </a:t>
            </a:r>
            <a:r>
              <a:rPr lang="cs-CZ" sz="2400" b="1" dirty="0" err="1" smtClean="0">
                <a:latin typeface="Monotype Corsiva" pitchFamily="66" charset="0"/>
              </a:rPr>
              <a:t>Jurajem</a:t>
            </a:r>
            <a:r>
              <a:rPr lang="cs-CZ" sz="2400" b="1" dirty="0" smtClean="0">
                <a:latin typeface="Monotype Corsiva" pitchFamily="66" charset="0"/>
              </a:rPr>
              <a:t>  </a:t>
            </a:r>
            <a:r>
              <a:rPr lang="cs-CZ" sz="2400" b="1" dirty="0" err="1" smtClean="0">
                <a:latin typeface="Monotype Corsiva" pitchFamily="66" charset="0"/>
              </a:rPr>
              <a:t>Herzem</a:t>
            </a:r>
            <a:endParaRPr lang="cs-CZ" sz="2400" b="1" dirty="0" smtClean="0">
              <a:latin typeface="Monotype Corsiva" pitchFamily="66" charset="0"/>
            </a:endParaRPr>
          </a:p>
          <a:p>
            <a:pPr marL="514350" lvl="0" indent="-514350" algn="ctr">
              <a:spcBef>
                <a:spcPct val="20000"/>
              </a:spcBef>
            </a:pPr>
            <a:r>
              <a:rPr lang="cs-CZ" sz="2400" b="1" dirty="0" smtClean="0">
                <a:latin typeface="Monotype Corsiva" pitchFamily="66" charset="0"/>
                <a:hlinkClick r:id="rId3"/>
              </a:rPr>
              <a:t>http://www.</a:t>
            </a:r>
            <a:r>
              <a:rPr lang="cs-CZ" sz="2400" b="1" dirty="0" err="1" smtClean="0">
                <a:latin typeface="Monotype Corsiva" pitchFamily="66" charset="0"/>
                <a:hlinkClick r:id="rId3"/>
              </a:rPr>
              <a:t>youtube.com</a:t>
            </a:r>
            <a:r>
              <a:rPr lang="cs-CZ" sz="2400" b="1" dirty="0" smtClean="0">
                <a:latin typeface="Monotype Corsiva" pitchFamily="66" charset="0"/>
                <a:hlinkClick r:id="rId3"/>
              </a:rPr>
              <a:t>/</a:t>
            </a:r>
            <a:r>
              <a:rPr lang="cs-CZ" sz="2400" b="1" dirty="0" err="1" smtClean="0">
                <a:latin typeface="Monotype Corsiva" pitchFamily="66" charset="0"/>
                <a:hlinkClick r:id="rId3"/>
              </a:rPr>
              <a:t>watch</a:t>
            </a:r>
            <a:r>
              <a:rPr lang="cs-CZ" sz="2400" b="1" dirty="0" smtClean="0">
                <a:latin typeface="Monotype Corsiva" pitchFamily="66" charset="0"/>
                <a:hlinkClick r:id="rId3"/>
              </a:rPr>
              <a:t>?v=FvmCVHV13mA</a:t>
            </a:r>
            <a:endParaRPr lang="cs-CZ" sz="2400" b="1" dirty="0" smtClean="0">
              <a:latin typeface="Monotype Corsiva" pitchFamily="66" charset="0"/>
            </a:endParaRPr>
          </a:p>
          <a:p>
            <a:pPr marL="514350" lvl="0" indent="-514350" algn="ctr">
              <a:spcBef>
                <a:spcPct val="20000"/>
              </a:spcBef>
            </a:pPr>
            <a:r>
              <a:rPr lang="cs-CZ" sz="2400" b="1" dirty="0" smtClean="0">
                <a:latin typeface="Monotype Corsiva" pitchFamily="66" charset="0"/>
              </a:rPr>
              <a:t>b) Ukázka z filmu Spalovač mrtvol (1968)</a:t>
            </a:r>
          </a:p>
          <a:p>
            <a:pPr marL="514350" lvl="0" indent="-514350" algn="ctr">
              <a:spcBef>
                <a:spcPct val="20000"/>
              </a:spcBef>
            </a:pPr>
            <a:r>
              <a:rPr lang="cs-CZ" sz="2400" b="1" dirty="0" smtClean="0">
                <a:latin typeface="Monotype Corsiva" pitchFamily="66" charset="0"/>
                <a:hlinkClick r:id="rId4"/>
              </a:rPr>
              <a:t>http://www.</a:t>
            </a:r>
            <a:r>
              <a:rPr lang="cs-CZ" sz="2400" b="1" dirty="0" err="1" smtClean="0">
                <a:latin typeface="Monotype Corsiva" pitchFamily="66" charset="0"/>
                <a:hlinkClick r:id="rId4"/>
              </a:rPr>
              <a:t>youtube.com</a:t>
            </a:r>
            <a:r>
              <a:rPr lang="cs-CZ" sz="2400" b="1" dirty="0" smtClean="0">
                <a:latin typeface="Monotype Corsiva" pitchFamily="66" charset="0"/>
                <a:hlinkClick r:id="rId4"/>
              </a:rPr>
              <a:t>/</a:t>
            </a:r>
            <a:r>
              <a:rPr lang="cs-CZ" sz="2400" b="1" dirty="0" err="1" smtClean="0">
                <a:latin typeface="Monotype Corsiva" pitchFamily="66" charset="0"/>
                <a:hlinkClick r:id="rId4"/>
              </a:rPr>
              <a:t>watch</a:t>
            </a:r>
            <a:r>
              <a:rPr lang="cs-CZ" sz="2400" b="1" dirty="0" smtClean="0">
                <a:latin typeface="Monotype Corsiva" pitchFamily="66" charset="0"/>
                <a:hlinkClick r:id="rId4"/>
              </a:rPr>
              <a:t>?v=3Ebn4lB4Eoo</a:t>
            </a:r>
            <a:endParaRPr lang="cs-CZ" sz="2400" b="1" dirty="0" smtClean="0">
              <a:latin typeface="Monotype Corsiva" pitchFamily="66" charset="0"/>
            </a:endParaRPr>
          </a:p>
          <a:p>
            <a:pPr marL="514350" lvl="0" indent="-514350" algn="ctr">
              <a:spcBef>
                <a:spcPct val="20000"/>
              </a:spcBef>
            </a:pPr>
            <a:endParaRPr lang="cs-CZ" sz="2400" b="1" dirty="0" smtClean="0">
              <a:latin typeface="Monotype Corsiva" pitchFamily="66" charset="0"/>
            </a:endParaRPr>
          </a:p>
          <a:p>
            <a:pPr lvl="0" algn="ctr">
              <a:spcBef>
                <a:spcPct val="20000"/>
              </a:spcBef>
            </a:pPr>
            <a:endParaRPr lang="cs-CZ" sz="2800" b="1" dirty="0" smtClean="0">
              <a:latin typeface="Monotype Corsiva" pitchFamily="66" charset="0"/>
            </a:endParaRPr>
          </a:p>
          <a:p>
            <a:pPr lvl="0" algn="ctr">
              <a:spcBef>
                <a:spcPct val="20000"/>
              </a:spcBef>
            </a:pPr>
            <a:endParaRPr lang="cs-CZ" sz="2800" b="1" dirty="0" smtClean="0">
              <a:latin typeface="Monotype Corsiva" pitchFamily="66" charset="0"/>
            </a:endParaRPr>
          </a:p>
          <a:p>
            <a:pPr lvl="0" algn="ctr">
              <a:spcBef>
                <a:spcPct val="20000"/>
              </a:spcBef>
            </a:pPr>
            <a:endParaRPr lang="cs-CZ" sz="2800" b="1" dirty="0" smtClean="0">
              <a:latin typeface="Monotype Corsiva" pitchFamily="66" charset="0"/>
            </a:endParaRPr>
          </a:p>
          <a:p>
            <a:pPr marR="0" lvl="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2800" b="1" i="0" u="none" strike="noStrike" kern="1200" cap="none" spc="0" normalizeH="0" noProof="0" dirty="0" smtClean="0">
              <a:ln>
                <a:noFill/>
              </a:ln>
              <a:uLnTx/>
              <a:uFillTx/>
              <a:latin typeface="Monotype Corsiva" pitchFamily="66" charset="0"/>
              <a:ea typeface="+mn-ea"/>
              <a:cs typeface="+mn-cs"/>
            </a:endParaRPr>
          </a:p>
          <a:p>
            <a:pPr marR="0" lvl="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2800" b="1" i="0" u="none" strike="noStrike" kern="1200" cap="none" spc="0" normalizeH="0" noProof="0" dirty="0" smtClean="0">
              <a:ln>
                <a:noFill/>
              </a:ln>
              <a:uLnTx/>
              <a:uFillTx/>
              <a:latin typeface="Monotype Corsiva" pitchFamily="66" charset="0"/>
              <a:ea typeface="+mn-ea"/>
              <a:cs typeface="+mn-cs"/>
            </a:endParaRPr>
          </a:p>
          <a:p>
            <a:pPr marR="0" lvl="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2800" b="1" i="0" u="none" strike="noStrike" kern="1200" cap="none" spc="0" normalizeH="0" baseline="0" noProof="0" dirty="0">
              <a:ln>
                <a:noFill/>
              </a:ln>
              <a:uLnTx/>
              <a:uFillTx/>
              <a:latin typeface="Monotype Corsiva" pitchFamily="66" charset="0"/>
              <a:ea typeface="+mn-ea"/>
              <a:cs typeface="+mn-cs"/>
            </a:endParaRPr>
          </a:p>
        </p:txBody>
      </p:sp>
      <p:sp>
        <p:nvSpPr>
          <p:cNvPr id="5" name="Zástupný symbol pro obsah 2">
            <a:hlinkClick r:id="rId5"/>
          </p:cNvPr>
          <p:cNvSpPr txBox="1">
            <a:spLocks/>
          </p:cNvSpPr>
          <p:nvPr/>
        </p:nvSpPr>
        <p:spPr>
          <a:xfrm>
            <a:off x="142844" y="3929066"/>
            <a:ext cx="8786874" cy="2786082"/>
          </a:xfrm>
          <a:prstGeom prst="rect">
            <a:avLst/>
          </a:prstGeom>
          <a:gradFill>
            <a:gsLst>
              <a:gs pos="0">
                <a:schemeClr val="accent3">
                  <a:lumMod val="75000"/>
                </a:schemeClr>
              </a:gs>
              <a:gs pos="50000">
                <a:schemeClr val="bg1"/>
              </a:gs>
              <a:gs pos="100000">
                <a:schemeClr val="accent3">
                  <a:lumMod val="60000"/>
                  <a:lumOff val="40000"/>
                </a:schemeClr>
              </a:gs>
            </a:gsLst>
            <a:lin ang="2700000" scaled="1"/>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a:bodyPr>
          <a:lstStyle/>
          <a:p>
            <a:pPr marL="514350" lvl="0" indent="-514350">
              <a:spcBef>
                <a:spcPct val="20000"/>
              </a:spcBef>
              <a:buAutoNum type="arabicPeriod"/>
            </a:pPr>
            <a:r>
              <a:rPr lang="cs-CZ" sz="2400" b="1" dirty="0" smtClean="0">
                <a:latin typeface="+mj-lt"/>
              </a:rPr>
              <a:t>Jak se vám </a:t>
            </a:r>
            <a:r>
              <a:rPr lang="cs-CZ" sz="2400" b="1" u="sng" dirty="0" smtClean="0">
                <a:latin typeface="+mj-lt"/>
              </a:rPr>
              <a:t>filmové zpracování</a:t>
            </a:r>
            <a:r>
              <a:rPr lang="cs-CZ" sz="2400" b="1" dirty="0" smtClean="0">
                <a:latin typeface="+mj-lt"/>
              </a:rPr>
              <a:t> novely líbí? Srovnejte s knihou. Ze které části díla ukázka pochází? Kdo je autorem hudby?</a:t>
            </a:r>
          </a:p>
          <a:p>
            <a:pPr marL="514350" lvl="0" indent="-514350">
              <a:spcBef>
                <a:spcPct val="20000"/>
              </a:spcBef>
            </a:pPr>
            <a:r>
              <a:rPr lang="cs-CZ" sz="2400" b="1" dirty="0" smtClean="0">
                <a:latin typeface="+mj-lt"/>
                <a:hlinkClick r:id="rId6"/>
              </a:rPr>
              <a:t>http://www.</a:t>
            </a:r>
            <a:r>
              <a:rPr lang="cs-CZ" sz="2400" b="1" dirty="0" err="1" smtClean="0">
                <a:latin typeface="+mj-lt"/>
                <a:hlinkClick r:id="rId6"/>
              </a:rPr>
              <a:t>csfd.cz</a:t>
            </a:r>
            <a:r>
              <a:rPr lang="cs-CZ" sz="2400" b="1" dirty="0" smtClean="0">
                <a:latin typeface="+mj-lt"/>
                <a:hlinkClick r:id="rId6"/>
              </a:rPr>
              <a:t>/film/4244-</a:t>
            </a:r>
            <a:r>
              <a:rPr lang="cs-CZ" sz="2400" b="1" dirty="0" err="1" smtClean="0">
                <a:latin typeface="+mj-lt"/>
                <a:hlinkClick r:id="rId6"/>
              </a:rPr>
              <a:t>spalovac</a:t>
            </a:r>
            <a:r>
              <a:rPr lang="cs-CZ" sz="2400" b="1" dirty="0" smtClean="0">
                <a:latin typeface="+mj-lt"/>
                <a:hlinkClick r:id="rId6"/>
              </a:rPr>
              <a:t>-mrtvol/</a:t>
            </a:r>
            <a:endParaRPr lang="cs-CZ" sz="2400" b="1" dirty="0" smtClean="0">
              <a:latin typeface="+mj-lt"/>
            </a:endParaRPr>
          </a:p>
          <a:p>
            <a:pPr marL="514350" lvl="0" indent="-514350">
              <a:spcBef>
                <a:spcPct val="20000"/>
              </a:spcBef>
            </a:pPr>
            <a:r>
              <a:rPr lang="cs-CZ" sz="2400" b="1" dirty="0" smtClean="0">
                <a:latin typeface="+mj-lt"/>
                <a:hlinkClick r:id="rId7"/>
              </a:rPr>
              <a:t>http://cs.wikipedia.org/wiki/Spalova%C4%8D_mrtvol</a:t>
            </a:r>
            <a:endParaRPr lang="cs-CZ" sz="2400" b="1" dirty="0" smtClean="0">
              <a:latin typeface="+mj-lt"/>
            </a:endParaRPr>
          </a:p>
          <a:p>
            <a:pPr marL="514350" lvl="0" indent="-514350">
              <a:spcBef>
                <a:spcPct val="20000"/>
              </a:spcBef>
              <a:buAutoNum type="arabicPeriod"/>
            </a:pPr>
            <a:r>
              <a:rPr lang="cs-CZ" sz="2400" b="1" dirty="0" smtClean="0">
                <a:latin typeface="+mj-lt"/>
              </a:rPr>
              <a:t>Jaká byla </a:t>
            </a:r>
            <a:r>
              <a:rPr lang="cs-CZ" sz="2400" b="1" dirty="0" smtClean="0">
                <a:solidFill>
                  <a:srgbClr val="C00000"/>
                </a:solidFill>
                <a:latin typeface="+mj-lt"/>
              </a:rPr>
              <a:t>režisérova spolupráce </a:t>
            </a:r>
            <a:r>
              <a:rPr lang="cs-CZ" sz="2400" b="1" dirty="0" smtClean="0">
                <a:latin typeface="+mj-lt"/>
              </a:rPr>
              <a:t>s L. Fuksem?</a:t>
            </a:r>
          </a:p>
          <a:p>
            <a:pPr marL="514350" lvl="0" indent="-514350">
              <a:spcBef>
                <a:spcPct val="20000"/>
              </a:spcBef>
              <a:buAutoNum type="arabicPeriod"/>
            </a:pPr>
            <a:r>
              <a:rPr lang="cs-CZ" sz="2400" b="1" dirty="0" smtClean="0">
                <a:latin typeface="+mj-lt"/>
              </a:rPr>
              <a:t>Jak reagovali </a:t>
            </a:r>
            <a:r>
              <a:rPr lang="cs-CZ" sz="2400" b="1" dirty="0" smtClean="0">
                <a:solidFill>
                  <a:srgbClr val="C00000"/>
                </a:solidFill>
                <a:latin typeface="+mj-lt"/>
              </a:rPr>
              <a:t>diváci v různých zemích </a:t>
            </a:r>
            <a:r>
              <a:rPr lang="cs-CZ" sz="2400" b="1" dirty="0" smtClean="0">
                <a:latin typeface="+mj-lt"/>
              </a:rPr>
              <a:t>na promítání filmu ?</a:t>
            </a:r>
          </a:p>
          <a:p>
            <a:pPr marR="0" lvl="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2400" b="1" i="0" u="none" strike="noStrike" kern="1200" cap="none" spc="0" normalizeH="0" noProof="0" dirty="0" smtClean="0">
              <a:ln>
                <a:noFill/>
              </a:ln>
              <a:uLnTx/>
              <a:uFillTx/>
              <a:latin typeface="Monotype Corsiva" pitchFamily="66" charset="0"/>
              <a:ea typeface="+mn-ea"/>
              <a:cs typeface="+mn-cs"/>
            </a:endParaRPr>
          </a:p>
          <a:p>
            <a:pPr marR="0" lvl="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200" b="1" i="0" u="none" strike="noStrike" kern="1200" cap="none" spc="0" normalizeH="0" noProof="0" dirty="0" smtClean="0">
              <a:ln>
                <a:noFill/>
              </a:ln>
              <a:uLnTx/>
              <a:uFillTx/>
              <a:latin typeface="Monotype Corsiva" pitchFamily="66" charset="0"/>
              <a:ea typeface="+mn-ea"/>
              <a:cs typeface="+mn-cs"/>
            </a:endParaRPr>
          </a:p>
          <a:p>
            <a:pPr marR="0" lvl="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200" b="1" i="0" u="none" strike="noStrike" kern="1200" cap="none" spc="0" normalizeH="0" baseline="0" noProof="0" dirty="0">
              <a:ln>
                <a:noFill/>
              </a:ln>
              <a:uLnTx/>
              <a:uFillTx/>
              <a:latin typeface="Monotype Corsiva" pitchFamily="66" charset="0"/>
              <a:ea typeface="+mn-ea"/>
              <a:cs typeface="+mn-cs"/>
            </a:endParaRPr>
          </a:p>
        </p:txBody>
      </p:sp>
      <p:pic>
        <p:nvPicPr>
          <p:cNvPr id="6" name="Obrázek 5" descr="MC900353685.WMF"/>
          <p:cNvPicPr>
            <a:picLocks noChangeAspect="1"/>
          </p:cNvPicPr>
          <p:nvPr/>
        </p:nvPicPr>
        <p:blipFill>
          <a:blip r:embed="rId8"/>
          <a:stretch>
            <a:fillRect/>
          </a:stretch>
        </p:blipFill>
        <p:spPr>
          <a:xfrm>
            <a:off x="7215206" y="4786322"/>
            <a:ext cx="1548800" cy="1271659"/>
          </a:xfrm>
          <a:prstGeom prst="rect">
            <a:avLst/>
          </a:prstGeom>
        </p:spPr>
      </p:pic>
    </p:spTree>
  </p:cSld>
  <p:clrMapOvr>
    <a:masterClrMapping/>
  </p:clrMapOvr>
  <p:transition spd="slow">
    <p:cut/>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2">
            <a:hlinkClick r:id="rId2"/>
          </p:cNvPr>
          <p:cNvSpPr txBox="1">
            <a:spLocks/>
          </p:cNvSpPr>
          <p:nvPr/>
        </p:nvSpPr>
        <p:spPr>
          <a:xfrm>
            <a:off x="214282" y="142852"/>
            <a:ext cx="8715436" cy="1428760"/>
          </a:xfrm>
          <a:prstGeom prst="rect">
            <a:avLst/>
          </a:prstGeom>
          <a:gradFill>
            <a:gsLst>
              <a:gs pos="0">
                <a:schemeClr val="accent3">
                  <a:lumMod val="60000"/>
                  <a:lumOff val="40000"/>
                </a:schemeClr>
              </a:gs>
              <a:gs pos="50000">
                <a:schemeClr val="bg1"/>
              </a:gs>
              <a:gs pos="100000">
                <a:schemeClr val="accent3">
                  <a:lumMod val="40000"/>
                  <a:lumOff val="60000"/>
                </a:schemeClr>
              </a:gs>
            </a:gsLst>
            <a:lin ang="2700000" scaled="1"/>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a:bodyPr>
          <a:lstStyle/>
          <a:p>
            <a:pPr marL="514350" lvl="0" indent="-514350" algn="ctr">
              <a:spcBef>
                <a:spcPct val="20000"/>
              </a:spcBef>
            </a:pPr>
            <a:r>
              <a:rPr lang="cs-CZ" sz="2400" b="1" dirty="0" smtClean="0">
                <a:solidFill>
                  <a:srgbClr val="C00000"/>
                </a:solidFill>
                <a:latin typeface="Monotype Corsiva" pitchFamily="66" charset="0"/>
              </a:rPr>
              <a:t>Slovník české literatury po roce 1945 – heslo Ladislav Fuks</a:t>
            </a:r>
            <a:endParaRPr kumimoji="0" lang="cs-CZ" sz="2800" b="1" i="0" u="none" strike="noStrike" kern="1200" cap="none" spc="0" normalizeH="0" noProof="0" dirty="0" smtClean="0">
              <a:ln>
                <a:noFill/>
              </a:ln>
              <a:solidFill>
                <a:srgbClr val="C00000"/>
              </a:solidFill>
              <a:uLnTx/>
              <a:uFillTx/>
              <a:latin typeface="Monotype Corsiva" pitchFamily="66" charset="0"/>
              <a:ea typeface="+mn-ea"/>
              <a:cs typeface="+mn-cs"/>
            </a:endParaRPr>
          </a:p>
          <a:p>
            <a:pPr marR="0" lvl="0" algn="ctr"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latin typeface="Monotype Corsiva" pitchFamily="66" charset="0"/>
              </a:rPr>
              <a:t>Pracujte s odkazem, přečtěte si text a vyberte správnou odpověď.</a:t>
            </a:r>
          </a:p>
          <a:p>
            <a:pPr marR="0" lvl="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400" b="1" i="0" u="none" strike="noStrike" kern="1200" cap="none" spc="0" normalizeH="0" baseline="0" noProof="0" dirty="0" smtClean="0">
                <a:ln>
                  <a:noFill/>
                </a:ln>
                <a:uLnTx/>
                <a:uFillTx/>
                <a:latin typeface="Monotype Corsiva" pitchFamily="66" charset="0"/>
                <a:ea typeface="+mn-ea"/>
                <a:cs typeface="+mn-cs"/>
                <a:hlinkClick r:id="rId3"/>
              </a:rPr>
              <a:t>http://www.</a:t>
            </a:r>
            <a:r>
              <a:rPr kumimoji="0" lang="cs-CZ" sz="2400" b="1" i="0" u="none" strike="noStrike" kern="1200" cap="none" spc="0" normalizeH="0" baseline="0" noProof="0" dirty="0" err="1" smtClean="0">
                <a:ln>
                  <a:noFill/>
                </a:ln>
                <a:uLnTx/>
                <a:uFillTx/>
                <a:latin typeface="Monotype Corsiva" pitchFamily="66" charset="0"/>
                <a:ea typeface="+mn-ea"/>
                <a:cs typeface="+mn-cs"/>
                <a:hlinkClick r:id="rId3"/>
              </a:rPr>
              <a:t>slovnikceskeliteratury.cz</a:t>
            </a:r>
            <a:r>
              <a:rPr kumimoji="0" lang="cs-CZ" sz="2400" b="1" i="0" u="none" strike="noStrike" kern="1200" cap="none" spc="0" normalizeH="0" baseline="0" noProof="0" dirty="0" smtClean="0">
                <a:ln>
                  <a:noFill/>
                </a:ln>
                <a:uLnTx/>
                <a:uFillTx/>
                <a:latin typeface="Monotype Corsiva" pitchFamily="66" charset="0"/>
                <a:ea typeface="+mn-ea"/>
                <a:cs typeface="+mn-cs"/>
                <a:hlinkClick r:id="rId3"/>
              </a:rPr>
              <a:t>/</a:t>
            </a:r>
            <a:r>
              <a:rPr kumimoji="0" lang="cs-CZ" sz="2400" b="1" i="0" u="none" strike="noStrike" kern="1200" cap="none" spc="0" normalizeH="0" baseline="0" noProof="0" dirty="0" err="1" smtClean="0">
                <a:ln>
                  <a:noFill/>
                </a:ln>
                <a:uLnTx/>
                <a:uFillTx/>
                <a:latin typeface="Monotype Corsiva" pitchFamily="66" charset="0"/>
                <a:ea typeface="+mn-ea"/>
                <a:cs typeface="+mn-cs"/>
                <a:hlinkClick r:id="rId3"/>
              </a:rPr>
              <a:t>showContent.jsp</a:t>
            </a:r>
            <a:r>
              <a:rPr kumimoji="0" lang="cs-CZ" sz="2400" b="1" i="0" u="none" strike="noStrike" kern="1200" cap="none" spc="0" normalizeH="0" baseline="0" noProof="0" dirty="0" smtClean="0">
                <a:ln>
                  <a:noFill/>
                </a:ln>
                <a:uLnTx/>
                <a:uFillTx/>
                <a:latin typeface="Monotype Corsiva" pitchFamily="66" charset="0"/>
                <a:ea typeface="+mn-ea"/>
                <a:cs typeface="+mn-cs"/>
                <a:hlinkClick r:id="rId3"/>
              </a:rPr>
              <a:t>?</a:t>
            </a:r>
            <a:r>
              <a:rPr kumimoji="0" lang="cs-CZ" sz="2400" b="1" i="0" u="none" strike="noStrike" kern="1200" cap="none" spc="0" normalizeH="0" baseline="0" noProof="0" dirty="0" err="1" smtClean="0">
                <a:ln>
                  <a:noFill/>
                </a:ln>
                <a:uLnTx/>
                <a:uFillTx/>
                <a:latin typeface="Monotype Corsiva" pitchFamily="66" charset="0"/>
                <a:ea typeface="+mn-ea"/>
                <a:cs typeface="+mn-cs"/>
                <a:hlinkClick r:id="rId3"/>
              </a:rPr>
              <a:t>docId</a:t>
            </a:r>
            <a:r>
              <a:rPr kumimoji="0" lang="cs-CZ" sz="2400" b="1" i="0" u="none" strike="noStrike" kern="1200" cap="none" spc="0" normalizeH="0" baseline="0" noProof="0" dirty="0" smtClean="0">
                <a:ln>
                  <a:noFill/>
                </a:ln>
                <a:uLnTx/>
                <a:uFillTx/>
                <a:latin typeface="Monotype Corsiva" pitchFamily="66" charset="0"/>
                <a:ea typeface="+mn-ea"/>
                <a:cs typeface="+mn-cs"/>
                <a:hlinkClick r:id="rId3"/>
              </a:rPr>
              <a:t>=325</a:t>
            </a:r>
            <a:endParaRPr kumimoji="0" lang="cs-CZ" sz="2400" b="1" i="0" u="none" strike="noStrike" kern="1200" cap="none" spc="0" normalizeH="0" baseline="0" noProof="0" dirty="0">
              <a:ln>
                <a:noFill/>
              </a:ln>
              <a:uLnTx/>
              <a:uFillTx/>
              <a:latin typeface="Monotype Corsiva" pitchFamily="66" charset="0"/>
              <a:ea typeface="+mn-ea"/>
              <a:cs typeface="+mn-cs"/>
            </a:endParaRPr>
          </a:p>
        </p:txBody>
      </p:sp>
      <p:sp>
        <p:nvSpPr>
          <p:cNvPr id="6" name="Zástupný symbol pro obsah 2">
            <a:hlinkClick r:id="rId2"/>
          </p:cNvPr>
          <p:cNvSpPr txBox="1">
            <a:spLocks/>
          </p:cNvSpPr>
          <p:nvPr/>
        </p:nvSpPr>
        <p:spPr>
          <a:xfrm>
            <a:off x="142844" y="1857364"/>
            <a:ext cx="8715436" cy="4643470"/>
          </a:xfrm>
          <a:prstGeom prst="rect">
            <a:avLst/>
          </a:prstGeom>
          <a:gradFill>
            <a:gsLst>
              <a:gs pos="0">
                <a:schemeClr val="accent3">
                  <a:lumMod val="60000"/>
                  <a:lumOff val="40000"/>
                </a:schemeClr>
              </a:gs>
              <a:gs pos="50000">
                <a:schemeClr val="bg1"/>
              </a:gs>
              <a:gs pos="100000">
                <a:schemeClr val="accent3">
                  <a:lumMod val="40000"/>
                  <a:lumOff val="60000"/>
                </a:schemeClr>
              </a:gs>
            </a:gsLst>
            <a:lin ang="2700000" scaled="1"/>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lnSpcReduction="10000"/>
          </a:bodyPr>
          <a:lstStyle/>
          <a:p>
            <a:pPr lvl="0" indent="-514350" algn="just">
              <a:spcBef>
                <a:spcPct val="20000"/>
              </a:spcBef>
              <a:buAutoNum type="arabicPeriod"/>
            </a:pPr>
            <a:r>
              <a:rPr kumimoji="0" lang="cs-CZ" sz="2800" b="1" i="1" u="none" strike="noStrike" kern="1200" cap="none" spc="0" normalizeH="0" baseline="0" noProof="0" dirty="0" smtClean="0">
                <a:ln>
                  <a:noFill/>
                </a:ln>
                <a:uLnTx/>
                <a:uFillTx/>
                <a:latin typeface="Monotype Corsiva" pitchFamily="66" charset="0"/>
                <a:ea typeface="+mn-ea"/>
                <a:cs typeface="+mn-cs"/>
              </a:rPr>
              <a:t>L. Fuks  začal  </a:t>
            </a:r>
            <a:r>
              <a:rPr kumimoji="0" lang="cs-CZ" sz="2800" b="1" i="1" u="sng" strike="noStrike" kern="1200" cap="none" spc="0" normalizeH="0" baseline="0" noProof="0" dirty="0" smtClean="0">
                <a:ln>
                  <a:noFill/>
                </a:ln>
                <a:uLnTx/>
                <a:uFillTx/>
                <a:latin typeface="Monotype Corsiva" pitchFamily="66" charset="0"/>
                <a:ea typeface="+mn-ea"/>
                <a:cs typeface="+mn-cs"/>
              </a:rPr>
              <a:t>časopisky  publikovat </a:t>
            </a:r>
            <a:r>
              <a:rPr kumimoji="0" lang="cs-CZ" sz="2800" b="1" i="1" u="none" strike="noStrike" kern="1200" cap="none" spc="0" normalizeH="0" baseline="0" noProof="0" dirty="0" smtClean="0">
                <a:ln>
                  <a:noFill/>
                </a:ln>
                <a:uLnTx/>
                <a:uFillTx/>
                <a:latin typeface="Monotype Corsiva" pitchFamily="66" charset="0"/>
                <a:ea typeface="+mn-ea"/>
                <a:cs typeface="+mn-cs"/>
              </a:rPr>
              <a:t>v:  a) </a:t>
            </a:r>
            <a:r>
              <a:rPr kumimoji="0" lang="cs-CZ" sz="2800" b="1" i="1" u="none" strike="noStrike" kern="1200" cap="none" spc="0" normalizeH="0" noProof="0" dirty="0" smtClean="0">
                <a:ln>
                  <a:noFill/>
                </a:ln>
                <a:uLnTx/>
                <a:uFillTx/>
                <a:latin typeface="Monotype Corsiva" pitchFamily="66" charset="0"/>
                <a:ea typeface="+mn-ea"/>
                <a:cs typeface="+mn-cs"/>
              </a:rPr>
              <a:t> Světové literatuře </a:t>
            </a:r>
          </a:p>
          <a:p>
            <a:pPr lvl="0" indent="-514350" algn="just">
              <a:spcBef>
                <a:spcPct val="20000"/>
              </a:spcBef>
            </a:pPr>
            <a:r>
              <a:rPr kumimoji="0" lang="cs-CZ" sz="2800" b="1" i="1" u="none" strike="noStrike" kern="1200" cap="none" spc="0" normalizeH="0" noProof="0" dirty="0" smtClean="0">
                <a:ln>
                  <a:noFill/>
                </a:ln>
                <a:uLnTx/>
                <a:uFillTx/>
                <a:latin typeface="Monotype Corsiva" pitchFamily="66" charset="0"/>
                <a:ea typeface="+mn-ea"/>
                <a:cs typeface="+mn-cs"/>
              </a:rPr>
              <a:t>b) Literárních litech  c)  Hostu do domu  d) Květnu .</a:t>
            </a:r>
          </a:p>
          <a:p>
            <a:pPr lvl="0" indent="-514350" algn="just">
              <a:spcBef>
                <a:spcPct val="20000"/>
              </a:spcBef>
            </a:pPr>
            <a:r>
              <a:rPr lang="cs-CZ" sz="2800" b="1" i="1" dirty="0" smtClean="0">
                <a:latin typeface="Monotype Corsiva" pitchFamily="66" charset="0"/>
              </a:rPr>
              <a:t>2. Novela </a:t>
            </a:r>
            <a:r>
              <a:rPr lang="cs-CZ" sz="2800" b="1" i="1" u="sng" dirty="0" smtClean="0">
                <a:latin typeface="Monotype Corsiva" pitchFamily="66" charset="0"/>
              </a:rPr>
              <a:t>Oslovení z tmy </a:t>
            </a:r>
            <a:r>
              <a:rPr lang="cs-CZ" sz="2800" b="1" i="1" dirty="0" smtClean="0">
                <a:latin typeface="Monotype Corsiva" pitchFamily="66" charset="0"/>
              </a:rPr>
              <a:t>je: a) sci-fi  b) detektivka  c) humoristická   próza  d) angažovaná próza  e)  hororová próza.</a:t>
            </a:r>
          </a:p>
          <a:p>
            <a:pPr lvl="0" indent="-514350" algn="just">
              <a:spcBef>
                <a:spcPct val="20000"/>
              </a:spcBef>
            </a:pPr>
            <a:r>
              <a:rPr kumimoji="0" lang="cs-CZ" sz="2800" b="1" i="1" u="none" strike="noStrike" kern="1200" cap="none" spc="0" normalizeH="0" noProof="0" dirty="0" smtClean="0">
                <a:ln>
                  <a:noFill/>
                </a:ln>
                <a:uLnTx/>
                <a:uFillTx/>
                <a:latin typeface="Monotype Corsiva" pitchFamily="66" charset="0"/>
                <a:ea typeface="+mn-ea"/>
                <a:cs typeface="+mn-cs"/>
              </a:rPr>
              <a:t>3. L. Fukse se podílel </a:t>
            </a:r>
            <a:r>
              <a:rPr kumimoji="0" lang="cs-CZ" sz="2800" b="1" i="1" u="sng" strike="noStrike" kern="1200" cap="none" spc="0" normalizeH="0" noProof="0" dirty="0" smtClean="0">
                <a:ln>
                  <a:noFill/>
                </a:ln>
                <a:uLnTx/>
                <a:uFillTx/>
                <a:latin typeface="Monotype Corsiva" pitchFamily="66" charset="0"/>
                <a:ea typeface="+mn-ea"/>
                <a:cs typeface="+mn-cs"/>
              </a:rPr>
              <a:t>na scénáři k filmu</a:t>
            </a:r>
            <a:r>
              <a:rPr kumimoji="0" lang="cs-CZ" sz="2800" b="1" i="1" u="none" strike="noStrike" kern="1200" cap="none" spc="0" normalizeH="0" noProof="0" dirty="0" smtClean="0">
                <a:ln>
                  <a:noFill/>
                </a:ln>
                <a:uLnTx/>
                <a:uFillTx/>
                <a:latin typeface="Monotype Corsiva" pitchFamily="66" charset="0"/>
                <a:ea typeface="+mn-ea"/>
                <a:cs typeface="+mn-cs"/>
              </a:rPr>
              <a:t>: a)  Nebožtíci na bále  </a:t>
            </a:r>
          </a:p>
          <a:p>
            <a:pPr lvl="0" indent="-514350" algn="just">
              <a:spcBef>
                <a:spcPct val="20000"/>
              </a:spcBef>
              <a:buAutoNum type="alphaLcParenR" startAt="2"/>
            </a:pPr>
            <a:r>
              <a:rPr kumimoji="0" lang="cs-CZ" sz="2800" b="1" i="1" u="none" strike="noStrike" kern="1200" cap="none" spc="0" normalizeH="0" noProof="0" dirty="0" smtClean="0">
                <a:ln>
                  <a:noFill/>
                </a:ln>
                <a:uLnTx/>
                <a:uFillTx/>
                <a:latin typeface="Monotype Corsiva" pitchFamily="66" charset="0"/>
                <a:ea typeface="+mn-ea"/>
                <a:cs typeface="+mn-cs"/>
              </a:rPr>
              <a:t>Smrt  kriminálního rady  c)  Tajemství zlatého Buddhy.</a:t>
            </a:r>
          </a:p>
          <a:p>
            <a:pPr lvl="0" indent="-514350" algn="just">
              <a:spcBef>
                <a:spcPct val="20000"/>
              </a:spcBef>
            </a:pPr>
            <a:r>
              <a:rPr lang="cs-CZ" sz="2800" b="1" i="1" dirty="0" smtClean="0">
                <a:latin typeface="Monotype Corsiva" pitchFamily="66" charset="0"/>
              </a:rPr>
              <a:t>4. Autor </a:t>
            </a:r>
            <a:r>
              <a:rPr lang="cs-CZ" sz="2800" b="1" i="1" u="sng" dirty="0" smtClean="0">
                <a:latin typeface="Monotype Corsiva" pitchFamily="66" charset="0"/>
              </a:rPr>
              <a:t>se narodil </a:t>
            </a:r>
            <a:r>
              <a:rPr lang="cs-CZ" sz="2800" b="1" i="1" dirty="0" smtClean="0">
                <a:latin typeface="Monotype Corsiva" pitchFamily="66" charset="0"/>
              </a:rPr>
              <a:t>v : a) Brně  b)  Kynžvartu  c)  Praze d)  Plzni.</a:t>
            </a:r>
          </a:p>
          <a:p>
            <a:pPr lvl="0" indent="-514350" algn="just">
              <a:spcBef>
                <a:spcPct val="20000"/>
              </a:spcBef>
            </a:pPr>
            <a:r>
              <a:rPr kumimoji="0" lang="cs-CZ" sz="2800" b="1" i="1" u="none" strike="noStrike" kern="1200" cap="none" spc="0" normalizeH="0" noProof="0" dirty="0" smtClean="0">
                <a:ln>
                  <a:noFill/>
                </a:ln>
                <a:uLnTx/>
                <a:uFillTx/>
                <a:latin typeface="Monotype Corsiva" pitchFamily="66" charset="0"/>
                <a:ea typeface="+mn-ea"/>
                <a:cs typeface="+mn-cs"/>
              </a:rPr>
              <a:t>5. Mezi díla L. Fukse </a:t>
            </a:r>
            <a:r>
              <a:rPr kumimoji="0" lang="cs-CZ" sz="2800" b="1" i="1" u="sng" strike="noStrike" kern="1200" cap="none" spc="0" normalizeH="0" noProof="0" dirty="0" smtClean="0">
                <a:ln>
                  <a:noFill/>
                </a:ln>
                <a:uLnTx/>
                <a:uFillTx/>
                <a:latin typeface="Monotype Corsiva" pitchFamily="66" charset="0"/>
                <a:ea typeface="+mn-ea"/>
                <a:cs typeface="+mn-cs"/>
              </a:rPr>
              <a:t>nepatří:</a:t>
            </a:r>
            <a:r>
              <a:rPr kumimoji="0" lang="cs-CZ" sz="2800" b="1" i="1" u="none" strike="noStrike" kern="1200" cap="none" spc="0" normalizeH="0" noProof="0" dirty="0" smtClean="0">
                <a:ln>
                  <a:noFill/>
                </a:ln>
                <a:uLnTx/>
                <a:uFillTx/>
                <a:latin typeface="Monotype Corsiva" pitchFamily="66" charset="0"/>
                <a:ea typeface="+mn-ea"/>
                <a:cs typeface="+mn-cs"/>
              </a:rPr>
              <a:t> a)  Smrt morčete   b) Pasáček z doliny  c) Tvář a maska  d)  Spalovač mrtvol  e) Křišťálový pantoflíček.</a:t>
            </a:r>
          </a:p>
          <a:p>
            <a:pPr lvl="0" indent="-514350" algn="just">
              <a:spcBef>
                <a:spcPct val="20000"/>
              </a:spcBef>
            </a:pPr>
            <a:r>
              <a:rPr lang="cs-CZ" sz="2800" b="1" i="1" dirty="0" smtClean="0">
                <a:latin typeface="Monotype Corsiva" pitchFamily="66" charset="0"/>
              </a:rPr>
              <a:t>6. Autor </a:t>
            </a:r>
            <a:r>
              <a:rPr lang="cs-CZ" sz="2800" b="1" i="1" u="sng" dirty="0" smtClean="0">
                <a:latin typeface="Monotype Corsiva" pitchFamily="66" charset="0"/>
              </a:rPr>
              <a:t>zemřel </a:t>
            </a:r>
            <a:r>
              <a:rPr lang="cs-CZ" sz="2800" b="1" i="1" dirty="0" smtClean="0">
                <a:latin typeface="Monotype Corsiva" pitchFamily="66" charset="0"/>
              </a:rPr>
              <a:t>ve věku: a)  55 let  b) 71 let  c) 82 let  d) 69 let.</a:t>
            </a:r>
            <a:endParaRPr kumimoji="0" lang="cs-CZ" sz="2800" b="1" i="1" u="none" strike="noStrike" kern="1200" cap="none" spc="0" normalizeH="0" noProof="0" dirty="0" smtClean="0">
              <a:ln>
                <a:noFill/>
              </a:ln>
              <a:uLnTx/>
              <a:uFillTx/>
              <a:latin typeface="Monotype Corsiva" pitchFamily="66" charset="0"/>
              <a:ea typeface="+mn-ea"/>
              <a:cs typeface="+mn-cs"/>
            </a:endParaRPr>
          </a:p>
          <a:p>
            <a:pPr lvl="0" indent="-514350" algn="just">
              <a:spcBef>
                <a:spcPct val="20000"/>
              </a:spcBef>
              <a:buAutoNum type="alphaLcParenR" startAt="2"/>
            </a:pPr>
            <a:endParaRPr kumimoji="0" lang="cs-CZ" sz="2800" b="1" i="1" u="none" strike="noStrike" kern="1200" cap="none" spc="0" normalizeH="0" noProof="0" dirty="0" smtClean="0">
              <a:ln>
                <a:noFill/>
              </a:ln>
              <a:uLnTx/>
              <a:uFillTx/>
              <a:latin typeface="Monotype Corsiva" pitchFamily="66" charset="0"/>
              <a:ea typeface="+mn-ea"/>
              <a:cs typeface="+mn-cs"/>
            </a:endParaRPr>
          </a:p>
          <a:p>
            <a:pPr lvl="0" indent="-514350" algn="just">
              <a:spcBef>
                <a:spcPct val="20000"/>
              </a:spcBef>
              <a:buAutoNum type="arabicPeriod"/>
            </a:pPr>
            <a:endParaRPr kumimoji="0" lang="cs-CZ" sz="2400" b="1" i="1" u="none" strike="noStrike" kern="1200" cap="none" spc="0" normalizeH="0" baseline="0" noProof="0" dirty="0">
              <a:ln>
                <a:noFill/>
              </a:ln>
              <a:uLnTx/>
              <a:uFillTx/>
              <a:latin typeface="Monotype Corsiva" pitchFamily="66" charset="0"/>
              <a:ea typeface="+mn-ea"/>
              <a:cs typeface="+mn-cs"/>
            </a:endParaRPr>
          </a:p>
        </p:txBody>
      </p:sp>
    </p:spTree>
  </p:cSld>
  <p:clrMapOvr>
    <a:masterClrMapping/>
  </p:clrMapOvr>
  <p:transition spd="slow">
    <p:cut/>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2">
            <a:hlinkClick r:id="rId2"/>
          </p:cNvPr>
          <p:cNvSpPr txBox="1">
            <a:spLocks/>
          </p:cNvSpPr>
          <p:nvPr/>
        </p:nvSpPr>
        <p:spPr>
          <a:xfrm>
            <a:off x="214282" y="142852"/>
            <a:ext cx="8715436" cy="1428760"/>
          </a:xfrm>
          <a:prstGeom prst="rect">
            <a:avLst/>
          </a:prstGeom>
          <a:gradFill>
            <a:gsLst>
              <a:gs pos="0">
                <a:schemeClr val="accent3">
                  <a:lumMod val="60000"/>
                  <a:lumOff val="40000"/>
                </a:schemeClr>
              </a:gs>
              <a:gs pos="50000">
                <a:schemeClr val="bg1"/>
              </a:gs>
              <a:gs pos="100000">
                <a:schemeClr val="accent3">
                  <a:lumMod val="40000"/>
                  <a:lumOff val="60000"/>
                </a:schemeClr>
              </a:gs>
            </a:gsLst>
            <a:lin ang="2700000" scaled="1"/>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a:bodyPr>
          <a:lstStyle/>
          <a:p>
            <a:pPr marL="514350" lvl="0" indent="-514350" algn="ctr">
              <a:spcBef>
                <a:spcPct val="20000"/>
              </a:spcBef>
            </a:pPr>
            <a:r>
              <a:rPr lang="cs-CZ" sz="2400" b="1" dirty="0" smtClean="0">
                <a:solidFill>
                  <a:srgbClr val="C00000"/>
                </a:solidFill>
                <a:latin typeface="Monotype Corsiva" pitchFamily="66" charset="0"/>
              </a:rPr>
              <a:t>Slovník české literatury po roce 1945 – heslo Ladislav Fuks</a:t>
            </a:r>
            <a:endParaRPr kumimoji="0" lang="cs-CZ" sz="2800" b="1" i="0" u="none" strike="noStrike" kern="1200" cap="none" spc="0" normalizeH="0" noProof="0" dirty="0" smtClean="0">
              <a:ln>
                <a:noFill/>
              </a:ln>
              <a:solidFill>
                <a:srgbClr val="C00000"/>
              </a:solidFill>
              <a:uLnTx/>
              <a:uFillTx/>
              <a:latin typeface="Monotype Corsiva" pitchFamily="66" charset="0"/>
              <a:ea typeface="+mn-ea"/>
              <a:cs typeface="+mn-cs"/>
            </a:endParaRPr>
          </a:p>
          <a:p>
            <a:pPr marR="0" lvl="0" algn="ctr"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latin typeface="Monotype Corsiva" pitchFamily="66" charset="0"/>
              </a:rPr>
              <a:t>Pracujte s odkazem, přečtěte si text a vyberte správnou odpověď.</a:t>
            </a:r>
          </a:p>
          <a:p>
            <a:pPr marR="0" lvl="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400" b="1" i="0" u="none" strike="noStrike" kern="1200" cap="none" spc="0" normalizeH="0" baseline="0" noProof="0" dirty="0" smtClean="0">
                <a:ln>
                  <a:noFill/>
                </a:ln>
                <a:uLnTx/>
                <a:uFillTx/>
                <a:latin typeface="Monotype Corsiva" pitchFamily="66" charset="0"/>
                <a:ea typeface="+mn-ea"/>
                <a:cs typeface="+mn-cs"/>
                <a:hlinkClick r:id="rId3"/>
              </a:rPr>
              <a:t>http://www.</a:t>
            </a:r>
            <a:r>
              <a:rPr kumimoji="0" lang="cs-CZ" sz="2400" b="1" i="0" u="none" strike="noStrike" kern="1200" cap="none" spc="0" normalizeH="0" baseline="0" noProof="0" dirty="0" err="1" smtClean="0">
                <a:ln>
                  <a:noFill/>
                </a:ln>
                <a:uLnTx/>
                <a:uFillTx/>
                <a:latin typeface="Monotype Corsiva" pitchFamily="66" charset="0"/>
                <a:ea typeface="+mn-ea"/>
                <a:cs typeface="+mn-cs"/>
                <a:hlinkClick r:id="rId3"/>
              </a:rPr>
              <a:t>slovnikceskeliteratury.cz</a:t>
            </a:r>
            <a:r>
              <a:rPr kumimoji="0" lang="cs-CZ" sz="2400" b="1" i="0" u="none" strike="noStrike" kern="1200" cap="none" spc="0" normalizeH="0" baseline="0" noProof="0" dirty="0" smtClean="0">
                <a:ln>
                  <a:noFill/>
                </a:ln>
                <a:uLnTx/>
                <a:uFillTx/>
                <a:latin typeface="Monotype Corsiva" pitchFamily="66" charset="0"/>
                <a:ea typeface="+mn-ea"/>
                <a:cs typeface="+mn-cs"/>
                <a:hlinkClick r:id="rId3"/>
              </a:rPr>
              <a:t>/</a:t>
            </a:r>
            <a:r>
              <a:rPr kumimoji="0" lang="cs-CZ" sz="2400" b="1" i="0" u="none" strike="noStrike" kern="1200" cap="none" spc="0" normalizeH="0" baseline="0" noProof="0" dirty="0" err="1" smtClean="0">
                <a:ln>
                  <a:noFill/>
                </a:ln>
                <a:uLnTx/>
                <a:uFillTx/>
                <a:latin typeface="Monotype Corsiva" pitchFamily="66" charset="0"/>
                <a:ea typeface="+mn-ea"/>
                <a:cs typeface="+mn-cs"/>
                <a:hlinkClick r:id="rId3"/>
              </a:rPr>
              <a:t>showContent.jsp</a:t>
            </a:r>
            <a:r>
              <a:rPr kumimoji="0" lang="cs-CZ" sz="2400" b="1" i="0" u="none" strike="noStrike" kern="1200" cap="none" spc="0" normalizeH="0" baseline="0" noProof="0" dirty="0" smtClean="0">
                <a:ln>
                  <a:noFill/>
                </a:ln>
                <a:uLnTx/>
                <a:uFillTx/>
                <a:latin typeface="Monotype Corsiva" pitchFamily="66" charset="0"/>
                <a:ea typeface="+mn-ea"/>
                <a:cs typeface="+mn-cs"/>
                <a:hlinkClick r:id="rId3"/>
              </a:rPr>
              <a:t>?</a:t>
            </a:r>
            <a:r>
              <a:rPr kumimoji="0" lang="cs-CZ" sz="2400" b="1" i="0" u="none" strike="noStrike" kern="1200" cap="none" spc="0" normalizeH="0" baseline="0" noProof="0" dirty="0" err="1" smtClean="0">
                <a:ln>
                  <a:noFill/>
                </a:ln>
                <a:uLnTx/>
                <a:uFillTx/>
                <a:latin typeface="Monotype Corsiva" pitchFamily="66" charset="0"/>
                <a:ea typeface="+mn-ea"/>
                <a:cs typeface="+mn-cs"/>
                <a:hlinkClick r:id="rId3"/>
              </a:rPr>
              <a:t>docId</a:t>
            </a:r>
            <a:r>
              <a:rPr kumimoji="0" lang="cs-CZ" sz="2400" b="1" i="0" u="none" strike="noStrike" kern="1200" cap="none" spc="0" normalizeH="0" baseline="0" noProof="0" dirty="0" smtClean="0">
                <a:ln>
                  <a:noFill/>
                </a:ln>
                <a:uLnTx/>
                <a:uFillTx/>
                <a:latin typeface="Monotype Corsiva" pitchFamily="66" charset="0"/>
                <a:ea typeface="+mn-ea"/>
                <a:cs typeface="+mn-cs"/>
                <a:hlinkClick r:id="rId3"/>
              </a:rPr>
              <a:t>=325</a:t>
            </a:r>
            <a:endParaRPr kumimoji="0" lang="cs-CZ" sz="2400" b="1" i="0" u="none" strike="noStrike" kern="1200" cap="none" spc="0" normalizeH="0" baseline="0" noProof="0" dirty="0">
              <a:ln>
                <a:noFill/>
              </a:ln>
              <a:uLnTx/>
              <a:uFillTx/>
              <a:latin typeface="Monotype Corsiva" pitchFamily="66" charset="0"/>
              <a:ea typeface="+mn-ea"/>
              <a:cs typeface="+mn-cs"/>
            </a:endParaRPr>
          </a:p>
        </p:txBody>
      </p:sp>
      <p:sp>
        <p:nvSpPr>
          <p:cNvPr id="6" name="Zástupný symbol pro obsah 2">
            <a:hlinkClick r:id="rId2"/>
          </p:cNvPr>
          <p:cNvSpPr txBox="1">
            <a:spLocks/>
          </p:cNvSpPr>
          <p:nvPr/>
        </p:nvSpPr>
        <p:spPr>
          <a:xfrm>
            <a:off x="142844" y="1857364"/>
            <a:ext cx="8715436" cy="4643470"/>
          </a:xfrm>
          <a:prstGeom prst="rect">
            <a:avLst/>
          </a:prstGeom>
          <a:gradFill>
            <a:gsLst>
              <a:gs pos="0">
                <a:schemeClr val="accent3">
                  <a:lumMod val="60000"/>
                  <a:lumOff val="40000"/>
                </a:schemeClr>
              </a:gs>
              <a:gs pos="50000">
                <a:schemeClr val="bg1"/>
              </a:gs>
              <a:gs pos="100000">
                <a:schemeClr val="accent3">
                  <a:lumMod val="40000"/>
                  <a:lumOff val="60000"/>
                </a:schemeClr>
              </a:gs>
            </a:gsLst>
            <a:lin ang="2700000" scaled="1"/>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lnSpcReduction="10000"/>
          </a:bodyPr>
          <a:lstStyle/>
          <a:p>
            <a:pPr lvl="0" indent="-514350" algn="just">
              <a:spcBef>
                <a:spcPct val="20000"/>
              </a:spcBef>
              <a:buAutoNum type="arabicPeriod"/>
            </a:pPr>
            <a:r>
              <a:rPr kumimoji="0" lang="cs-CZ" sz="2800" b="1" i="1" u="none" strike="noStrike" kern="1200" cap="none" spc="0" normalizeH="0" baseline="0" noProof="0" dirty="0" smtClean="0">
                <a:ln>
                  <a:noFill/>
                </a:ln>
                <a:uLnTx/>
                <a:uFillTx/>
                <a:latin typeface="Monotype Corsiva" pitchFamily="66" charset="0"/>
                <a:ea typeface="+mn-ea"/>
                <a:cs typeface="+mn-cs"/>
              </a:rPr>
              <a:t>L. Fuks  začal  </a:t>
            </a:r>
            <a:r>
              <a:rPr kumimoji="0" lang="cs-CZ" sz="2800" b="1" i="1" u="sng" strike="noStrike" kern="1200" cap="none" spc="0" normalizeH="0" baseline="0" noProof="0" dirty="0" smtClean="0">
                <a:ln>
                  <a:noFill/>
                </a:ln>
                <a:uLnTx/>
                <a:uFillTx/>
                <a:latin typeface="Monotype Corsiva" pitchFamily="66" charset="0"/>
                <a:ea typeface="+mn-ea"/>
                <a:cs typeface="+mn-cs"/>
              </a:rPr>
              <a:t>časopisky  publikovat </a:t>
            </a:r>
            <a:r>
              <a:rPr kumimoji="0" lang="cs-CZ" sz="2800" b="1" i="1" u="none" strike="noStrike" kern="1200" cap="none" spc="0" normalizeH="0" baseline="0" noProof="0" dirty="0" smtClean="0">
                <a:ln>
                  <a:noFill/>
                </a:ln>
                <a:uLnTx/>
                <a:uFillTx/>
                <a:latin typeface="Monotype Corsiva" pitchFamily="66" charset="0"/>
                <a:ea typeface="+mn-ea"/>
                <a:cs typeface="+mn-cs"/>
              </a:rPr>
              <a:t>v:  a) </a:t>
            </a:r>
            <a:r>
              <a:rPr kumimoji="0" lang="cs-CZ" sz="2800" b="1" i="1" u="none" strike="noStrike" kern="1200" cap="none" spc="0" normalizeH="0" noProof="0" dirty="0" smtClean="0">
                <a:ln>
                  <a:noFill/>
                </a:ln>
                <a:uLnTx/>
                <a:uFillTx/>
                <a:latin typeface="Monotype Corsiva" pitchFamily="66" charset="0"/>
                <a:ea typeface="+mn-ea"/>
                <a:cs typeface="+mn-cs"/>
              </a:rPr>
              <a:t> Světové literatuře </a:t>
            </a:r>
          </a:p>
          <a:p>
            <a:pPr lvl="0" indent="-514350" algn="just">
              <a:spcBef>
                <a:spcPct val="20000"/>
              </a:spcBef>
            </a:pPr>
            <a:r>
              <a:rPr kumimoji="0" lang="cs-CZ" sz="2800" b="1" i="1" u="none" strike="noStrike" kern="1200" cap="none" spc="0" normalizeH="0" noProof="0" dirty="0" smtClean="0">
                <a:ln>
                  <a:noFill/>
                </a:ln>
                <a:uLnTx/>
                <a:uFillTx/>
                <a:latin typeface="Monotype Corsiva" pitchFamily="66" charset="0"/>
                <a:ea typeface="+mn-ea"/>
                <a:cs typeface="+mn-cs"/>
              </a:rPr>
              <a:t>b) Literárních litech  c)  Hostu do domu  </a:t>
            </a:r>
            <a:r>
              <a:rPr kumimoji="0" lang="cs-CZ" sz="2800" b="1" i="1" u="none" strike="noStrike" kern="1200" cap="none" spc="0" normalizeH="0" noProof="0" dirty="0" smtClean="0">
                <a:ln>
                  <a:noFill/>
                </a:ln>
                <a:solidFill>
                  <a:srgbClr val="C00000"/>
                </a:solidFill>
                <a:uLnTx/>
                <a:uFillTx/>
                <a:latin typeface="Monotype Corsiva" pitchFamily="66" charset="0"/>
                <a:ea typeface="+mn-ea"/>
                <a:cs typeface="+mn-cs"/>
              </a:rPr>
              <a:t>d) Květnu .</a:t>
            </a:r>
          </a:p>
          <a:p>
            <a:pPr lvl="0" indent="-514350" algn="just">
              <a:spcBef>
                <a:spcPct val="20000"/>
              </a:spcBef>
            </a:pPr>
            <a:r>
              <a:rPr lang="cs-CZ" sz="2800" b="1" i="1" dirty="0" smtClean="0">
                <a:latin typeface="Monotype Corsiva" pitchFamily="66" charset="0"/>
              </a:rPr>
              <a:t>2. Novela </a:t>
            </a:r>
            <a:r>
              <a:rPr lang="cs-CZ" sz="2800" b="1" i="1" u="sng" dirty="0" smtClean="0">
                <a:latin typeface="Monotype Corsiva" pitchFamily="66" charset="0"/>
              </a:rPr>
              <a:t>Oslovení z tmy </a:t>
            </a:r>
            <a:r>
              <a:rPr lang="cs-CZ" sz="2800" b="1" i="1" dirty="0" smtClean="0">
                <a:latin typeface="Monotype Corsiva" pitchFamily="66" charset="0"/>
              </a:rPr>
              <a:t>je: </a:t>
            </a:r>
            <a:r>
              <a:rPr lang="cs-CZ" sz="2800" b="1" i="1" dirty="0" smtClean="0">
                <a:solidFill>
                  <a:srgbClr val="C00000"/>
                </a:solidFill>
                <a:latin typeface="Monotype Corsiva" pitchFamily="66" charset="0"/>
              </a:rPr>
              <a:t>a) sci-fi  </a:t>
            </a:r>
            <a:r>
              <a:rPr lang="cs-CZ" sz="2800" b="1" i="1" dirty="0" smtClean="0">
                <a:latin typeface="Monotype Corsiva" pitchFamily="66" charset="0"/>
              </a:rPr>
              <a:t>b) detektivka  c) humoristická   próza  d) angažovaná próza  e)  hororová próza.</a:t>
            </a:r>
          </a:p>
          <a:p>
            <a:pPr lvl="0" indent="-514350" algn="just">
              <a:spcBef>
                <a:spcPct val="20000"/>
              </a:spcBef>
            </a:pPr>
            <a:r>
              <a:rPr kumimoji="0" lang="cs-CZ" sz="2800" b="1" i="1" u="none" strike="noStrike" kern="1200" cap="none" spc="0" normalizeH="0" noProof="0" dirty="0" smtClean="0">
                <a:ln>
                  <a:noFill/>
                </a:ln>
                <a:uLnTx/>
                <a:uFillTx/>
                <a:latin typeface="Monotype Corsiva" pitchFamily="66" charset="0"/>
                <a:ea typeface="+mn-ea"/>
                <a:cs typeface="+mn-cs"/>
              </a:rPr>
              <a:t>3. L. Fukse se podílel </a:t>
            </a:r>
            <a:r>
              <a:rPr kumimoji="0" lang="cs-CZ" sz="2800" b="1" i="1" u="sng" strike="noStrike" kern="1200" cap="none" spc="0" normalizeH="0" noProof="0" dirty="0" smtClean="0">
                <a:ln>
                  <a:noFill/>
                </a:ln>
                <a:uLnTx/>
                <a:uFillTx/>
                <a:latin typeface="Monotype Corsiva" pitchFamily="66" charset="0"/>
                <a:ea typeface="+mn-ea"/>
                <a:cs typeface="+mn-cs"/>
              </a:rPr>
              <a:t>na scénáři k filmu</a:t>
            </a:r>
            <a:r>
              <a:rPr kumimoji="0" lang="cs-CZ" sz="2800" b="1" i="1" u="none" strike="noStrike" kern="1200" cap="none" spc="0" normalizeH="0" noProof="0" dirty="0" smtClean="0">
                <a:ln>
                  <a:noFill/>
                </a:ln>
                <a:uLnTx/>
                <a:uFillTx/>
                <a:latin typeface="Monotype Corsiva" pitchFamily="66" charset="0"/>
                <a:ea typeface="+mn-ea"/>
                <a:cs typeface="+mn-cs"/>
              </a:rPr>
              <a:t>: a)  Nebožtíci na bále  </a:t>
            </a:r>
          </a:p>
          <a:p>
            <a:pPr lvl="0" indent="-514350" algn="just">
              <a:spcBef>
                <a:spcPct val="20000"/>
              </a:spcBef>
              <a:buAutoNum type="alphaLcParenR" startAt="2"/>
            </a:pPr>
            <a:r>
              <a:rPr kumimoji="0" lang="cs-CZ" sz="2800" b="1" i="1" u="none" strike="noStrike" kern="1200" cap="none" spc="0" normalizeH="0" noProof="0" dirty="0" smtClean="0">
                <a:ln>
                  <a:noFill/>
                </a:ln>
                <a:uLnTx/>
                <a:uFillTx/>
                <a:latin typeface="Monotype Corsiva" pitchFamily="66" charset="0"/>
                <a:ea typeface="+mn-ea"/>
                <a:cs typeface="+mn-cs"/>
              </a:rPr>
              <a:t>Smrt  kriminálního rady  </a:t>
            </a:r>
            <a:r>
              <a:rPr kumimoji="0" lang="cs-CZ" sz="2800" b="1" i="1" u="none" strike="noStrike" kern="1200" cap="none" spc="0" normalizeH="0" noProof="0" dirty="0" smtClean="0">
                <a:ln>
                  <a:noFill/>
                </a:ln>
                <a:solidFill>
                  <a:srgbClr val="C00000"/>
                </a:solidFill>
                <a:uLnTx/>
                <a:uFillTx/>
                <a:latin typeface="Monotype Corsiva" pitchFamily="66" charset="0"/>
                <a:ea typeface="+mn-ea"/>
                <a:cs typeface="+mn-cs"/>
              </a:rPr>
              <a:t>c)  Tajemství zlatého Buddhy.</a:t>
            </a:r>
          </a:p>
          <a:p>
            <a:pPr lvl="0" indent="-514350" algn="just">
              <a:spcBef>
                <a:spcPct val="20000"/>
              </a:spcBef>
            </a:pPr>
            <a:r>
              <a:rPr lang="cs-CZ" sz="2800" b="1" i="1" dirty="0" smtClean="0">
                <a:latin typeface="Monotype Corsiva" pitchFamily="66" charset="0"/>
              </a:rPr>
              <a:t>4. Autor </a:t>
            </a:r>
            <a:r>
              <a:rPr lang="cs-CZ" sz="2800" b="1" i="1" u="sng" dirty="0" smtClean="0">
                <a:latin typeface="Monotype Corsiva" pitchFamily="66" charset="0"/>
              </a:rPr>
              <a:t>se narodil </a:t>
            </a:r>
            <a:r>
              <a:rPr lang="cs-CZ" sz="2800" b="1" i="1" dirty="0" smtClean="0">
                <a:latin typeface="Monotype Corsiva" pitchFamily="66" charset="0"/>
              </a:rPr>
              <a:t>v : a) Brně  b)  Kynžvartu  </a:t>
            </a:r>
            <a:r>
              <a:rPr lang="cs-CZ" sz="2800" b="1" i="1" dirty="0" smtClean="0">
                <a:solidFill>
                  <a:srgbClr val="C00000"/>
                </a:solidFill>
                <a:latin typeface="Monotype Corsiva" pitchFamily="66" charset="0"/>
              </a:rPr>
              <a:t>c)  Praze </a:t>
            </a:r>
            <a:r>
              <a:rPr lang="cs-CZ" sz="2800" b="1" i="1" dirty="0" smtClean="0">
                <a:latin typeface="Monotype Corsiva" pitchFamily="66" charset="0"/>
              </a:rPr>
              <a:t>d)  Plzni.</a:t>
            </a:r>
          </a:p>
          <a:p>
            <a:pPr lvl="0" indent="-514350" algn="just">
              <a:spcBef>
                <a:spcPct val="20000"/>
              </a:spcBef>
            </a:pPr>
            <a:r>
              <a:rPr kumimoji="0" lang="cs-CZ" sz="2800" b="1" i="1" u="none" strike="noStrike" kern="1200" cap="none" spc="0" normalizeH="0" noProof="0" dirty="0" smtClean="0">
                <a:ln>
                  <a:noFill/>
                </a:ln>
                <a:uLnTx/>
                <a:uFillTx/>
                <a:latin typeface="Monotype Corsiva" pitchFamily="66" charset="0"/>
                <a:ea typeface="+mn-ea"/>
                <a:cs typeface="+mn-cs"/>
              </a:rPr>
              <a:t>5. Mezi díla L. Fukse </a:t>
            </a:r>
            <a:r>
              <a:rPr kumimoji="0" lang="cs-CZ" sz="2800" b="1" i="1" u="sng" strike="noStrike" kern="1200" cap="none" spc="0" normalizeH="0" noProof="0" dirty="0" smtClean="0">
                <a:ln>
                  <a:noFill/>
                </a:ln>
                <a:uLnTx/>
                <a:uFillTx/>
                <a:latin typeface="Monotype Corsiva" pitchFamily="66" charset="0"/>
                <a:ea typeface="+mn-ea"/>
                <a:cs typeface="+mn-cs"/>
              </a:rPr>
              <a:t>nepatří:</a:t>
            </a:r>
            <a:r>
              <a:rPr kumimoji="0" lang="cs-CZ" sz="2800" b="1" i="1" u="none" strike="noStrike" kern="1200" cap="none" spc="0" normalizeH="0" noProof="0" dirty="0" smtClean="0">
                <a:ln>
                  <a:noFill/>
                </a:ln>
                <a:uLnTx/>
                <a:uFillTx/>
                <a:latin typeface="Monotype Corsiva" pitchFamily="66" charset="0"/>
                <a:ea typeface="+mn-ea"/>
                <a:cs typeface="+mn-cs"/>
              </a:rPr>
              <a:t> a)  Smrt morčete   b) Pasáček z doliny  </a:t>
            </a:r>
            <a:r>
              <a:rPr kumimoji="0" lang="cs-CZ" sz="2800" b="1" i="1" u="none" strike="noStrike" kern="1200" cap="none" spc="0" normalizeH="0" noProof="0" dirty="0" smtClean="0">
                <a:ln>
                  <a:noFill/>
                </a:ln>
                <a:solidFill>
                  <a:srgbClr val="C00000"/>
                </a:solidFill>
                <a:uLnTx/>
                <a:uFillTx/>
                <a:latin typeface="Monotype Corsiva" pitchFamily="66" charset="0"/>
                <a:ea typeface="+mn-ea"/>
                <a:cs typeface="+mn-cs"/>
              </a:rPr>
              <a:t>c) Tvář a maska  </a:t>
            </a:r>
            <a:r>
              <a:rPr kumimoji="0" lang="cs-CZ" sz="2800" b="1" i="1" u="none" strike="noStrike" kern="1200" cap="none" spc="0" normalizeH="0" noProof="0" dirty="0" smtClean="0">
                <a:ln>
                  <a:noFill/>
                </a:ln>
                <a:uLnTx/>
                <a:uFillTx/>
                <a:latin typeface="Monotype Corsiva" pitchFamily="66" charset="0"/>
                <a:ea typeface="+mn-ea"/>
                <a:cs typeface="+mn-cs"/>
              </a:rPr>
              <a:t>d)  Spalovač mrtvol  e) Křišťálový pantoflíček.</a:t>
            </a:r>
          </a:p>
          <a:p>
            <a:pPr lvl="0" indent="-514350" algn="just">
              <a:spcBef>
                <a:spcPct val="20000"/>
              </a:spcBef>
            </a:pPr>
            <a:r>
              <a:rPr lang="cs-CZ" sz="2800" b="1" i="1" dirty="0" smtClean="0">
                <a:latin typeface="Monotype Corsiva" pitchFamily="66" charset="0"/>
              </a:rPr>
              <a:t>6. Autor </a:t>
            </a:r>
            <a:r>
              <a:rPr lang="cs-CZ" sz="2800" b="1" i="1" u="sng" dirty="0" smtClean="0">
                <a:latin typeface="Monotype Corsiva" pitchFamily="66" charset="0"/>
              </a:rPr>
              <a:t>zemřel </a:t>
            </a:r>
            <a:r>
              <a:rPr lang="cs-CZ" sz="2800" b="1" i="1" dirty="0" smtClean="0">
                <a:latin typeface="Monotype Corsiva" pitchFamily="66" charset="0"/>
              </a:rPr>
              <a:t>ve věku: a)  55 let  </a:t>
            </a:r>
            <a:r>
              <a:rPr lang="cs-CZ" sz="2800" b="1" i="1" dirty="0" smtClean="0">
                <a:solidFill>
                  <a:srgbClr val="C00000"/>
                </a:solidFill>
                <a:latin typeface="Monotype Corsiva" pitchFamily="66" charset="0"/>
              </a:rPr>
              <a:t>b) 71 let  </a:t>
            </a:r>
            <a:r>
              <a:rPr lang="cs-CZ" sz="2800" b="1" i="1" dirty="0" smtClean="0">
                <a:latin typeface="Monotype Corsiva" pitchFamily="66" charset="0"/>
              </a:rPr>
              <a:t>c) 82 let  d) 69 let.</a:t>
            </a:r>
            <a:endParaRPr kumimoji="0" lang="cs-CZ" sz="2800" b="1" i="1" u="none" strike="noStrike" kern="1200" cap="none" spc="0" normalizeH="0" noProof="0" dirty="0" smtClean="0">
              <a:ln>
                <a:noFill/>
              </a:ln>
              <a:uLnTx/>
              <a:uFillTx/>
              <a:latin typeface="Monotype Corsiva" pitchFamily="66" charset="0"/>
              <a:ea typeface="+mn-ea"/>
              <a:cs typeface="+mn-cs"/>
            </a:endParaRPr>
          </a:p>
          <a:p>
            <a:pPr lvl="0" indent="-514350" algn="just">
              <a:spcBef>
                <a:spcPct val="20000"/>
              </a:spcBef>
              <a:buAutoNum type="alphaLcParenR" startAt="2"/>
            </a:pPr>
            <a:endParaRPr kumimoji="0" lang="cs-CZ" sz="2800" b="1" i="1" u="none" strike="noStrike" kern="1200" cap="none" spc="0" normalizeH="0" noProof="0" dirty="0" smtClean="0">
              <a:ln>
                <a:noFill/>
              </a:ln>
              <a:uLnTx/>
              <a:uFillTx/>
              <a:latin typeface="Monotype Corsiva" pitchFamily="66" charset="0"/>
              <a:ea typeface="+mn-ea"/>
              <a:cs typeface="+mn-cs"/>
            </a:endParaRPr>
          </a:p>
          <a:p>
            <a:pPr lvl="0" indent="-514350" algn="just">
              <a:spcBef>
                <a:spcPct val="20000"/>
              </a:spcBef>
              <a:buAutoNum type="arabicPeriod"/>
            </a:pPr>
            <a:endParaRPr kumimoji="0" lang="cs-CZ" sz="2400" b="1" i="1" u="none" strike="noStrike" kern="1200" cap="none" spc="0" normalizeH="0" baseline="0" noProof="0" dirty="0">
              <a:ln>
                <a:noFill/>
              </a:ln>
              <a:uLnTx/>
              <a:uFillTx/>
              <a:latin typeface="Monotype Corsiva" pitchFamily="66" charset="0"/>
              <a:ea typeface="+mn-ea"/>
              <a:cs typeface="+mn-cs"/>
            </a:endParaRPr>
          </a:p>
        </p:txBody>
      </p:sp>
    </p:spTree>
  </p:cSld>
  <p:clrMapOvr>
    <a:masterClrMapping/>
  </p:clrMapOvr>
  <p:transition spd="slow">
    <p:cut/>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2"/>
          <p:cNvSpPr>
            <a:spLocks noGrp="1"/>
          </p:cNvSpPr>
          <p:nvPr>
            <p:ph idx="1"/>
          </p:nvPr>
        </p:nvSpPr>
        <p:spPr>
          <a:xfrm>
            <a:off x="4071934" y="571480"/>
            <a:ext cx="4714908" cy="3143272"/>
          </a:xfrm>
          <a:gradFill>
            <a:gsLst>
              <a:gs pos="0">
                <a:schemeClr val="accent3">
                  <a:lumMod val="75000"/>
                </a:schemeClr>
              </a:gs>
              <a:gs pos="50000">
                <a:schemeClr val="accent3">
                  <a:lumMod val="40000"/>
                  <a:lumOff val="60000"/>
                </a:schemeClr>
              </a:gs>
              <a:gs pos="100000">
                <a:schemeClr val="bg1"/>
              </a:gs>
            </a:gsLst>
            <a:lin ang="3600000" scaled="0"/>
          </a:gradFill>
          <a:ln w="19050">
            <a:solidFill>
              <a:schemeClr val="tx1"/>
            </a:solidFill>
          </a:ln>
          <a:effectLst>
            <a:outerShdw blurRad="50800" dist="88900" dir="5400000" algn="ctr" rotWithShape="0">
              <a:srgbClr val="000000">
                <a:alpha val="43137"/>
              </a:srgbClr>
            </a:outerShdw>
          </a:effectLst>
        </p:spPr>
        <p:txBody>
          <a:bodyPr>
            <a:normAutofit fontScale="92500"/>
          </a:bodyPr>
          <a:lstStyle/>
          <a:p>
            <a:pPr algn="ctr">
              <a:buNone/>
            </a:pPr>
            <a:r>
              <a:rPr lang="cs-CZ" sz="3600" b="1" dirty="0" smtClean="0">
                <a:effectLst>
                  <a:outerShdw blurRad="38100" dist="38100" dir="2700000" algn="tl">
                    <a:srgbClr val="000000">
                      <a:alpha val="43137"/>
                    </a:srgbClr>
                  </a:outerShdw>
                </a:effectLst>
                <a:latin typeface="Monotype Corsiva" pitchFamily="66" charset="0"/>
              </a:rPr>
              <a:t>Vyberte si jeden z  citátů autora a vyložte  jej  vlastními slovy.</a:t>
            </a:r>
          </a:p>
          <a:p>
            <a:pPr algn="ctr">
              <a:buNone/>
            </a:pPr>
            <a:r>
              <a:rPr lang="cs-CZ" sz="3600" b="1" dirty="0" smtClean="0">
                <a:effectLst>
                  <a:outerShdw blurRad="38100" dist="38100" dir="2700000" algn="tl">
                    <a:srgbClr val="000000">
                      <a:alpha val="43137"/>
                    </a:srgbClr>
                  </a:outerShdw>
                </a:effectLst>
                <a:latin typeface="Monotype Corsiva" pitchFamily="66" charset="0"/>
                <a:hlinkClick r:id="rId2"/>
              </a:rPr>
              <a:t>http://www.</a:t>
            </a:r>
            <a:r>
              <a:rPr lang="cs-CZ" sz="3600" b="1" dirty="0" err="1" smtClean="0">
                <a:effectLst>
                  <a:outerShdw blurRad="38100" dist="38100" dir="2700000" algn="tl">
                    <a:srgbClr val="000000">
                      <a:alpha val="43137"/>
                    </a:srgbClr>
                  </a:outerShdw>
                </a:effectLst>
                <a:latin typeface="Monotype Corsiva" pitchFamily="66" charset="0"/>
                <a:hlinkClick r:id="rId2"/>
              </a:rPr>
              <a:t>databazeknih.cz</a:t>
            </a:r>
            <a:r>
              <a:rPr lang="cs-CZ" sz="3600" b="1" dirty="0" smtClean="0">
                <a:effectLst>
                  <a:outerShdw blurRad="38100" dist="38100" dir="2700000" algn="tl">
                    <a:srgbClr val="000000">
                      <a:alpha val="43137"/>
                    </a:srgbClr>
                  </a:outerShdw>
                </a:effectLst>
                <a:latin typeface="Monotype Corsiva" pitchFamily="66" charset="0"/>
                <a:hlinkClick r:id="rId2"/>
              </a:rPr>
              <a:t>/</a:t>
            </a:r>
            <a:r>
              <a:rPr lang="cs-CZ" sz="3600" b="1" dirty="0" err="1" smtClean="0">
                <a:effectLst>
                  <a:outerShdw blurRad="38100" dist="38100" dir="2700000" algn="tl">
                    <a:srgbClr val="000000">
                      <a:alpha val="43137"/>
                    </a:srgbClr>
                  </a:outerShdw>
                </a:effectLst>
                <a:latin typeface="Monotype Corsiva" pitchFamily="66" charset="0"/>
                <a:hlinkClick r:id="rId2"/>
              </a:rPr>
              <a:t>citaty</a:t>
            </a:r>
            <a:r>
              <a:rPr lang="cs-CZ" sz="3600" b="1" dirty="0" smtClean="0">
                <a:effectLst>
                  <a:outerShdw blurRad="38100" dist="38100" dir="2700000" algn="tl">
                    <a:srgbClr val="000000">
                      <a:alpha val="43137"/>
                    </a:srgbClr>
                  </a:outerShdw>
                </a:effectLst>
                <a:latin typeface="Monotype Corsiva" pitchFamily="66" charset="0"/>
                <a:hlinkClick r:id="rId2"/>
              </a:rPr>
              <a:t>/</a:t>
            </a:r>
            <a:r>
              <a:rPr lang="cs-CZ" sz="3600" b="1" dirty="0" err="1" smtClean="0">
                <a:effectLst>
                  <a:outerShdw blurRad="38100" dist="38100" dir="2700000" algn="tl">
                    <a:srgbClr val="000000">
                      <a:alpha val="43137"/>
                    </a:srgbClr>
                  </a:outerShdw>
                </a:effectLst>
                <a:latin typeface="Monotype Corsiva" pitchFamily="66" charset="0"/>
                <a:hlinkClick r:id="rId2"/>
              </a:rPr>
              <a:t>ladislav</a:t>
            </a:r>
            <a:r>
              <a:rPr lang="cs-CZ" sz="3600" b="1" dirty="0" smtClean="0">
                <a:effectLst>
                  <a:outerShdw blurRad="38100" dist="38100" dir="2700000" algn="tl">
                    <a:srgbClr val="000000">
                      <a:alpha val="43137"/>
                    </a:srgbClr>
                  </a:outerShdw>
                </a:effectLst>
                <a:latin typeface="Monotype Corsiva" pitchFamily="66" charset="0"/>
                <a:hlinkClick r:id="rId2"/>
              </a:rPr>
              <a:t>-fuks-263</a:t>
            </a:r>
            <a:endParaRPr lang="cs-CZ" sz="3600" b="1" dirty="0" smtClean="0">
              <a:effectLst>
                <a:outerShdw blurRad="38100" dist="38100" dir="2700000" algn="tl">
                  <a:srgbClr val="000000">
                    <a:alpha val="43137"/>
                  </a:srgbClr>
                </a:outerShdw>
              </a:effectLst>
              <a:latin typeface="Monotype Corsiva" pitchFamily="66" charset="0"/>
            </a:endParaRPr>
          </a:p>
          <a:p>
            <a:pPr marL="0">
              <a:buNone/>
            </a:pPr>
            <a:endParaRPr lang="cs-CZ" b="1" dirty="0" smtClean="0">
              <a:effectLst>
                <a:outerShdw blurRad="38100" dist="38100" dir="2700000" algn="tl">
                  <a:srgbClr val="000000">
                    <a:alpha val="43137"/>
                  </a:srgbClr>
                </a:outerShdw>
              </a:effectLst>
              <a:latin typeface="Monotype Corsiva" pitchFamily="66" charset="0"/>
            </a:endParaRPr>
          </a:p>
        </p:txBody>
      </p:sp>
    </p:spTree>
  </p:cSld>
  <p:clrMapOvr>
    <a:masterClrMapping/>
  </p:clrMapOvr>
  <p:transition spd="slow">
    <p:cut/>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1785918" y="5286388"/>
            <a:ext cx="6915548" cy="1200329"/>
          </a:xfrm>
          <a:prstGeom prst="rect">
            <a:avLst/>
          </a:prstGeom>
          <a:noFill/>
        </p:spPr>
        <p:txBody>
          <a:bodyPr wrap="none" lIns="91440" tIns="45720" rIns="91440" bIns="45720">
            <a:spAutoFit/>
          </a:bodyPr>
          <a:lstStyle/>
          <a:p>
            <a:pPr algn="ctr"/>
            <a:r>
              <a:rPr lang="cs-CZ" sz="72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Konec prezentace</a:t>
            </a:r>
            <a:endParaRPr lang="cs-CZ" sz="72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
        <p:nvSpPr>
          <p:cNvPr id="1025" name="Rectangle 1"/>
          <p:cNvSpPr>
            <a:spLocks noChangeArrowheads="1"/>
          </p:cNvSpPr>
          <p:nvPr/>
        </p:nvSpPr>
        <p:spPr bwMode="auto">
          <a:xfrm>
            <a:off x="1928794" y="2643182"/>
            <a:ext cx="9144000" cy="2363421"/>
          </a:xfrm>
          <a:prstGeom prst="rect">
            <a:avLst/>
          </a:prstGeom>
          <a:noFill/>
          <a:ln w="9525">
            <a:noFill/>
            <a:miter lim="800000"/>
            <a:headEnd/>
            <a:tailEnd/>
          </a:ln>
          <a:effectLst/>
        </p:spPr>
        <p:txBody>
          <a:bodyPr vert="horz" wrap="square" lIns="0" tIns="60306" rIns="0" bIns="85698"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3600" i="1" u="none" strike="noStrike" cap="none" normalizeH="0" baseline="0" dirty="0" smtClean="0">
                <a:ln>
                  <a:noFill/>
                </a:ln>
                <a:solidFill>
                  <a:srgbClr val="C00000"/>
                </a:solidFill>
                <a:effectLst>
                  <a:outerShdw blurRad="38100" dist="38100" dir="2700000" algn="tl">
                    <a:srgbClr val="000000">
                      <a:alpha val="43137"/>
                    </a:srgbClr>
                  </a:outerShdw>
                </a:effectLst>
                <a:latin typeface="Arial" pitchFamily="34" charset="0"/>
                <a:cs typeface="Arial" pitchFamily="34" charset="0"/>
              </a:rPr>
              <a:t>„Strach je kromě bídy, </a:t>
            </a:r>
          </a:p>
          <a:p>
            <a:pPr marL="0" marR="0" lvl="0" indent="0" algn="ctr" defTabSz="914400" rtl="0" eaLnBrk="1" fontAlgn="base" latinLnBrk="0" hangingPunct="1">
              <a:lnSpc>
                <a:spcPct val="100000"/>
              </a:lnSpc>
              <a:spcBef>
                <a:spcPct val="0"/>
              </a:spcBef>
              <a:spcAft>
                <a:spcPct val="0"/>
              </a:spcAft>
              <a:buClrTx/>
              <a:buSzTx/>
              <a:buFontTx/>
              <a:buNone/>
              <a:tabLst/>
            </a:pPr>
            <a:r>
              <a:rPr kumimoji="0" lang="cs-CZ" sz="3600" i="1" u="none" strike="noStrike" cap="none" normalizeH="0" baseline="0" dirty="0" smtClean="0">
                <a:ln>
                  <a:noFill/>
                </a:ln>
                <a:solidFill>
                  <a:srgbClr val="C00000"/>
                </a:solidFill>
                <a:effectLst>
                  <a:outerShdw blurRad="38100" dist="38100" dir="2700000" algn="tl">
                    <a:srgbClr val="000000">
                      <a:alpha val="43137"/>
                    </a:srgbClr>
                  </a:outerShdw>
                </a:effectLst>
                <a:latin typeface="Arial" pitchFamily="34" charset="0"/>
                <a:cs typeface="Arial" pitchFamily="34" charset="0"/>
              </a:rPr>
              <a:t>závislosti a pomluv</a:t>
            </a:r>
          </a:p>
          <a:p>
            <a:pPr marL="0" marR="0" lvl="0" indent="0" algn="ctr" defTabSz="914400" rtl="0" eaLnBrk="1" fontAlgn="base" latinLnBrk="0" hangingPunct="1">
              <a:lnSpc>
                <a:spcPct val="100000"/>
              </a:lnSpc>
              <a:spcBef>
                <a:spcPct val="0"/>
              </a:spcBef>
              <a:spcAft>
                <a:spcPct val="0"/>
              </a:spcAft>
              <a:buClrTx/>
              <a:buSzTx/>
              <a:buFontTx/>
              <a:buNone/>
              <a:tabLst/>
            </a:pPr>
            <a:r>
              <a:rPr kumimoji="0" lang="cs-CZ" sz="3600" i="1" u="none" strike="noStrike" cap="none" normalizeH="0" baseline="0" dirty="0" smtClean="0">
                <a:ln>
                  <a:noFill/>
                </a:ln>
                <a:solidFill>
                  <a:srgbClr val="C00000"/>
                </a:solidFill>
                <a:effectLst>
                  <a:outerShdw blurRad="38100" dist="38100" dir="2700000" algn="tl">
                    <a:srgbClr val="000000">
                      <a:alpha val="43137"/>
                    </a:srgbClr>
                  </a:outerShdw>
                </a:effectLst>
                <a:latin typeface="Arial" pitchFamily="34" charset="0"/>
                <a:cs typeface="Arial" pitchFamily="34" charset="0"/>
              </a:rPr>
              <a:t> největší nepřítel </a:t>
            </a:r>
          </a:p>
          <a:p>
            <a:pPr marL="0" marR="0" lvl="0" indent="0" algn="ctr" defTabSz="914400" rtl="0" eaLnBrk="1" fontAlgn="base" latinLnBrk="0" hangingPunct="1">
              <a:lnSpc>
                <a:spcPct val="100000"/>
              </a:lnSpc>
              <a:spcBef>
                <a:spcPct val="0"/>
              </a:spcBef>
              <a:spcAft>
                <a:spcPct val="0"/>
              </a:spcAft>
              <a:buClrTx/>
              <a:buSzTx/>
              <a:buFontTx/>
              <a:buNone/>
              <a:tabLst/>
            </a:pPr>
            <a:r>
              <a:rPr kumimoji="0" lang="cs-CZ" sz="3600" i="1" u="none" strike="noStrike" cap="none" normalizeH="0" baseline="0" dirty="0" smtClean="0">
                <a:ln>
                  <a:noFill/>
                </a:ln>
                <a:solidFill>
                  <a:srgbClr val="C00000"/>
                </a:solidFill>
                <a:effectLst>
                  <a:outerShdw blurRad="38100" dist="38100" dir="2700000" algn="tl">
                    <a:srgbClr val="000000">
                      <a:alpha val="43137"/>
                    </a:srgbClr>
                  </a:outerShdw>
                </a:effectLst>
                <a:latin typeface="Arial" pitchFamily="34" charset="0"/>
                <a:cs typeface="Arial" pitchFamily="34" charset="0"/>
              </a:rPr>
              <a:t>lidstva.“</a:t>
            </a:r>
            <a:endParaRPr kumimoji="0" lang="cs-CZ" sz="2800" i="0" u="none" strike="noStrike" cap="none" normalizeH="0" baseline="0" dirty="0" smtClean="0">
              <a:ln>
                <a:noFill/>
              </a:ln>
              <a:solidFill>
                <a:srgbClr val="C00000"/>
              </a:solidFill>
              <a:effectLst>
                <a:outerShdw blurRad="38100" dist="38100" dir="2700000" algn="tl">
                  <a:srgbClr val="000000">
                    <a:alpha val="43137"/>
                  </a:srgbClr>
                </a:outerShdw>
              </a:effectLst>
              <a:latin typeface="Arial" pitchFamily="34" charset="0"/>
              <a:cs typeface="Arial" pitchFamily="34" charset="0"/>
            </a:endParaRPr>
          </a:p>
        </p:txBody>
      </p:sp>
    </p:spTree>
  </p:cSld>
  <p:clrMapOvr>
    <a:masterClrMapping/>
  </p:clrMapOvr>
  <p:transition spd="slow">
    <p:cut/>
  </p:transition>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7000"/>
            <a:lum/>
          </a:blip>
          <a:srcRect/>
          <a:stretch>
            <a:fillRect t="-21000" b="-21000"/>
          </a:stretch>
        </a:blipFill>
        <a:effectLst/>
      </p:bgPr>
    </p:bg>
    <p:spTree>
      <p:nvGrpSpPr>
        <p:cNvPr id="1" name=""/>
        <p:cNvGrpSpPr/>
        <p:nvPr/>
      </p:nvGrpSpPr>
      <p:grpSpPr>
        <a:xfrm>
          <a:off x="0" y="0"/>
          <a:ext cx="0" cy="0"/>
          <a:chOff x="0" y="0"/>
          <a:chExt cx="0" cy="0"/>
        </a:xfrm>
      </p:grpSpPr>
      <p:sp>
        <p:nvSpPr>
          <p:cNvPr id="4" name="Nadpis 1"/>
          <p:cNvSpPr>
            <a:spLocks noGrp="1"/>
          </p:cNvSpPr>
          <p:nvPr>
            <p:ph type="title"/>
          </p:nvPr>
        </p:nvSpPr>
        <p:spPr>
          <a:xfrm>
            <a:off x="214282" y="0"/>
            <a:ext cx="4214810" cy="714380"/>
          </a:xfrm>
          <a:ln w="0">
            <a:noFill/>
          </a:ln>
        </p:spPr>
        <p:txBody>
          <a:bodyPr>
            <a:normAutofit fontScale="90000"/>
          </a:bodyPr>
          <a:lstStyle/>
          <a:p>
            <a:pPr algn="l"/>
            <a:r>
              <a:rPr lang="cs-CZ" sz="3600" b="1" dirty="0" smtClean="0">
                <a:effectLst>
                  <a:outerShdw blurRad="38100" dist="38100" dir="2700000" algn="tl">
                    <a:srgbClr val="000000">
                      <a:alpha val="43137"/>
                    </a:srgbClr>
                  </a:outerShdw>
                </a:effectLst>
                <a:latin typeface="Monotype Corsiva" pitchFamily="66" charset="0"/>
              </a:rPr>
              <a:t>Použitá literatura a zdroje</a:t>
            </a:r>
            <a:endParaRPr lang="cs-CZ" sz="3600" b="1" dirty="0">
              <a:effectLst>
                <a:outerShdw blurRad="38100" dist="38100" dir="2700000" algn="tl">
                  <a:srgbClr val="000000">
                    <a:alpha val="43137"/>
                  </a:srgbClr>
                </a:outerShdw>
              </a:effectLst>
              <a:latin typeface="Monotype Corsiva" pitchFamily="66" charset="0"/>
            </a:endParaRPr>
          </a:p>
        </p:txBody>
      </p:sp>
      <p:sp>
        <p:nvSpPr>
          <p:cNvPr id="5" name="Zástupný symbol pro obsah 4"/>
          <p:cNvSpPr>
            <a:spLocks noGrp="1"/>
          </p:cNvSpPr>
          <p:nvPr>
            <p:ph idx="1"/>
          </p:nvPr>
        </p:nvSpPr>
        <p:spPr>
          <a:xfrm>
            <a:off x="214282" y="714356"/>
            <a:ext cx="8786874" cy="5929354"/>
          </a:xfrm>
          <a:ln w="25400">
            <a:solidFill>
              <a:schemeClr val="tx1"/>
            </a:solidFill>
          </a:ln>
        </p:spPr>
        <p:txBody>
          <a:bodyPr>
            <a:normAutofit lnSpcReduction="10000"/>
          </a:bodyPr>
          <a:lstStyle/>
          <a:p>
            <a:pPr marL="0" indent="0">
              <a:spcBef>
                <a:spcPts val="0"/>
              </a:spcBef>
            </a:pPr>
            <a:r>
              <a:rPr lang="cs-CZ" sz="2000" dirty="0" smtClean="0"/>
              <a:t>     FUKS, Ladislav. </a:t>
            </a:r>
            <a:r>
              <a:rPr lang="cs-CZ" sz="2000" i="1" dirty="0" smtClean="0"/>
              <a:t>Pan Theodor Mundstock</a:t>
            </a:r>
            <a:r>
              <a:rPr lang="cs-CZ" sz="2000" dirty="0" smtClean="0"/>
              <a:t>. Praha: Odeon, 2005, ISBN </a:t>
            </a:r>
          </a:p>
          <a:p>
            <a:pPr marL="0" indent="0">
              <a:spcBef>
                <a:spcPts val="0"/>
              </a:spcBef>
              <a:buNone/>
            </a:pPr>
            <a:r>
              <a:rPr lang="cs-CZ" sz="2000" dirty="0" smtClean="0"/>
              <a:t>      80-207- 1182-1.</a:t>
            </a:r>
          </a:p>
          <a:p>
            <a:pPr lvl="0"/>
            <a:r>
              <a:rPr lang="cs-CZ" sz="2000" dirty="0" smtClean="0"/>
              <a:t>FUKS, Ladislav. </a:t>
            </a:r>
            <a:r>
              <a:rPr lang="cs-CZ" sz="2000" i="1" dirty="0" smtClean="0"/>
              <a:t>Spalovač mrtvol</a:t>
            </a:r>
            <a:r>
              <a:rPr lang="cs-CZ" sz="2000" dirty="0" smtClean="0"/>
              <a:t>. Praha: Odeon, 2003, ISBN 80-207-1127-9.</a:t>
            </a:r>
            <a:endParaRPr lang="cs-CZ" sz="2000" dirty="0" smtClean="0">
              <a:solidFill>
                <a:prstClr val="black"/>
              </a:solidFill>
            </a:endParaRPr>
          </a:p>
          <a:p>
            <a:pPr lvl="0"/>
            <a:r>
              <a:rPr lang="cs-CZ" sz="2000" dirty="0" smtClean="0">
                <a:solidFill>
                  <a:prstClr val="black"/>
                </a:solidFill>
              </a:rPr>
              <a:t>KARPATSKÝ, Dušan. </a:t>
            </a:r>
            <a:r>
              <a:rPr lang="cs-CZ" sz="2000" i="1" dirty="0" smtClean="0">
                <a:solidFill>
                  <a:prstClr val="black"/>
                </a:solidFill>
              </a:rPr>
              <a:t>Labyrint literatury. </a:t>
            </a:r>
            <a:r>
              <a:rPr lang="cs-CZ" sz="2000" dirty="0" smtClean="0">
                <a:solidFill>
                  <a:prstClr val="black"/>
                </a:solidFill>
              </a:rPr>
              <a:t>Praha: Albatros, 2008, ISBN 13-752-008.</a:t>
            </a:r>
          </a:p>
          <a:p>
            <a:r>
              <a:rPr lang="cs-CZ" sz="2000" dirty="0" smtClean="0"/>
              <a:t>KOVALČÍK, Aleš. </a:t>
            </a:r>
            <a:r>
              <a:rPr lang="cs-CZ" sz="2000" i="1" dirty="0" smtClean="0"/>
              <a:t>Ladislav Fuks: Tvář a maska</a:t>
            </a:r>
            <a:r>
              <a:rPr lang="cs-CZ" sz="2000" dirty="0" smtClean="0"/>
              <a:t>. Praha: H&amp;H, 2006, ISBN 80-7319-062-1.</a:t>
            </a:r>
          </a:p>
          <a:p>
            <a:r>
              <a:rPr lang="cs-CZ" sz="2000" dirty="0" smtClean="0"/>
              <a:t>LUSTIG, Arnošt. </a:t>
            </a:r>
            <a:r>
              <a:rPr lang="cs-CZ" sz="2000" i="1" dirty="0" smtClean="0"/>
              <a:t>O spisovatelích</a:t>
            </a:r>
            <a:r>
              <a:rPr lang="cs-CZ" sz="2000" dirty="0" smtClean="0"/>
              <a:t>. Praha: Nakladatelství Franze Kafky, 2010, ISBN 978-80-86911-28-1.</a:t>
            </a:r>
            <a:endParaRPr lang="cs-CZ" sz="2000" dirty="0" smtClean="0">
              <a:solidFill>
                <a:prstClr val="black"/>
              </a:solidFill>
            </a:endParaRPr>
          </a:p>
          <a:p>
            <a:r>
              <a:rPr lang="cs-CZ" sz="2000" dirty="0" smtClean="0">
                <a:solidFill>
                  <a:prstClr val="black"/>
                </a:solidFill>
              </a:rPr>
              <a:t>SOCHROVÁ, Marie. </a:t>
            </a:r>
            <a:r>
              <a:rPr lang="cs-CZ" sz="2000" i="1" dirty="0" smtClean="0">
                <a:solidFill>
                  <a:prstClr val="black"/>
                </a:solidFill>
              </a:rPr>
              <a:t>Literatura v kostce pro střední školy</a:t>
            </a:r>
            <a:r>
              <a:rPr lang="cs-CZ" sz="2000" dirty="0" smtClean="0">
                <a:solidFill>
                  <a:prstClr val="black"/>
                </a:solidFill>
              </a:rPr>
              <a:t>. Havlíčkův  Brod:   Fragment, 1999, ISBN 80-7200-332-1.</a:t>
            </a:r>
          </a:p>
          <a:p>
            <a:pPr marL="0" lvl="0" indent="0">
              <a:spcBef>
                <a:spcPts val="0"/>
              </a:spcBef>
            </a:pPr>
            <a:r>
              <a:rPr lang="cs-CZ" sz="2000" dirty="0" smtClean="0">
                <a:solidFill>
                  <a:prstClr val="black"/>
                </a:solidFill>
              </a:rPr>
              <a:t>    </a:t>
            </a:r>
            <a:r>
              <a:rPr lang="cs-CZ" sz="2000" dirty="0" smtClean="0"/>
              <a:t>SOUKAL, Josef a kol. </a:t>
            </a:r>
            <a:r>
              <a:rPr lang="cs-CZ" sz="2000" i="1" dirty="0" smtClean="0"/>
              <a:t>Literatura pro IV. ročník gymnázií</a:t>
            </a:r>
            <a:r>
              <a:rPr lang="cs-CZ" sz="2000" dirty="0" smtClean="0"/>
              <a:t>. Praha: SPN, 2005, ISBN  </a:t>
            </a:r>
          </a:p>
          <a:p>
            <a:pPr marL="0" lvl="0" indent="0">
              <a:spcBef>
                <a:spcPts val="0"/>
              </a:spcBef>
              <a:buNone/>
            </a:pPr>
            <a:r>
              <a:rPr lang="cs-CZ" sz="2000" dirty="0" smtClean="0"/>
              <a:t>      80-7235-311.</a:t>
            </a:r>
          </a:p>
          <a:p>
            <a:pPr marL="0" indent="0">
              <a:spcBef>
                <a:spcPts val="0"/>
              </a:spcBef>
            </a:pPr>
            <a:r>
              <a:rPr lang="cs-CZ" sz="2000" dirty="0" smtClean="0"/>
              <a:t>    </a:t>
            </a:r>
            <a:r>
              <a:rPr lang="cs-CZ" sz="2000" dirty="0" smtClean="0">
                <a:hlinkClick r:id="rId3"/>
              </a:rPr>
              <a:t>http://www.</a:t>
            </a:r>
            <a:r>
              <a:rPr lang="cs-CZ" sz="2000" dirty="0" err="1" smtClean="0">
                <a:hlinkClick r:id="rId3"/>
              </a:rPr>
              <a:t>csfd.cz</a:t>
            </a:r>
            <a:r>
              <a:rPr lang="cs-CZ" sz="2000" dirty="0" smtClean="0">
                <a:hlinkClick r:id="rId3"/>
              </a:rPr>
              <a:t>/film/4244-</a:t>
            </a:r>
            <a:r>
              <a:rPr lang="cs-CZ" sz="2000" dirty="0" err="1" smtClean="0">
                <a:hlinkClick r:id="rId3"/>
              </a:rPr>
              <a:t>spalovac</a:t>
            </a:r>
            <a:r>
              <a:rPr lang="cs-CZ" sz="2000" dirty="0" smtClean="0">
                <a:hlinkClick r:id="rId3"/>
              </a:rPr>
              <a:t>-mrtvol/</a:t>
            </a:r>
            <a:endParaRPr lang="cs-CZ" sz="2000" dirty="0" smtClean="0"/>
          </a:p>
          <a:p>
            <a:pPr marL="0" indent="0">
              <a:spcBef>
                <a:spcPts val="0"/>
              </a:spcBef>
            </a:pPr>
            <a:r>
              <a:rPr lang="cs-CZ" sz="2000" dirty="0" smtClean="0"/>
              <a:t>    </a:t>
            </a:r>
            <a:r>
              <a:rPr lang="cs-CZ" sz="2000" dirty="0" smtClean="0">
                <a:hlinkClick r:id="rId4"/>
              </a:rPr>
              <a:t>http://www.</a:t>
            </a:r>
            <a:r>
              <a:rPr lang="cs-CZ" sz="2000" dirty="0" err="1" smtClean="0">
                <a:hlinkClick r:id="rId4"/>
              </a:rPr>
              <a:t>slovnikceskeliteratury.cz</a:t>
            </a:r>
            <a:r>
              <a:rPr lang="cs-CZ" sz="2000" dirty="0" smtClean="0">
                <a:hlinkClick r:id="rId4"/>
              </a:rPr>
              <a:t>/</a:t>
            </a:r>
            <a:r>
              <a:rPr lang="cs-CZ" sz="2000" dirty="0" err="1" smtClean="0">
                <a:hlinkClick r:id="rId4"/>
              </a:rPr>
              <a:t>showContent.jsp</a:t>
            </a:r>
            <a:r>
              <a:rPr lang="cs-CZ" sz="2000" dirty="0" smtClean="0">
                <a:hlinkClick r:id="rId4"/>
              </a:rPr>
              <a:t>?</a:t>
            </a:r>
            <a:r>
              <a:rPr lang="cs-CZ" sz="2000" dirty="0" err="1" smtClean="0">
                <a:hlinkClick r:id="rId4"/>
              </a:rPr>
              <a:t>docId</a:t>
            </a:r>
            <a:r>
              <a:rPr lang="cs-CZ" sz="2000" dirty="0" smtClean="0">
                <a:hlinkClick r:id="rId4"/>
              </a:rPr>
              <a:t>=325</a:t>
            </a:r>
            <a:endParaRPr lang="cs-CZ" sz="2000" dirty="0" smtClean="0"/>
          </a:p>
          <a:p>
            <a:pPr marL="0" indent="0">
              <a:spcBef>
                <a:spcPts val="0"/>
              </a:spcBef>
            </a:pPr>
            <a:r>
              <a:rPr lang="cs-CZ" sz="2000" dirty="0" smtClean="0"/>
              <a:t>    </a:t>
            </a:r>
            <a:r>
              <a:rPr lang="cs-CZ" sz="2000" dirty="0" smtClean="0">
                <a:hlinkClick r:id="rId5"/>
              </a:rPr>
              <a:t>http://cs.wikipedia.org/wiki/Ladislav_Fuks</a:t>
            </a:r>
            <a:endParaRPr lang="cs-CZ" sz="2000" dirty="0" smtClean="0"/>
          </a:p>
          <a:p>
            <a:pPr marL="0" indent="0">
              <a:spcBef>
                <a:spcPts val="0"/>
              </a:spcBef>
            </a:pPr>
            <a:r>
              <a:rPr lang="cs-CZ" sz="2000" dirty="0" smtClean="0"/>
              <a:t>    </a:t>
            </a:r>
            <a:r>
              <a:rPr lang="cs-CZ" sz="2000" dirty="0" smtClean="0">
                <a:hlinkClick r:id="rId6"/>
              </a:rPr>
              <a:t>http://www.</a:t>
            </a:r>
            <a:r>
              <a:rPr lang="cs-CZ" sz="2000" dirty="0" err="1" smtClean="0">
                <a:hlinkClick r:id="rId6"/>
              </a:rPr>
              <a:t>databazeknih.cz</a:t>
            </a:r>
            <a:r>
              <a:rPr lang="cs-CZ" sz="2000" dirty="0" smtClean="0">
                <a:hlinkClick r:id="rId6"/>
              </a:rPr>
              <a:t>/</a:t>
            </a:r>
            <a:r>
              <a:rPr lang="cs-CZ" sz="2000" dirty="0" err="1" smtClean="0">
                <a:hlinkClick r:id="rId6"/>
              </a:rPr>
              <a:t>citaty</a:t>
            </a:r>
            <a:r>
              <a:rPr lang="cs-CZ" sz="2000" dirty="0" smtClean="0">
                <a:hlinkClick r:id="rId6"/>
              </a:rPr>
              <a:t>/</a:t>
            </a:r>
            <a:r>
              <a:rPr lang="cs-CZ" sz="2000" dirty="0" err="1" smtClean="0">
                <a:hlinkClick r:id="rId6"/>
              </a:rPr>
              <a:t>ladislav</a:t>
            </a:r>
            <a:r>
              <a:rPr lang="cs-CZ" sz="2000" dirty="0" smtClean="0">
                <a:hlinkClick r:id="rId6"/>
              </a:rPr>
              <a:t>-fuks-263</a:t>
            </a:r>
            <a:endParaRPr lang="cs-CZ" sz="2000" dirty="0" smtClean="0"/>
          </a:p>
          <a:p>
            <a:pPr marL="0" indent="0">
              <a:spcBef>
                <a:spcPts val="0"/>
              </a:spcBef>
            </a:pPr>
            <a:r>
              <a:rPr lang="cs-CZ" sz="2000" dirty="0" smtClean="0"/>
              <a:t>    </a:t>
            </a:r>
            <a:r>
              <a:rPr lang="cs-CZ" sz="2000" dirty="0" smtClean="0">
                <a:hlinkClick r:id="rId7"/>
              </a:rPr>
              <a:t>http://www.</a:t>
            </a:r>
            <a:r>
              <a:rPr lang="cs-CZ" sz="2000" dirty="0" err="1" smtClean="0">
                <a:hlinkClick r:id="rId7"/>
              </a:rPr>
              <a:t>databazeknih.cz</a:t>
            </a:r>
            <a:r>
              <a:rPr lang="cs-CZ" sz="2000" dirty="0" smtClean="0">
                <a:hlinkClick r:id="rId7"/>
              </a:rPr>
              <a:t>/</a:t>
            </a:r>
            <a:r>
              <a:rPr lang="cs-CZ" sz="2000" dirty="0" err="1" smtClean="0">
                <a:hlinkClick r:id="rId7"/>
              </a:rPr>
              <a:t>zivotopis</a:t>
            </a:r>
            <a:r>
              <a:rPr lang="cs-CZ" sz="2000" dirty="0" smtClean="0">
                <a:hlinkClick r:id="rId7"/>
              </a:rPr>
              <a:t>/</a:t>
            </a:r>
            <a:r>
              <a:rPr lang="cs-CZ" sz="2000" dirty="0" err="1" smtClean="0">
                <a:hlinkClick r:id="rId7"/>
              </a:rPr>
              <a:t>ladislav</a:t>
            </a:r>
            <a:r>
              <a:rPr lang="cs-CZ" sz="2000" dirty="0" smtClean="0">
                <a:hlinkClick r:id="rId7"/>
              </a:rPr>
              <a:t>-fuks-263</a:t>
            </a:r>
            <a:endParaRPr lang="cs-CZ" sz="2000" dirty="0" smtClean="0"/>
          </a:p>
          <a:p>
            <a:pPr marL="0" indent="0">
              <a:spcBef>
                <a:spcPts val="0"/>
              </a:spcBef>
            </a:pPr>
            <a:r>
              <a:rPr lang="cs-CZ" sz="2000" dirty="0" smtClean="0"/>
              <a:t>    </a:t>
            </a:r>
            <a:r>
              <a:rPr lang="cs-CZ" sz="2000" dirty="0" smtClean="0">
                <a:hlinkClick r:id="rId8"/>
              </a:rPr>
              <a:t>http://cs.wikipedia.org/wiki/Spalova%C4%8D_mrtvol_(novela)</a:t>
            </a:r>
            <a:endParaRPr lang="cs-CZ" sz="2000" dirty="0" smtClean="0"/>
          </a:p>
          <a:p>
            <a:pPr marL="0" indent="0">
              <a:spcBef>
                <a:spcPts val="0"/>
              </a:spcBef>
            </a:pPr>
            <a:r>
              <a:rPr lang="cs-CZ" sz="2000" dirty="0" smtClean="0"/>
              <a:t>    </a:t>
            </a:r>
            <a:r>
              <a:rPr lang="cs-CZ" sz="2000" dirty="0" smtClean="0">
                <a:hlinkClick r:id="rId9"/>
              </a:rPr>
              <a:t>http://www.</a:t>
            </a:r>
            <a:r>
              <a:rPr lang="cs-CZ" sz="2000" dirty="0" err="1" smtClean="0">
                <a:hlinkClick r:id="rId9"/>
              </a:rPr>
              <a:t>libri.cz</a:t>
            </a:r>
            <a:r>
              <a:rPr lang="cs-CZ" sz="2000" dirty="0" smtClean="0">
                <a:hlinkClick r:id="rId9"/>
              </a:rPr>
              <a:t>/</a:t>
            </a:r>
            <a:r>
              <a:rPr lang="cs-CZ" sz="2000" dirty="0" err="1" smtClean="0">
                <a:hlinkClick r:id="rId9"/>
              </a:rPr>
              <a:t>databaze</a:t>
            </a:r>
            <a:r>
              <a:rPr lang="cs-CZ" sz="2000" dirty="0" smtClean="0">
                <a:hlinkClick r:id="rId9"/>
              </a:rPr>
              <a:t>/kdo20/</a:t>
            </a:r>
            <a:r>
              <a:rPr lang="cs-CZ" sz="2000" dirty="0" err="1" smtClean="0">
                <a:hlinkClick r:id="rId9"/>
              </a:rPr>
              <a:t>search.php</a:t>
            </a:r>
            <a:r>
              <a:rPr lang="cs-CZ" sz="2000" dirty="0" smtClean="0">
                <a:hlinkClick r:id="rId9"/>
              </a:rPr>
              <a:t>?</a:t>
            </a:r>
            <a:r>
              <a:rPr lang="cs-CZ" sz="2000" dirty="0" err="1" smtClean="0">
                <a:hlinkClick r:id="rId9"/>
              </a:rPr>
              <a:t>zp</a:t>
            </a:r>
            <a:r>
              <a:rPr lang="cs-CZ" sz="2000" dirty="0" smtClean="0">
                <a:hlinkClick r:id="rId9"/>
              </a:rPr>
              <a:t>=8&amp;</a:t>
            </a:r>
            <a:r>
              <a:rPr lang="cs-CZ" sz="2000" dirty="0" err="1" smtClean="0">
                <a:hlinkClick r:id="rId9"/>
              </a:rPr>
              <a:t>name</a:t>
            </a:r>
            <a:r>
              <a:rPr lang="cs-CZ" sz="2000" dirty="0" smtClean="0">
                <a:hlinkClick r:id="rId9"/>
              </a:rPr>
              <a:t>=FUKS+LADISLAV</a:t>
            </a:r>
            <a:endParaRPr lang="cs-CZ" sz="2000" dirty="0" smtClean="0"/>
          </a:p>
          <a:p>
            <a:pPr marL="0" indent="0">
              <a:spcBef>
                <a:spcPts val="0"/>
              </a:spcBef>
            </a:pPr>
            <a:r>
              <a:rPr lang="cs-CZ" sz="2000" dirty="0" smtClean="0"/>
              <a:t>    Archiv autorky.</a:t>
            </a:r>
            <a:endParaRPr lang="cs-CZ" sz="2000" dirty="0" smtClean="0"/>
          </a:p>
          <a:p>
            <a:pPr marL="0" indent="0">
              <a:spcBef>
                <a:spcPts val="0"/>
              </a:spcBef>
            </a:pPr>
            <a:endParaRPr lang="cs-CZ" sz="2000" dirty="0" smtClean="0"/>
          </a:p>
          <a:p>
            <a:pPr marL="0" indent="0">
              <a:spcBef>
                <a:spcPts val="0"/>
              </a:spcBef>
            </a:pPr>
            <a:endParaRPr lang="cs-CZ" sz="2000" dirty="0" smtClean="0"/>
          </a:p>
          <a:p>
            <a:pPr marL="0" indent="0">
              <a:spcBef>
                <a:spcPts val="0"/>
              </a:spcBef>
            </a:pPr>
            <a:endParaRPr lang="cs-CZ" sz="2000" dirty="0" smtClean="0"/>
          </a:p>
          <a:p>
            <a:pPr marL="0" lvl="0" indent="0">
              <a:spcBef>
                <a:spcPts val="0"/>
              </a:spcBef>
              <a:buNone/>
            </a:pPr>
            <a:endParaRPr lang="cs-CZ" sz="2000" dirty="0" smtClean="0">
              <a:solidFill>
                <a:prstClr val="black"/>
              </a:solidFill>
            </a:endParaRPr>
          </a:p>
          <a:p>
            <a:pPr marL="0" lvl="0" indent="0" algn="just">
              <a:spcBef>
                <a:spcPts val="0"/>
              </a:spcBef>
              <a:buNone/>
            </a:pPr>
            <a:endParaRPr lang="cs-CZ" sz="2000" dirty="0" smtClean="0">
              <a:solidFill>
                <a:prstClr val="black"/>
              </a:solidFill>
            </a:endParaRPr>
          </a:p>
          <a:p>
            <a:endParaRPr lang="cs-CZ" sz="2400" dirty="0" smtClean="0"/>
          </a:p>
          <a:p>
            <a:pPr marL="0" lvl="0" indent="0">
              <a:spcBef>
                <a:spcPts val="0"/>
              </a:spcBef>
              <a:buNone/>
            </a:pPr>
            <a:endParaRPr lang="cs-CZ" sz="2000" dirty="0" smtClean="0"/>
          </a:p>
          <a:p>
            <a:pPr marL="0" lvl="0" indent="0">
              <a:spcBef>
                <a:spcPts val="0"/>
              </a:spcBef>
              <a:buFont typeface="Wingdings" pitchFamily="2" charset="2"/>
              <a:buChar char="§"/>
            </a:pPr>
            <a:endParaRPr lang="cs-CZ" sz="2000" dirty="0" smtClean="0"/>
          </a:p>
        </p:txBody>
      </p:sp>
    </p:spTree>
  </p:cSld>
  <p:clrMapOvr>
    <a:masterClrMapping/>
  </p:clrMapOvr>
  <p:transition spd="slow">
    <p:cut/>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7000"/>
            <a:lum/>
          </a:blip>
          <a:srcRect/>
          <a:stretch>
            <a:fillRect t="-25000" b="-25000"/>
          </a:stretch>
        </a:blipFill>
        <a:effectLst/>
      </p:bgPr>
    </p:bg>
    <p:spTree>
      <p:nvGrpSpPr>
        <p:cNvPr id="1" name=""/>
        <p:cNvGrpSpPr/>
        <p:nvPr/>
      </p:nvGrpSpPr>
      <p:grpSpPr>
        <a:xfrm>
          <a:off x="0" y="0"/>
          <a:ext cx="0" cy="0"/>
          <a:chOff x="0" y="0"/>
          <a:chExt cx="0" cy="0"/>
        </a:xfrm>
      </p:grpSpPr>
      <p:sp>
        <p:nvSpPr>
          <p:cNvPr id="4" name="Nadpis 1"/>
          <p:cNvSpPr>
            <a:spLocks noGrp="1"/>
          </p:cNvSpPr>
          <p:nvPr>
            <p:ph type="title"/>
          </p:nvPr>
        </p:nvSpPr>
        <p:spPr>
          <a:xfrm>
            <a:off x="357158" y="142852"/>
            <a:ext cx="3357586" cy="714380"/>
          </a:xfrm>
          <a:ln w="0">
            <a:noFill/>
          </a:ln>
        </p:spPr>
        <p:txBody>
          <a:bodyPr>
            <a:normAutofit/>
          </a:bodyPr>
          <a:lstStyle/>
          <a:p>
            <a:pPr algn="l"/>
            <a:r>
              <a:rPr lang="cs-CZ" sz="3600" b="1" dirty="0" smtClean="0">
                <a:effectLst>
                  <a:outerShdw blurRad="38100" dist="38100" dir="2700000" algn="tl">
                    <a:srgbClr val="000000">
                      <a:alpha val="43137"/>
                    </a:srgbClr>
                  </a:outerShdw>
                </a:effectLst>
                <a:latin typeface="Monotype Corsiva" pitchFamily="66" charset="0"/>
              </a:rPr>
              <a:t>Obrazový materiál</a:t>
            </a:r>
            <a:endParaRPr lang="cs-CZ" sz="3600" b="1" dirty="0">
              <a:effectLst>
                <a:outerShdw blurRad="38100" dist="38100" dir="2700000" algn="tl">
                  <a:srgbClr val="000000">
                    <a:alpha val="43137"/>
                  </a:srgbClr>
                </a:outerShdw>
              </a:effectLst>
              <a:latin typeface="Monotype Corsiva" pitchFamily="66" charset="0"/>
            </a:endParaRPr>
          </a:p>
        </p:txBody>
      </p:sp>
      <p:sp>
        <p:nvSpPr>
          <p:cNvPr id="6" name="Zástupný symbol pro obsah 5"/>
          <p:cNvSpPr>
            <a:spLocks noGrp="1"/>
          </p:cNvSpPr>
          <p:nvPr>
            <p:ph idx="1"/>
          </p:nvPr>
        </p:nvSpPr>
        <p:spPr>
          <a:xfrm>
            <a:off x="285720" y="857208"/>
            <a:ext cx="8643998" cy="1857412"/>
          </a:xfrm>
          <a:ln w="25400">
            <a:solidFill>
              <a:schemeClr val="tx1"/>
            </a:solidFill>
          </a:ln>
        </p:spPr>
        <p:txBody>
          <a:bodyPr>
            <a:normAutofit/>
          </a:bodyPr>
          <a:lstStyle/>
          <a:p>
            <a:pPr>
              <a:buFont typeface="Wingdings" pitchFamily="2" charset="2"/>
              <a:buChar char="§"/>
            </a:pPr>
            <a:endParaRPr lang="cs-CZ" sz="2000" dirty="0" smtClean="0"/>
          </a:p>
          <a:p>
            <a:pPr>
              <a:buFont typeface="Wingdings" pitchFamily="2" charset="2"/>
              <a:buChar char="§"/>
            </a:pPr>
            <a:r>
              <a:rPr lang="cs-CZ" sz="2000" dirty="0" smtClean="0"/>
              <a:t>Klipart (obrázky jsou součástí volně dostupné galerie Microsoft Office dostupné na adrese </a:t>
            </a:r>
            <a:r>
              <a:rPr lang="cs-CZ" sz="2000" u="sng" dirty="0" smtClean="0">
                <a:hlinkClick r:id="rId3"/>
              </a:rPr>
              <a:t>www.office.</a:t>
            </a:r>
            <a:r>
              <a:rPr lang="cs-CZ" sz="2000" u="sng" dirty="0" err="1" smtClean="0">
                <a:hlinkClick r:id="rId3"/>
              </a:rPr>
              <a:t>microsoft.com</a:t>
            </a:r>
            <a:r>
              <a:rPr lang="cs-CZ" sz="2000" dirty="0" smtClean="0"/>
              <a:t>).</a:t>
            </a:r>
          </a:p>
          <a:p>
            <a:pPr>
              <a:buFont typeface="Wingdings" pitchFamily="2" charset="2"/>
              <a:buChar char="§"/>
            </a:pPr>
            <a:r>
              <a:rPr lang="cs-CZ" sz="2000" dirty="0" smtClean="0"/>
              <a:t>Archiv autorky (pozadí).</a:t>
            </a:r>
          </a:p>
          <a:p>
            <a:pPr>
              <a:buFont typeface="Wingdings" pitchFamily="2" charset="2"/>
              <a:buChar char="v"/>
            </a:pPr>
            <a:endParaRPr lang="cs-CZ" sz="2000" dirty="0" smtClean="0"/>
          </a:p>
          <a:p>
            <a:pPr>
              <a:buNone/>
            </a:pPr>
            <a:endParaRPr lang="cs-CZ" sz="2000" dirty="0" smtClean="0"/>
          </a:p>
          <a:p>
            <a:pPr>
              <a:buFont typeface="Courier New" pitchFamily="49" charset="0"/>
              <a:buChar char="o"/>
            </a:pPr>
            <a:endParaRPr lang="cs-CZ" sz="2000" dirty="0" smtClean="0"/>
          </a:p>
          <a:p>
            <a:pPr>
              <a:buFont typeface="Courier New" pitchFamily="49" charset="0"/>
              <a:buChar char="o"/>
            </a:pPr>
            <a:endParaRPr lang="cs-CZ" sz="2000" dirty="0"/>
          </a:p>
        </p:txBody>
      </p:sp>
    </p:spTree>
  </p:cSld>
  <p:clrMapOvr>
    <a:masterClrMapping/>
  </p:clrMapOvr>
  <p:transition spd="slow">
    <p:cut/>
  </p:transition>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1902</TotalTime>
  <Words>1912</Words>
  <Application>Microsoft Office PowerPoint</Application>
  <PresentationFormat>Předvádění na obrazovce (4:3)</PresentationFormat>
  <Paragraphs>192</Paragraphs>
  <Slides>24</Slides>
  <Notes>0</Notes>
  <HiddenSlides>0</HiddenSlides>
  <MMClips>0</MMClips>
  <ScaleCrop>false</ScaleCrop>
  <HeadingPairs>
    <vt:vector size="4" baseType="variant">
      <vt:variant>
        <vt:lpstr>Motiv</vt:lpstr>
      </vt:variant>
      <vt:variant>
        <vt:i4>1</vt:i4>
      </vt:variant>
      <vt:variant>
        <vt:lpstr>Nadpisy snímků</vt:lpstr>
      </vt:variant>
      <vt:variant>
        <vt:i4>24</vt:i4>
      </vt:variant>
    </vt:vector>
  </HeadingPairs>
  <TitlesOfParts>
    <vt:vector size="25" baseType="lpstr">
      <vt:lpstr>Motiv sady Office</vt:lpstr>
      <vt:lpstr>Snímek 1</vt:lpstr>
      <vt:lpstr>Snímek 2</vt:lpstr>
      <vt:lpstr>Snímek 3</vt:lpstr>
      <vt:lpstr>Snímek 4</vt:lpstr>
      <vt:lpstr>Snímek 5</vt:lpstr>
      <vt:lpstr>Snímek 6</vt:lpstr>
      <vt:lpstr>Snímek 7</vt:lpstr>
      <vt:lpstr>Snímek 8</vt:lpstr>
      <vt:lpstr>Snímek 9</vt:lpstr>
      <vt:lpstr>Snímek 10</vt:lpstr>
      <vt:lpstr>Snímek 11</vt:lpstr>
      <vt:lpstr>Snímek 12</vt:lpstr>
      <vt:lpstr>Snímek 13</vt:lpstr>
      <vt:lpstr>Snímek 14</vt:lpstr>
      <vt:lpstr>Snímek 15</vt:lpstr>
      <vt:lpstr>Snímek 16</vt:lpstr>
      <vt:lpstr>Snímek 17</vt:lpstr>
      <vt:lpstr>Snímek 18</vt:lpstr>
      <vt:lpstr>Snímek 19</vt:lpstr>
      <vt:lpstr>Snímek 20</vt:lpstr>
      <vt:lpstr>Snímek 21</vt:lpstr>
      <vt:lpstr>Snímek 22</vt:lpstr>
      <vt:lpstr>Použitá literatura a zdroje</vt:lpstr>
      <vt:lpstr>Obrazový materiál</vt:lpstr>
    </vt:vector>
  </TitlesOfParts>
  <Company>Acer</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Ladislav Fuks</dc:title>
  <dc:subject>DUM 30</dc:subject>
  <dc:creator>LN</dc:creator>
  <cp:lastModifiedBy>Alice</cp:lastModifiedBy>
  <cp:revision>173</cp:revision>
  <dcterms:created xsi:type="dcterms:W3CDTF">2014-01-19T07:36:07Z</dcterms:created>
  <dcterms:modified xsi:type="dcterms:W3CDTF">2014-04-12T07:42:34Z</dcterms:modified>
</cp:coreProperties>
</file>