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4803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4807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35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2152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714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3987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57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43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649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7970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9266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720D66-C2AB-476D-8060-F21B21BA851E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FA430-9E43-40E2-8EE7-CF13D5538A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9287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ctuca_sativa-whole_plant_top.JPG" TargetMode="External"/><Relationship Id="rId2" Type="http://schemas.openxmlformats.org/officeDocument/2006/relationships/hyperlink" Target="http://www.vimcojim.cz/cs/spotrebitel/zdrava-vyziva/tipy-zdrave-vyzivy/Klicky:-Klic-ke-zdravi!__s639x7785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ffice.microsoft.com/" TargetMode="External"/><Relationship Id="rId5" Type="http://schemas.openxmlformats.org/officeDocument/2006/relationships/hyperlink" Target="http://commons.wikimedia.org/wiki/File:Lammnieren.jpg" TargetMode="External"/><Relationship Id="rId4" Type="http://schemas.openxmlformats.org/officeDocument/2006/relationships/hyperlink" Target="http://commons.wikimedia.org/wiki/File:Peka%C5%99sk%C3%A9_dro%C5%BEd%C3%A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6816" y="2492896"/>
            <a:ext cx="6840760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kumimoji="0" lang="cs-CZ" sz="12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 PRO ZŠ</a:t>
            </a:r>
            <a:endParaRPr lang="cs-CZ" sz="1200" b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VY_32_INOVACE_9.2.04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14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8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Vitamíny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Hygiena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 zdraví - vitamíny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ento materiál slouží k výkladu a procvičení učiva – vitamíny.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Pomůcky: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6816" y="83671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382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b="1" dirty="0" smtClean="0"/>
              <a:t>VITAMÍNY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88840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Kde jsou a k čemu slouží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852936"/>
            <a:ext cx="4104456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1811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j</a:t>
            </a:r>
            <a:r>
              <a:rPr lang="cs-CZ" b="1" dirty="0" smtClean="0"/>
              <a:t>sou látky nezbytné pro život</a:t>
            </a:r>
          </a:p>
          <a:p>
            <a:endParaRPr lang="cs-CZ" b="1" dirty="0" smtClean="0"/>
          </a:p>
          <a:p>
            <a:r>
              <a:rPr lang="cs-CZ" b="1" dirty="0" smtClean="0"/>
              <a:t>získáváme je ve stravě</a:t>
            </a:r>
          </a:p>
          <a:p>
            <a:endParaRPr lang="cs-CZ" b="1" dirty="0" smtClean="0"/>
          </a:p>
          <a:p>
            <a:r>
              <a:rPr lang="cs-CZ" b="1" dirty="0" smtClean="0"/>
              <a:t>dělíme je na vitamíny rozpustné v tucích a ve vodě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5353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Vitamíny rozpustné v tucích: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/>
              <a:t>Při nedostatku  - poruchy funkce organizmu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Při předávkování  - otravy s doživotními následky</a:t>
            </a:r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5195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Vitamín A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mléčný tuk, vaječný žloutek, játra, maso, mrkev, pomeranč, brokolice, špenát</a:t>
            </a:r>
          </a:p>
          <a:p>
            <a:endParaRPr lang="cs-CZ" b="1" dirty="0"/>
          </a:p>
          <a:p>
            <a:r>
              <a:rPr lang="cs-CZ" b="1" dirty="0" smtClean="0"/>
              <a:t>správná činnost sítnice v oku, tvorba bílkovin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05263"/>
            <a:ext cx="2520279" cy="256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3800" y="4076700"/>
            <a:ext cx="3436938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3716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 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rybí tuk, kvasnice, vejce, mléko</a:t>
            </a:r>
          </a:p>
          <a:p>
            <a:r>
              <a:rPr lang="cs-CZ" b="1" dirty="0"/>
              <a:t>v</a:t>
            </a:r>
            <a:r>
              <a:rPr lang="cs-CZ" b="1" dirty="0" smtClean="0">
                <a:effectLst/>
              </a:rPr>
              <a:t>lastní tvorba v kůži za přítomnosti UV záření</a:t>
            </a:r>
          </a:p>
          <a:p>
            <a:endParaRPr lang="cs-CZ" b="1" dirty="0"/>
          </a:p>
          <a:p>
            <a:r>
              <a:rPr lang="cs-CZ" b="1" dirty="0" smtClean="0"/>
              <a:t>vstřebávání vápníku a fosforu v těle</a:t>
            </a:r>
          </a:p>
          <a:p>
            <a:endParaRPr lang="cs-CZ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62563"/>
            <a:ext cx="2016224" cy="2383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7" y="4038510"/>
            <a:ext cx="2448272" cy="2342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820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 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rostlinné oleje, živočišné tuky, obilné klíčky</a:t>
            </a:r>
          </a:p>
          <a:p>
            <a:endParaRPr lang="cs-CZ" b="1" dirty="0"/>
          </a:p>
          <a:p>
            <a:r>
              <a:rPr lang="cs-CZ" b="1" dirty="0" smtClean="0">
                <a:effectLst/>
              </a:rPr>
              <a:t>antioxidant, zamezuje hromadění škodlivých látek, pozitivní vliv na pohl</a:t>
            </a:r>
            <a:r>
              <a:rPr lang="cs-CZ" b="1" dirty="0" smtClean="0"/>
              <a:t>avní</a:t>
            </a:r>
            <a:r>
              <a:rPr lang="cs-CZ" b="1" dirty="0" smtClean="0">
                <a:effectLst/>
              </a:rPr>
              <a:t> žlázy, správný průběh těhotenství</a:t>
            </a:r>
            <a:endParaRPr lang="cs-CZ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221088"/>
            <a:ext cx="3888432" cy="2105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870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 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listová zelenina, kvasnice, tvořen ve střevě činností mikroorganismů</a:t>
            </a:r>
          </a:p>
          <a:p>
            <a:endParaRPr lang="cs-CZ" b="1" dirty="0"/>
          </a:p>
          <a:p>
            <a:r>
              <a:rPr lang="cs-CZ" b="1" dirty="0" smtClean="0">
                <a:effectLst/>
              </a:rPr>
              <a:t>důležitý pro srážení krve, mineralizaci kostí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12747"/>
            <a:ext cx="3856062" cy="2435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51375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Vitamíny rozpustné ve vodě: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Při nedostatku – vážná onemocnění</a:t>
            </a:r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Při předávkování – vyloučení z organismu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232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 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komplex vitamínů B (</a:t>
            </a:r>
            <a:r>
              <a:rPr lang="cs-CZ" b="1" dirty="0" smtClean="0">
                <a:effectLst/>
              </a:rPr>
              <a:t>B1, B2, B6, B12)</a:t>
            </a:r>
          </a:p>
          <a:p>
            <a:r>
              <a:rPr lang="cs-CZ" b="1" dirty="0" smtClean="0">
                <a:effectLst/>
              </a:rPr>
              <a:t>kvasnice, </a:t>
            </a:r>
            <a:r>
              <a:rPr lang="cs-CZ" b="1" dirty="0" smtClean="0"/>
              <a:t>játra</a:t>
            </a:r>
            <a:r>
              <a:rPr lang="cs-CZ" b="1" dirty="0" smtClean="0">
                <a:effectLst/>
              </a:rPr>
              <a:t>, srdce, ledviny a libové vepřové maso, mléko, zelenina obilné klíčky, luštěniny</a:t>
            </a:r>
          </a:p>
          <a:p>
            <a:r>
              <a:rPr lang="cs-CZ" b="1" dirty="0" smtClean="0">
                <a:effectLst/>
              </a:rPr>
              <a:t>vztah k látkové výměně ve svalech a nervové tkáni a ke krvetvorbě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365104"/>
            <a:ext cx="3200722" cy="2264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0524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 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syrové ovoce, zelenina</a:t>
            </a:r>
          </a:p>
          <a:p>
            <a:endParaRPr lang="cs-CZ" b="1" dirty="0"/>
          </a:p>
          <a:p>
            <a:r>
              <a:rPr lang="cs-CZ" b="1" dirty="0" smtClean="0">
                <a:effectLst/>
              </a:rPr>
              <a:t>udržuje dobrý stav vaziva a chrupavek, podporuje tvorbu protilátek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3436937" cy="226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6030" y="4138527"/>
            <a:ext cx="3436937" cy="2255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957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 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kvasnice, játra, ledviny</a:t>
            </a:r>
          </a:p>
          <a:p>
            <a:endParaRPr lang="cs-CZ" b="1" dirty="0"/>
          </a:p>
          <a:p>
            <a:r>
              <a:rPr lang="cs-CZ" b="1" dirty="0" smtClean="0">
                <a:effectLst/>
              </a:rPr>
              <a:t>podporuje růst a dělení všech živočišných buněk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05064"/>
            <a:ext cx="3816424" cy="2404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39423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Autor prohlašuje, že tento materiál je jeho prací, nebo je stažen z uvedených zdrojů.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1800" b="1" dirty="0" smtClean="0"/>
          </a:p>
          <a:p>
            <a:r>
              <a:rPr lang="cs-CZ" sz="1800" b="1" dirty="0">
                <a:hlinkClick r:id="rId2"/>
              </a:rPr>
              <a:t>http://www.vimcojim.cz/cs/spotrebitel/zdrava-vyziva/tipy-zdrave-vyzivy/Klicky:-Klic-ke-zdravi!__</a:t>
            </a:r>
            <a:r>
              <a:rPr lang="cs-CZ" sz="1800" b="1" dirty="0" smtClean="0">
                <a:hlinkClick r:id="rId2"/>
              </a:rPr>
              <a:t>s639x7785.html</a:t>
            </a:r>
            <a:endParaRPr lang="cs-CZ" sz="1800" b="1" dirty="0" smtClean="0"/>
          </a:p>
          <a:p>
            <a:r>
              <a:rPr lang="cs-CZ" sz="1800" b="1" smtClean="0">
                <a:hlinkClick r:id="rId3"/>
              </a:rPr>
              <a:t>http</a:t>
            </a:r>
            <a:r>
              <a:rPr lang="cs-CZ" sz="1800" b="1" smtClean="0">
                <a:hlinkClick r:id="rId3"/>
              </a:rPr>
              <a:t>://</a:t>
            </a:r>
            <a:r>
              <a:rPr lang="cs-CZ" sz="1800" b="1" smtClean="0">
                <a:hlinkClick r:id="rId3"/>
              </a:rPr>
              <a:t>commons.wikimedia.org/wiki/File:Lactuca_sativa-whole_plant_top.JPG</a:t>
            </a:r>
            <a:endParaRPr lang="cs-CZ" sz="1800" b="1" smtClean="0"/>
          </a:p>
          <a:p>
            <a:r>
              <a:rPr lang="cs-CZ" sz="1800" b="1" smtClean="0">
                <a:hlinkClick r:id="rId4"/>
              </a:rPr>
              <a:t>http</a:t>
            </a:r>
            <a:r>
              <a:rPr lang="cs-CZ" sz="1800" b="1" dirty="0" smtClean="0">
                <a:hlinkClick r:id="rId4"/>
              </a:rPr>
              <a:t>://</a:t>
            </a:r>
            <a:r>
              <a:rPr lang="cs-CZ" sz="1800" b="1" dirty="0" smtClean="0">
                <a:hlinkClick r:id="rId4"/>
              </a:rPr>
              <a:t>commons.wikimedia.org/wiki/File:Peka%C5%99sk%C3%A9_dro%C5%BEd%C3%AD.JPG</a:t>
            </a:r>
            <a:endParaRPr lang="cs-CZ" sz="1800" b="1" dirty="0" smtClean="0"/>
          </a:p>
          <a:p>
            <a:r>
              <a:rPr lang="cs-CZ" sz="1800" b="1" dirty="0" smtClean="0">
                <a:hlinkClick r:id="rId5"/>
              </a:rPr>
              <a:t>http</a:t>
            </a:r>
            <a:r>
              <a:rPr lang="cs-CZ" sz="1800" b="1" dirty="0" smtClean="0">
                <a:hlinkClick r:id="rId5"/>
              </a:rPr>
              <a:t>://</a:t>
            </a:r>
            <a:r>
              <a:rPr lang="cs-CZ" sz="1800" b="1" dirty="0" smtClean="0">
                <a:hlinkClick r:id="rId5"/>
              </a:rPr>
              <a:t>commons.wikimedia.org/wiki/File:Lammnieren.jpg</a:t>
            </a:r>
            <a:endParaRPr lang="cs-CZ" sz="1800" b="1" dirty="0" smtClean="0"/>
          </a:p>
          <a:p>
            <a:r>
              <a:rPr lang="cs-CZ" sz="1800" b="1" dirty="0" smtClean="0">
                <a:hlinkClick r:id="rId6"/>
              </a:rPr>
              <a:t>www.office.</a:t>
            </a:r>
            <a:r>
              <a:rPr lang="cs-CZ" sz="1800" b="1" dirty="0" err="1" smtClean="0">
                <a:hlinkClick r:id="rId6"/>
              </a:rPr>
              <a:t>microsoft.com</a:t>
            </a: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endParaRPr lang="cs-CZ" sz="1800" b="1" dirty="0" smtClean="0"/>
          </a:p>
          <a:p>
            <a:endParaRPr lang="cs-CZ" sz="1800" b="1" dirty="0" smtClean="0"/>
          </a:p>
          <a:p>
            <a:endParaRPr lang="cs-CZ" sz="1800" b="1" dirty="0" smtClean="0"/>
          </a:p>
          <a:p>
            <a:endParaRPr lang="cs-CZ" sz="1800" b="1" dirty="0" smtClean="0"/>
          </a:p>
          <a:p>
            <a:endParaRPr lang="cs-CZ" sz="1800" b="1" dirty="0" smtClean="0"/>
          </a:p>
          <a:p>
            <a:endParaRPr lang="cs-CZ" sz="1800" b="1" dirty="0" smtClean="0"/>
          </a:p>
          <a:p>
            <a:endParaRPr lang="cs-CZ" sz="1800" b="1" dirty="0" smtClean="0"/>
          </a:p>
          <a:p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xmlns="" val="25087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279</Words>
  <Application>Microsoft Office PowerPoint</Application>
  <PresentationFormat>Předvádění na obrazovce (4:3)</PresentationFormat>
  <Paragraphs>82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VITAMÍNY</vt:lpstr>
      <vt:lpstr>Vitamíny:</vt:lpstr>
      <vt:lpstr>Vitamíny rozpustné v tucích:</vt:lpstr>
      <vt:lpstr>Vitamín A </vt:lpstr>
      <vt:lpstr>Vitamín D</vt:lpstr>
      <vt:lpstr>Vitamín E</vt:lpstr>
      <vt:lpstr>Vitamín K</vt:lpstr>
      <vt:lpstr>Vitamíny rozpustné ve vodě:</vt:lpstr>
      <vt:lpstr>Vitamín B</vt:lpstr>
      <vt:lpstr>Vitamín C</vt:lpstr>
      <vt:lpstr>Vitamín H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44</cp:revision>
  <dcterms:created xsi:type="dcterms:W3CDTF">2013-08-14T10:51:37Z</dcterms:created>
  <dcterms:modified xsi:type="dcterms:W3CDTF">2014-04-12T13:10:10Z</dcterms:modified>
</cp:coreProperties>
</file>