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  <p:sldId id="259" r:id="rId4"/>
    <p:sldId id="260" r:id="rId5"/>
    <p:sldId id="261" r:id="rId6"/>
    <p:sldId id="258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55B499-9B36-4D68-BBF2-B4B7EE775182}" type="datetimeFigureOut">
              <a:rPr lang="cs-CZ" smtClean="0"/>
              <a:t>23. 11. 2013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EB824B-62F9-428B-BB39-96A07A51C33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9207582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55B499-9B36-4D68-BBF2-B4B7EE775182}" type="datetimeFigureOut">
              <a:rPr lang="cs-CZ" smtClean="0"/>
              <a:t>23. 11. 2013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EB824B-62F9-428B-BB39-96A07A51C33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8883466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55B499-9B36-4D68-BBF2-B4B7EE775182}" type="datetimeFigureOut">
              <a:rPr lang="cs-CZ" smtClean="0"/>
              <a:t>23. 11. 2013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EB824B-62F9-428B-BB39-96A07A51C33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9601747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55B499-9B36-4D68-BBF2-B4B7EE775182}" type="datetimeFigureOut">
              <a:rPr lang="cs-CZ" smtClean="0"/>
              <a:t>23. 11. 2013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EB824B-62F9-428B-BB39-96A07A51C33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9985123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55B499-9B36-4D68-BBF2-B4B7EE775182}" type="datetimeFigureOut">
              <a:rPr lang="cs-CZ" smtClean="0"/>
              <a:t>23. 11. 2013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EB824B-62F9-428B-BB39-96A07A51C33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8831126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55B499-9B36-4D68-BBF2-B4B7EE775182}" type="datetimeFigureOut">
              <a:rPr lang="cs-CZ" smtClean="0"/>
              <a:t>23. 11. 2013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EB824B-62F9-428B-BB39-96A07A51C33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7735338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55B499-9B36-4D68-BBF2-B4B7EE775182}" type="datetimeFigureOut">
              <a:rPr lang="cs-CZ" smtClean="0"/>
              <a:t>23. 11. 2013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EB824B-62F9-428B-BB39-96A07A51C33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7997891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55B499-9B36-4D68-BBF2-B4B7EE775182}" type="datetimeFigureOut">
              <a:rPr lang="cs-CZ" smtClean="0"/>
              <a:t>23. 11. 2013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EB824B-62F9-428B-BB39-96A07A51C33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4486818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55B499-9B36-4D68-BBF2-B4B7EE775182}" type="datetimeFigureOut">
              <a:rPr lang="cs-CZ" smtClean="0"/>
              <a:t>23. 11. 2013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EB824B-62F9-428B-BB39-96A07A51C33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03692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55B499-9B36-4D68-BBF2-B4B7EE775182}" type="datetimeFigureOut">
              <a:rPr lang="cs-CZ" smtClean="0"/>
              <a:t>23. 11. 2013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EB824B-62F9-428B-BB39-96A07A51C33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1507417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55B499-9B36-4D68-BBF2-B4B7EE775182}" type="datetimeFigureOut">
              <a:rPr lang="cs-CZ" smtClean="0"/>
              <a:t>23. 11. 2013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EB824B-62F9-428B-BB39-96A07A51C33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927088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055B499-9B36-4D68-BBF2-B4B7EE775182}" type="datetimeFigureOut">
              <a:rPr lang="cs-CZ" smtClean="0"/>
              <a:t>23. 11. 2013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5EB824B-62F9-428B-BB39-96A07A51C33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673201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seniortip.cz/?module=article&amp;id_article=1530" TargetMode="External"/><Relationship Id="rId2" Type="http://schemas.openxmlformats.org/officeDocument/2006/relationships/hyperlink" Target="http://www.trask.sk/phprs/view.php?cisloclanku=2007060002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prvnipomoc.blog.cz/0910/zaskrcovadlo" TargetMode="External"/><Relationship Id="rId5" Type="http://schemas.openxmlformats.org/officeDocument/2006/relationships/hyperlink" Target="http://www.lekarnagalenica.cz/lekarnagalenica/eshop/2-1../122-4-Vata-obvazova-skladana" TargetMode="External"/><Relationship Id="rId4" Type="http://schemas.openxmlformats.org/officeDocument/2006/relationships/hyperlink" Target="http://www.nonrx.cz/zdravotnicke-potreby/obvyzy-kryti-naplasti-page-5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3"/>
          <p:cNvSpPr>
            <a:spLocks noChangeArrowheads="1"/>
          </p:cNvSpPr>
          <p:nvPr/>
        </p:nvSpPr>
        <p:spPr bwMode="auto">
          <a:xfrm>
            <a:off x="1522640" y="2625876"/>
            <a:ext cx="6098721" cy="32624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                                            METODICKÝ LIST PRO ZŠ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Pro zpracování vzdělávacích materiálů (VM)v rámci projektu EU peníze školám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                       Operační program Vzdělávání pro konkurenceschopnost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Projekt: Moderní výuka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Registrační číslo: CZ.1.07/1.4.00/21.3192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Číslo DUM: </a:t>
            </a:r>
            <a:r>
              <a:rPr kumimoji="0" lang="cs-CZ" sz="1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VY_32_INOVACE_9.2.11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Jméno autora: Mgr. Lenka Koritenská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Datum, období kdy byl vytvořen: </a:t>
            </a:r>
            <a:r>
              <a:rPr lang="cs-CZ" sz="1200" b="1" dirty="0" smtClean="0">
                <a:latin typeface="Arial" pitchFamily="34" charset="0"/>
                <a:ea typeface="Times New Roman" pitchFamily="18" charset="0"/>
                <a:cs typeface="Arial" pitchFamily="34" charset="0"/>
              </a:rPr>
              <a:t>2</a:t>
            </a: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. </a:t>
            </a:r>
            <a:r>
              <a:rPr lang="cs-CZ" sz="1200" b="1" dirty="0" smtClean="0">
                <a:latin typeface="Arial" pitchFamily="34" charset="0"/>
                <a:ea typeface="Times New Roman" pitchFamily="18" charset="0"/>
                <a:cs typeface="Arial" pitchFamily="34" charset="0"/>
              </a:rPr>
              <a:t>11</a:t>
            </a: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. 2013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Název práce: </a:t>
            </a:r>
            <a:r>
              <a:rPr kumimoji="0" lang="cs-CZ" sz="1200" b="1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</a:t>
            </a:r>
            <a:r>
              <a:rPr lang="cs-CZ" sz="1200" b="1" dirty="0" smtClean="0">
                <a:latin typeface="Arial" pitchFamily="34" charset="0"/>
                <a:ea typeface="Times New Roman" pitchFamily="18" charset="0"/>
                <a:cs typeface="Arial" pitchFamily="34" charset="0"/>
              </a:rPr>
              <a:t>Obvázání zranění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Předmět, pro který je VM určen: Přírodověda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Ročník, pro který je VM určen: 4. ročník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Časová dotace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: </a:t>
            </a: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1 hod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Vzdělávací oblast, tematický okruh, téma: Zdraví a hygiena – </a:t>
            </a:r>
            <a:r>
              <a:rPr lang="cs-CZ" sz="1200" b="1" dirty="0" smtClean="0">
                <a:latin typeface="Arial" pitchFamily="34" charset="0"/>
                <a:ea typeface="Times New Roman" pitchFamily="18" charset="0"/>
                <a:cs typeface="Arial" pitchFamily="34" charset="0"/>
              </a:rPr>
              <a:t>obvázání zranění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Metodický list, anotace- výstižný popis způsobu použití VM ve výuce: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Tento materiál slouží k výkladu a procvičení zásad</a:t>
            </a:r>
            <a:r>
              <a:rPr kumimoji="0" lang="cs-CZ" sz="1200" b="0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první </a:t>
            </a:r>
            <a:r>
              <a:rPr kumimoji="0" lang="cs-CZ" sz="1200" b="0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pomoci.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Pomůcky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: 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		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pic>
        <p:nvPicPr>
          <p:cNvPr id="3" name="Picture 2" descr="C:\Users\lenovo\Desktop\prilohy_3640 (2)\OPVK_hor_zakladni_logolink_CB_cz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2639" y="969692"/>
            <a:ext cx="5761037" cy="12588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58955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67544" y="908720"/>
            <a:ext cx="7772400" cy="1470025"/>
          </a:xfrm>
        </p:spPr>
        <p:txBody>
          <a:bodyPr>
            <a:normAutofit/>
          </a:bodyPr>
          <a:lstStyle/>
          <a:p>
            <a:r>
              <a:rPr lang="cs-CZ" sz="6600" b="1" dirty="0" smtClean="0"/>
              <a:t>OBVÁZÁNÍ ZRANĚNÍ</a:t>
            </a:r>
            <a:endParaRPr lang="cs-CZ" sz="66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15616" y="2348880"/>
            <a:ext cx="6400800" cy="1752600"/>
          </a:xfrm>
        </p:spPr>
        <p:txBody>
          <a:bodyPr>
            <a:normAutofit/>
          </a:bodyPr>
          <a:lstStyle/>
          <a:p>
            <a:r>
              <a:rPr lang="cs-CZ" sz="4000" b="1" dirty="0" smtClean="0">
                <a:solidFill>
                  <a:schemeClr val="tx1"/>
                </a:solidFill>
              </a:rPr>
              <a:t>První pomoc</a:t>
            </a:r>
            <a:endParaRPr lang="cs-CZ" sz="4000" b="1" dirty="0">
              <a:solidFill>
                <a:schemeClr val="tx1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418447"/>
            <a:ext cx="4958283" cy="28083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7724164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1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Druhy obvazů: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effectLst/>
              </a:rPr>
              <a:t>tlakový – k zastavení  krvácení</a:t>
            </a:r>
          </a:p>
          <a:p>
            <a:r>
              <a:rPr lang="cs-CZ" b="1" dirty="0" smtClean="0">
                <a:effectLst/>
              </a:rPr>
              <a:t>krycí – k zakrytí rány a ochrany proti infekci</a:t>
            </a:r>
          </a:p>
          <a:p>
            <a:r>
              <a:rPr lang="cs-CZ" b="1" dirty="0" smtClean="0">
                <a:effectLst/>
              </a:rPr>
              <a:t>fixační – k znehybnění v určité poloze</a:t>
            </a:r>
          </a:p>
          <a:p>
            <a:r>
              <a:rPr lang="cs-CZ" b="1" dirty="0"/>
              <a:t>p</a:t>
            </a:r>
            <a:r>
              <a:rPr lang="cs-CZ" b="1" dirty="0" smtClean="0">
                <a:effectLst/>
              </a:rPr>
              <a:t>olo nebo neprodyšný – k uzavření rány vzduchotěsně neprodyšně nebo </a:t>
            </a:r>
            <a:r>
              <a:rPr lang="cs-CZ" b="1" dirty="0" err="1" smtClean="0">
                <a:effectLst/>
              </a:rPr>
              <a:t>poloprodyšně</a:t>
            </a:r>
            <a:r>
              <a:rPr lang="cs-CZ" b="1" dirty="0" smtClean="0">
                <a:effectLst/>
              </a:rPr>
              <a:t> – např. u pneumotoraxu</a:t>
            </a:r>
          </a:p>
          <a:p>
            <a:r>
              <a:rPr lang="cs-CZ" b="1" dirty="0" smtClean="0">
                <a:effectLst/>
              </a:rPr>
              <a:t>obkladový – ke zmenšení otoku a bolesti ochlazováním</a:t>
            </a:r>
            <a:endParaRPr lang="cs-CZ" b="1" dirty="0"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11860267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Zásady obvazování: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b="1" dirty="0" smtClean="0">
                <a:effectLst/>
              </a:rPr>
              <a:t>raněného uložíme do vhodné polohy </a:t>
            </a:r>
          </a:p>
          <a:p>
            <a:r>
              <a:rPr lang="cs-CZ" b="1" dirty="0" smtClean="0">
                <a:effectLst/>
              </a:rPr>
              <a:t>při ošetřování poranění s krvácením  používáme  jednorázové gumové rukavice</a:t>
            </a:r>
          </a:p>
          <a:p>
            <a:r>
              <a:rPr lang="cs-CZ" b="1" dirty="0" smtClean="0">
                <a:effectLst/>
              </a:rPr>
              <a:t>první vrstva obvazu musí být vždy sterilní a přesahovat alespoň o 2–3 cm okraje rány</a:t>
            </a:r>
          </a:p>
          <a:p>
            <a:r>
              <a:rPr lang="cs-CZ" b="1" dirty="0" smtClean="0">
                <a:effectLst/>
              </a:rPr>
              <a:t>šířku obinadla volíme podle objemu obvazované části těla</a:t>
            </a:r>
          </a:p>
          <a:p>
            <a:r>
              <a:rPr lang="cs-CZ" b="1" dirty="0" smtClean="0">
                <a:effectLst/>
              </a:rPr>
              <a:t>obvaz musí být dostatečně přitažen, ale nesmí škrtit</a:t>
            </a:r>
          </a:p>
          <a:p>
            <a:r>
              <a:rPr lang="cs-CZ" b="1" dirty="0" smtClean="0">
                <a:effectLst/>
              </a:rPr>
              <a:t>při prosáknutí krví původní vrstvy neodstraňujeme, pouze přikládáme nové</a:t>
            </a:r>
          </a:p>
        </p:txBody>
      </p:sp>
    </p:spTree>
    <p:extLst>
      <p:ext uri="{BB962C8B-B14F-4D97-AF65-F5344CB8AC3E}">
        <p14:creationId xmlns:p14="http://schemas.microsoft.com/office/powerpoint/2010/main" val="35032329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Příklady obvazů: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1268760"/>
            <a:ext cx="2592288" cy="202559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1752366"/>
            <a:ext cx="2664296" cy="202559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1221046"/>
            <a:ext cx="2553072" cy="212102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3933056"/>
            <a:ext cx="3708412" cy="22948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85176" y="3933055"/>
            <a:ext cx="3317354" cy="243172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2570295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4" dur="2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9" dur="20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4" dur="20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Autor prohlašuje, že tento materiál je jeho prací, nebo je  stažen z uvedených zdrojů.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>
                <a:hlinkClick r:id="rId2"/>
              </a:rPr>
              <a:t>http://www.trask.sk/phprs/view.php?cisloclanku=2007060002</a:t>
            </a:r>
            <a:endParaRPr lang="cs-CZ" dirty="0" smtClean="0"/>
          </a:p>
          <a:p>
            <a:r>
              <a:rPr lang="cs-CZ" dirty="0" smtClean="0">
                <a:hlinkClick r:id="rId3"/>
              </a:rPr>
              <a:t>http://www.seniortip.cz/?module=article&amp;id_article=1530</a:t>
            </a:r>
            <a:endParaRPr lang="cs-CZ" dirty="0" smtClean="0"/>
          </a:p>
          <a:p>
            <a:r>
              <a:rPr lang="cs-CZ" dirty="0" smtClean="0">
                <a:hlinkClick r:id="rId4"/>
              </a:rPr>
              <a:t>http://www.nonrx.cz/zdravotnicke-potreby/obvyzy-kryti-naplasti-page-5.html</a:t>
            </a:r>
            <a:endParaRPr lang="cs-CZ" dirty="0" smtClean="0"/>
          </a:p>
          <a:p>
            <a:r>
              <a:rPr lang="cs-CZ" dirty="0" smtClean="0">
                <a:hlinkClick r:id="rId5"/>
              </a:rPr>
              <a:t>http://www.lekarnagalenica.cz/</a:t>
            </a:r>
            <a:r>
              <a:rPr lang="cs-CZ" dirty="0" err="1" smtClean="0">
                <a:hlinkClick r:id="rId5"/>
              </a:rPr>
              <a:t>lekarnagalenica</a:t>
            </a:r>
            <a:r>
              <a:rPr lang="cs-CZ" dirty="0" smtClean="0">
                <a:hlinkClick r:id="rId5"/>
              </a:rPr>
              <a:t>/</a:t>
            </a:r>
            <a:r>
              <a:rPr lang="cs-CZ" dirty="0" err="1" smtClean="0">
                <a:hlinkClick r:id="rId5"/>
              </a:rPr>
              <a:t>eshop</a:t>
            </a:r>
            <a:r>
              <a:rPr lang="cs-CZ" dirty="0" smtClean="0">
                <a:hlinkClick r:id="rId5"/>
              </a:rPr>
              <a:t>/2-1../122-4-Vata-obvazova-skladana</a:t>
            </a:r>
            <a:endParaRPr lang="cs-CZ" dirty="0" smtClean="0"/>
          </a:p>
          <a:p>
            <a:r>
              <a:rPr lang="cs-CZ" dirty="0" smtClean="0">
                <a:hlinkClick r:id="rId6"/>
              </a:rPr>
              <a:t>http://prvnipomoc.blog.cz/0910/zaskrcovadlo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286606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60</TotalTime>
  <Words>162</Words>
  <Application>Microsoft Office PowerPoint</Application>
  <PresentationFormat>Předvádění na obrazovce (4:3)</PresentationFormat>
  <Paragraphs>42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OBVÁZÁNÍ ZRANĚNÍ</vt:lpstr>
      <vt:lpstr>Druhy obvazů:</vt:lpstr>
      <vt:lpstr>Zásady obvazování:</vt:lpstr>
      <vt:lpstr>Příklady obvazů:</vt:lpstr>
      <vt:lpstr>Autor prohlašuje, že tento materiál je jeho prací, nebo je  stažen z uvedených zdrojů.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Administrator</dc:creator>
  <cp:lastModifiedBy>Administrator</cp:lastModifiedBy>
  <cp:revision>16</cp:revision>
  <dcterms:created xsi:type="dcterms:W3CDTF">2013-11-23T11:31:17Z</dcterms:created>
  <dcterms:modified xsi:type="dcterms:W3CDTF">2013-11-23T14:10:51Z</dcterms:modified>
</cp:coreProperties>
</file>