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1DDCA-1138-4756-B5DC-9F6453708B5E}" type="datetimeFigureOut">
              <a:rPr lang="cs-CZ" smtClean="0"/>
              <a:t>12. 4. 2014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5EC46F-D5B3-482B-8ED1-F42BDDA8E8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975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1DDCA-1138-4756-B5DC-9F6453708B5E}" type="datetimeFigureOut">
              <a:rPr lang="cs-CZ" smtClean="0"/>
              <a:t>12. 4. 2014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5EC46F-D5B3-482B-8ED1-F42BDDA8E8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1286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1DDCA-1138-4756-B5DC-9F6453708B5E}" type="datetimeFigureOut">
              <a:rPr lang="cs-CZ" smtClean="0"/>
              <a:t>12. 4. 2014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5EC46F-D5B3-482B-8ED1-F42BDDA8E8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0131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1DDCA-1138-4756-B5DC-9F6453708B5E}" type="datetimeFigureOut">
              <a:rPr lang="cs-CZ" smtClean="0"/>
              <a:t>12. 4. 2014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5EC46F-D5B3-482B-8ED1-F42BDDA8E8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9907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1DDCA-1138-4756-B5DC-9F6453708B5E}" type="datetimeFigureOut">
              <a:rPr lang="cs-CZ" smtClean="0"/>
              <a:t>12. 4. 2014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5EC46F-D5B3-482B-8ED1-F42BDDA8E8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505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1DDCA-1138-4756-B5DC-9F6453708B5E}" type="datetimeFigureOut">
              <a:rPr lang="cs-CZ" smtClean="0"/>
              <a:t>12. 4. 2014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5EC46F-D5B3-482B-8ED1-F42BDDA8E8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3291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1DDCA-1138-4756-B5DC-9F6453708B5E}" type="datetimeFigureOut">
              <a:rPr lang="cs-CZ" smtClean="0"/>
              <a:t>12. 4. 2014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5EC46F-D5B3-482B-8ED1-F42BDDA8E8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57286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1DDCA-1138-4756-B5DC-9F6453708B5E}" type="datetimeFigureOut">
              <a:rPr lang="cs-CZ" smtClean="0"/>
              <a:t>12. 4. 2014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5EC46F-D5B3-482B-8ED1-F42BDDA8E8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69844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1DDCA-1138-4756-B5DC-9F6453708B5E}" type="datetimeFigureOut">
              <a:rPr lang="cs-CZ" smtClean="0"/>
              <a:t>12. 4. 2014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5EC46F-D5B3-482B-8ED1-F42BDDA8E8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8697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1DDCA-1138-4756-B5DC-9F6453708B5E}" type="datetimeFigureOut">
              <a:rPr lang="cs-CZ" smtClean="0"/>
              <a:t>12. 4. 2014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5EC46F-D5B3-482B-8ED1-F42BDDA8E8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8400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1DDCA-1138-4756-B5DC-9F6453708B5E}" type="datetimeFigureOut">
              <a:rPr lang="cs-CZ" smtClean="0"/>
              <a:t>12. 4. 2014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5EC46F-D5B3-482B-8ED1-F42BDDA8E8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755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75">
          <a:fgClr>
            <a:schemeClr val="accent6">
              <a:lumMod val="7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F1DDCA-1138-4756-B5DC-9F6453708B5E}" type="datetimeFigureOut">
              <a:rPr lang="cs-CZ" smtClean="0"/>
              <a:t>12. 4. 2014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5EC46F-D5B3-482B-8ED1-F42BDDA8E8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19255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znice-intena.cz/postele/3271-manzelska-postel-dvojluzko-sunny-160x200-ebony.html" TargetMode="External"/><Relationship Id="rId2" Type="http://schemas.openxmlformats.org/officeDocument/2006/relationships/hyperlink" Target="http://pixabay.com/cs/epilepsie-z%C3%A1chvat-mrtvice-apoplexia-156105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1522640" y="2625876"/>
            <a:ext cx="6098721" cy="326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          METODICKÝ LIST PRO ZŠ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Pro zpracování vzdělávacích materiálů (VM)v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Operační program Vzdělávání pro konkurenceschopnost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Projekt: Moderní výuka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číslo: CZ.1.07/1.4.00/21.3192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Číslo DUM: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VY_32_INOVACE_9.2.16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Jméno autora: Mgr. Lenka Koritenská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Datum, období kdy byl vytvořen: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10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11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2013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Název práce: 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Epilepsie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Předmět, pro který je VM určen: Přírodověda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Ročník, pro který je VM určen: 4. ročník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Časová dotace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 hod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Vzdělávací oblast, tematický okruh, téma: Zdraví a hygiena –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epilepsie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Metodický list, anotace- výstižný popis způsobu použití VM ve výuce: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Tento materiál slouží k výkladu a procvičení zásad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první pomoci.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Pomůcky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 descr="C:\Users\lenovo\Desktop\prilohy_3640 (2)\OPVK_hor_zakladni_logolink_C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2639" y="96969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6201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620688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EPILEPSIE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060848"/>
            <a:ext cx="6400800" cy="175260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tx1"/>
                </a:solidFill>
              </a:rPr>
              <a:t>První pomoc</a:t>
            </a:r>
            <a:endParaRPr lang="cs-CZ" sz="4400" b="1" dirty="0">
              <a:solidFill>
                <a:schemeClr val="tx1"/>
              </a:solidFill>
            </a:endParaRPr>
          </a:p>
        </p:txBody>
      </p:sp>
      <p:pic>
        <p:nvPicPr>
          <p:cNvPr id="4" name="Picture 2" descr="Epilepsie, Záchvat, Mrtvice, Apoplexi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204864"/>
            <a:ext cx="3442852" cy="3769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2832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Co je to?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effectLst/>
              </a:rPr>
              <a:t>je záchvatovité onemocnění mozku </a:t>
            </a:r>
          </a:p>
          <a:p>
            <a:pPr marL="0" indent="0">
              <a:buNone/>
            </a:pPr>
            <a:endParaRPr lang="cs-CZ" dirty="0" smtClean="0">
              <a:effectLst/>
            </a:endParaRPr>
          </a:p>
          <a:p>
            <a:r>
              <a:rPr lang="cs-CZ" dirty="0" smtClean="0">
                <a:effectLst/>
              </a:rPr>
              <a:t>v populaci se udává její výskyt 1%</a:t>
            </a:r>
          </a:p>
          <a:p>
            <a:pPr marL="0" indent="0">
              <a:buNone/>
            </a:pPr>
            <a:endParaRPr lang="cs-CZ" dirty="0" smtClean="0">
              <a:effectLst/>
            </a:endParaRPr>
          </a:p>
          <a:p>
            <a:r>
              <a:rPr lang="cs-CZ" dirty="0" smtClean="0">
                <a:effectLst/>
              </a:rPr>
              <a:t>epilepsie může být </a:t>
            </a:r>
            <a:r>
              <a:rPr lang="cs-CZ" i="1" dirty="0" smtClean="0">
                <a:effectLst/>
              </a:rPr>
              <a:t>primární</a:t>
            </a:r>
            <a:r>
              <a:rPr lang="cs-CZ" dirty="0" smtClean="0">
                <a:effectLst/>
              </a:rPr>
              <a:t> – vrozená, nebo </a:t>
            </a:r>
            <a:r>
              <a:rPr lang="cs-CZ" i="1" dirty="0" smtClean="0">
                <a:effectLst/>
              </a:rPr>
              <a:t>sekundární</a:t>
            </a:r>
            <a:r>
              <a:rPr lang="cs-CZ" dirty="0" smtClean="0">
                <a:effectLst/>
              </a:rPr>
              <a:t> – získaná (úrazy hlavy)</a:t>
            </a:r>
          </a:p>
          <a:p>
            <a:pPr marL="0" indent="0">
              <a:buNone/>
            </a:pPr>
            <a:endParaRPr lang="cs-CZ" dirty="0" smtClean="0">
              <a:effectLst/>
            </a:endParaRPr>
          </a:p>
          <a:p>
            <a:pPr marL="0" indent="0">
              <a:buNone/>
            </a:pPr>
            <a:endParaRPr lang="cs-CZ" dirty="0" smtClean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5430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717032"/>
            <a:ext cx="3126447" cy="29378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Léčba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Pravidelné užívání léků</a:t>
            </a:r>
          </a:p>
          <a:p>
            <a:endParaRPr lang="cs-CZ" dirty="0"/>
          </a:p>
          <a:p>
            <a:r>
              <a:rPr lang="cs-CZ" b="1" dirty="0" smtClean="0"/>
              <a:t>Absolutní vynechání alkoholu</a:t>
            </a:r>
          </a:p>
          <a:p>
            <a:endParaRPr lang="cs-CZ" b="1" dirty="0"/>
          </a:p>
          <a:p>
            <a:r>
              <a:rPr lang="cs-CZ" b="1" dirty="0" smtClean="0"/>
              <a:t>Pravidelný spánkový režim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8458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První pomoc při záchvatu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převoz do nemocnice (při prvním záchvatu)</a:t>
            </a:r>
          </a:p>
          <a:p>
            <a:r>
              <a:rPr lang="cs-CZ" b="1" dirty="0" smtClean="0"/>
              <a:t>rektální čípek</a:t>
            </a:r>
          </a:p>
          <a:p>
            <a:r>
              <a:rPr lang="cs-CZ" b="1" dirty="0" smtClean="0"/>
              <a:t>odstranění předmětů z okolí</a:t>
            </a:r>
          </a:p>
          <a:p>
            <a:r>
              <a:rPr lang="cs-CZ" b="1" dirty="0" smtClean="0"/>
              <a:t>uvolnění oděvu kolem krku</a:t>
            </a:r>
          </a:p>
          <a:p>
            <a:r>
              <a:rPr lang="cs-CZ" b="1" dirty="0" smtClean="0"/>
              <a:t>uložení na bok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9431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Autor prohlašuje, že tento materiál je jeho prací, nebo je stažen z uvedených zdrojů.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>
                <a:hlinkClick r:id="rId2"/>
              </a:rPr>
              <a:t>http://</a:t>
            </a:r>
            <a:r>
              <a:rPr lang="cs-CZ">
                <a:hlinkClick r:id="rId2"/>
              </a:rPr>
              <a:t>pixabay.com/cs/epilepsie-z%C3%A1chvat-mrtvice-apoplexia-156105</a:t>
            </a:r>
            <a:r>
              <a:rPr lang="cs-CZ" smtClean="0">
                <a:hlinkClick r:id="rId2"/>
              </a:rPr>
              <a:t>/</a:t>
            </a:r>
            <a:endParaRPr lang="cs-CZ" smtClean="0"/>
          </a:p>
          <a:p>
            <a:r>
              <a:rPr lang="cs-CZ" smtClean="0">
                <a:hlinkClick r:id="rId3"/>
              </a:rPr>
              <a:t>http</a:t>
            </a:r>
            <a:r>
              <a:rPr lang="cs-CZ" dirty="0" smtClean="0">
                <a:hlinkClick r:id="rId3"/>
              </a:rPr>
              <a:t>://www.loznice-intena.cz/postele/3271-manzelska-postel-dvojluzko-sunny-160x200-ebony.html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825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105</Words>
  <Application>Microsoft Office PowerPoint</Application>
  <PresentationFormat>Předvádění na obrazovce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EPILEPSIE</vt:lpstr>
      <vt:lpstr>Co je to?</vt:lpstr>
      <vt:lpstr>Léčba</vt:lpstr>
      <vt:lpstr>První pomoc při záchvatu</vt:lpstr>
      <vt:lpstr>Autor prohlašuje, že tento materiál je jeho prací, nebo je stažen z uvedených zdrojů.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Administrator</cp:lastModifiedBy>
  <cp:revision>12</cp:revision>
  <dcterms:created xsi:type="dcterms:W3CDTF">2013-11-25T16:16:56Z</dcterms:created>
  <dcterms:modified xsi:type="dcterms:W3CDTF">2014-04-12T11:17:01Z</dcterms:modified>
</cp:coreProperties>
</file>