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3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B4F3DC-ADA8-458E-AA29-4F44BB9C597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AF755-3F61-4497-84EC-7283A0971E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68CC0-AFDD-4FAE-BE66-2C9692F9E7B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159DFC-C666-44FC-A651-CD1A17FD0F6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E0B7AD-425F-4EAC-BE63-1FFA5AA4E36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2B8F9-55B6-4E89-879E-1BF404DBF20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9D9479-86AD-4795-8882-BF3DA950A50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CAB797-7D62-4FBB-824B-6A891A94667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A34647-4950-461C-9831-F91AA620ECE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366073-B349-404D-A8CF-73562B7B4E9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79A5CA-E82B-42F7-A2A7-623CA39FC2E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16BB79E-E2FD-43AD-9C39-7449FF46FAA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Ptáci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5734050"/>
            <a:ext cx="7232650" cy="8874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1400" smtClean="0"/>
              <a:t>Základní škola a Mateřská škola, Otnice, okres Vyškov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1400" smtClean="0"/>
              <a:t>Mgr. Jan Novák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1400" smtClean="0"/>
              <a:t>Číslo a název klíčové aktivity:III/2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1400" smtClean="0"/>
              <a:t>Interní číslo: VY_32_INOVACE_P.JN.7.06</a:t>
            </a:r>
            <a:endParaRPr lang="cs-CZ" altLang="cs-CZ" sz="1400" smtClean="0">
              <a:solidFill>
                <a:srgbClr val="FF0000"/>
              </a:solidFill>
            </a:endParaRPr>
          </a:p>
        </p:txBody>
      </p:sp>
      <p:pic>
        <p:nvPicPr>
          <p:cNvPr id="2052" name="Obrázek 1" descr="EUfondy.jpg"/>
          <p:cNvPicPr>
            <a:picLocks noChangeAspect="1" noChangeArrowheads="1"/>
          </p:cNvPicPr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395288" y="333375"/>
            <a:ext cx="3905250" cy="89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611188" y="213360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z="4000" smtClean="0"/>
              <a:t>Úkol 1: </a:t>
            </a:r>
            <a:r>
              <a:rPr lang="cs-CZ" altLang="cs-CZ" sz="3200" smtClean="0"/>
              <a:t>pozorování skořápky ptačího vejce</a:t>
            </a:r>
          </a:p>
        </p:txBody>
      </p:sp>
      <p:pic>
        <p:nvPicPr>
          <p:cNvPr id="3075" name="Picture 8" descr="C:\Users\user\AppData\Local\Microsoft\Windows\Temporary Internet Files\Content.IE5\KMY53V42\MC90044177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34290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Grp="1" noChangeArrowheads="1"/>
          </p:cNvSpPr>
          <p:nvPr>
            <p:ph type="ctrTitle"/>
          </p:nvPr>
        </p:nvSpPr>
        <p:spPr>
          <a:xfrm>
            <a:off x="684213" y="1844675"/>
            <a:ext cx="7772400" cy="1152525"/>
          </a:xfrm>
        </p:spPr>
        <p:txBody>
          <a:bodyPr/>
          <a:lstStyle/>
          <a:p>
            <a:pPr eaLnBrk="1" hangingPunct="1"/>
            <a:r>
              <a:rPr lang="cs-CZ" altLang="cs-CZ" smtClean="0"/>
              <a:t>Materiál a pomůcky</a:t>
            </a:r>
          </a:p>
        </p:txBody>
      </p:sp>
      <p:sp>
        <p:nvSpPr>
          <p:cNvPr id="4099" name="Rectangle 8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altLang="cs-CZ" smtClean="0"/>
              <a:t>skořápka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10% HCl</a:t>
            </a:r>
          </a:p>
          <a:p>
            <a:pPr eaLnBrk="1" hangingPunct="1">
              <a:buFontTx/>
              <a:buChar char="-"/>
            </a:pPr>
            <a:r>
              <a:rPr lang="cs-CZ" altLang="cs-CZ" smtClean="0"/>
              <a:t>zkumavka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773238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Pracovní postup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284538"/>
            <a:ext cx="8229600" cy="2841625"/>
          </a:xfrm>
        </p:spPr>
        <p:txBody>
          <a:bodyPr/>
          <a:lstStyle/>
          <a:p>
            <a:pPr eaLnBrk="1" hangingPunct="1"/>
            <a:r>
              <a:rPr lang="cs-CZ" altLang="cs-CZ" smtClean="0"/>
              <a:t>Do zkumavky vhoďte kousek skořápky a opatrně přilijte HCl</a:t>
            </a:r>
          </a:p>
          <a:p>
            <a:pPr eaLnBrk="1" hangingPunct="1"/>
            <a:r>
              <a:rPr lang="cs-CZ" altLang="cs-CZ" smtClean="0"/>
              <a:t>Po přikápnutí dochází k chemické reakci</a:t>
            </a:r>
          </a:p>
          <a:p>
            <a:pPr eaLnBrk="1" hangingPunct="1"/>
            <a:r>
              <a:rPr lang="cs-CZ" altLang="cs-CZ" smtClean="0"/>
              <a:t>Zapište výsledek svého pozorování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>
          <a:xfrm>
            <a:off x="323850" y="2636838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z="4000" smtClean="0"/>
              <a:t>Úkol 2: </a:t>
            </a:r>
            <a:r>
              <a:rPr lang="cs-CZ" altLang="cs-CZ" sz="2800" smtClean="0"/>
              <a:t>Pozorování vnitřní stavby ptačího vajíčka</a:t>
            </a:r>
          </a:p>
        </p:txBody>
      </p:sp>
      <p:pic>
        <p:nvPicPr>
          <p:cNvPr id="6147" name="Picture 10" descr="C:\Users\user\AppData\Local\Microsoft\Windows\Temporary Internet Files\Content.IE5\ATTU9RYM\MC9003489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4041775"/>
            <a:ext cx="3676650" cy="172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Materiál a pomůcky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altLang="cs-CZ" sz="2800" smtClean="0"/>
              <a:t>vajíčko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altLang="cs-CZ" sz="2800" smtClean="0"/>
              <a:t>Petriho miska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altLang="cs-CZ" sz="2800" smtClean="0"/>
              <a:t>pinzeta</a:t>
            </a:r>
          </a:p>
          <a:p>
            <a:pPr eaLnBrk="1" hangingPunct="1">
              <a:lnSpc>
                <a:spcPct val="80000"/>
              </a:lnSpc>
              <a:buFontTx/>
              <a:buChar char="-"/>
            </a:pPr>
            <a:r>
              <a:rPr lang="cs-CZ" altLang="cs-CZ" sz="2800" smtClean="0"/>
              <a:t>nůžky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1773238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Pracovní postup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3213100"/>
            <a:ext cx="8229600" cy="3446463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Z otvoru odstřihněte papírovou blánu a pozorujte bílek</a:t>
            </a:r>
          </a:p>
          <a:p>
            <a:pPr eaLnBrk="1" hangingPunct="1"/>
            <a:r>
              <a:rPr lang="cs-CZ" altLang="cs-CZ" sz="2800" smtClean="0"/>
              <a:t>Část bílku dejte do zkumavky pro další práci</a:t>
            </a:r>
          </a:p>
          <a:p>
            <a:pPr eaLnBrk="1" hangingPunct="1"/>
            <a:r>
              <a:rPr lang="cs-CZ" altLang="cs-CZ" sz="2800" smtClean="0"/>
              <a:t>Zbylý obsah vajíčka vylijte na Petriho misku</a:t>
            </a:r>
          </a:p>
          <a:p>
            <a:pPr eaLnBrk="1" hangingPunct="1"/>
            <a:r>
              <a:rPr lang="cs-CZ" altLang="cs-CZ" sz="2800" smtClean="0"/>
              <a:t>Pozorujte žloutek a polohu zárodečného terčíku</a:t>
            </a:r>
          </a:p>
          <a:p>
            <a:pPr eaLnBrk="1" hangingPunct="1"/>
            <a:r>
              <a:rPr lang="cs-CZ" altLang="cs-CZ" sz="2800" smtClean="0"/>
              <a:t>Výsledky pozorování zakreslete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234950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z="4000" smtClean="0"/>
              <a:t>Úkol 3: Důkaz koagulace bílkovin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484313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Materiál a pomůcky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52738"/>
            <a:ext cx="8229600" cy="3273425"/>
          </a:xfrm>
        </p:spPr>
        <p:txBody>
          <a:bodyPr/>
          <a:lstStyle/>
          <a:p>
            <a:pPr eaLnBrk="1" hangingPunct="1"/>
            <a:r>
              <a:rPr lang="cs-CZ" altLang="cs-CZ" smtClean="0"/>
              <a:t>bílek</a:t>
            </a:r>
          </a:p>
          <a:p>
            <a:pPr eaLnBrk="1" hangingPunct="1"/>
            <a:r>
              <a:rPr lang="cs-CZ" altLang="cs-CZ" smtClean="0"/>
              <a:t>zkumavka</a:t>
            </a:r>
          </a:p>
          <a:p>
            <a:pPr eaLnBrk="1" hangingPunct="1"/>
            <a:r>
              <a:rPr lang="cs-CZ" altLang="cs-CZ" smtClean="0"/>
              <a:t>kahan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5"/>
          <p:cNvSpPr>
            <a:spLocks noGrp="1" noChangeArrowheads="1"/>
          </p:cNvSpPr>
          <p:nvPr>
            <p:ph type="ctrTitle"/>
          </p:nvPr>
        </p:nvSpPr>
        <p:spPr>
          <a:xfrm>
            <a:off x="611188" y="1412875"/>
            <a:ext cx="7772400" cy="1008063"/>
          </a:xfrm>
        </p:spPr>
        <p:txBody>
          <a:bodyPr/>
          <a:lstStyle/>
          <a:p>
            <a:pPr eaLnBrk="1" hangingPunct="1"/>
            <a:r>
              <a:rPr lang="cs-CZ" altLang="cs-CZ" smtClean="0"/>
              <a:t>Pracovní postup</a:t>
            </a:r>
          </a:p>
        </p:txBody>
      </p:sp>
      <p:sp>
        <p:nvSpPr>
          <p:cNvPr id="11267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539750" y="2708275"/>
            <a:ext cx="7993063" cy="2930525"/>
          </a:xfrm>
        </p:spPr>
        <p:txBody>
          <a:bodyPr/>
          <a:lstStyle/>
          <a:p>
            <a:pPr algn="l" eaLnBrk="1" hangingPunct="1"/>
            <a:r>
              <a:rPr lang="cs-CZ" altLang="cs-CZ" smtClean="0"/>
              <a:t>Do bílku ve zkumavce nalijte vodu a protřepejte. Následně zahřívejte nad kahanem. Po chvíli se začnou objevovat bílé vločky – což je důkazem koagulace bílkovin.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 descr="ptac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0"/>
            <a:ext cx="84963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684213" y="188913"/>
            <a:ext cx="7772400" cy="1470025"/>
          </a:xfrm>
        </p:spPr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1341438"/>
            <a:ext cx="6400800" cy="1752600"/>
          </a:xfrm>
        </p:spPr>
        <p:txBody>
          <a:bodyPr/>
          <a:lstStyle/>
          <a:p>
            <a:pPr marL="342900" indent="-342900" algn="l" eaLnBrk="1" hangingPunct="1">
              <a:buFontTx/>
              <a:buChar char="•"/>
              <a:defRPr/>
            </a:pPr>
            <a:r>
              <a:rPr lang="cs-CZ" altLang="cs-CZ" sz="1400" dirty="0">
                <a:solidFill>
                  <a:srgbClr val="000000"/>
                </a:solidFill>
              </a:rPr>
              <a:t>JELÍNEK, Jan; ZICHÁČEK, Vladimír. </a:t>
            </a:r>
            <a:r>
              <a:rPr lang="cs-CZ" altLang="cs-CZ" sz="1400" i="1" dirty="0">
                <a:solidFill>
                  <a:srgbClr val="000000"/>
                </a:solidFill>
              </a:rPr>
              <a:t>Biologie pro gymnázia</a:t>
            </a:r>
            <a:r>
              <a:rPr lang="cs-CZ" altLang="cs-CZ" sz="1400" dirty="0">
                <a:solidFill>
                  <a:srgbClr val="000000"/>
                </a:solidFill>
              </a:rPr>
              <a:t>. [</a:t>
            </a:r>
            <a:r>
              <a:rPr lang="cs-CZ" altLang="cs-CZ" sz="1400" dirty="0" err="1">
                <a:solidFill>
                  <a:srgbClr val="000000"/>
                </a:solidFill>
              </a:rPr>
              <a:t>s.l</a:t>
            </a:r>
            <a:r>
              <a:rPr lang="cs-CZ" altLang="cs-CZ" sz="1400" dirty="0">
                <a:solidFill>
                  <a:srgbClr val="000000"/>
                </a:solidFill>
              </a:rPr>
              <a:t>.] : Nakladatelství Olomouc, 1998. 551 s. </a:t>
            </a:r>
            <a:r>
              <a:rPr lang="cs-CZ" altLang="cs-CZ" sz="1400" dirty="0">
                <a:solidFill>
                  <a:srgbClr val="000000"/>
                </a:solidFill>
              </a:rPr>
              <a:t>ISBN 80-7182-070-9. </a:t>
            </a:r>
            <a:endParaRPr lang="cs-CZ" altLang="cs-CZ" sz="1400" dirty="0" smtClean="0">
              <a:solidFill>
                <a:srgbClr val="000000"/>
              </a:solidFill>
            </a:endParaRPr>
          </a:p>
          <a:p>
            <a:pPr marL="342900" indent="-342900" algn="l" eaLnBrk="1" hangingPunct="1">
              <a:buFontTx/>
              <a:buChar char="•"/>
              <a:defRPr/>
            </a:pPr>
            <a:r>
              <a:rPr lang="cs-CZ" altLang="cs-CZ" sz="1400" dirty="0" smtClean="0">
                <a:solidFill>
                  <a:srgbClr val="000000"/>
                </a:solidFill>
              </a:rPr>
              <a:t>www.office.</a:t>
            </a:r>
            <a:r>
              <a:rPr lang="cs-CZ" altLang="cs-CZ" sz="1400" dirty="0" err="1" smtClean="0">
                <a:solidFill>
                  <a:srgbClr val="000000"/>
                </a:solidFill>
              </a:rPr>
              <a:t>microsoft.com</a:t>
            </a:r>
            <a:endParaRPr lang="cs-CZ" altLang="cs-CZ" sz="1400" dirty="0">
              <a:solidFill>
                <a:srgbClr val="000000"/>
              </a:solidFill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174</Words>
  <Application>Microsoft Office PowerPoint</Application>
  <PresentationFormat>Předvádění na obrazovce (4:3)</PresentationFormat>
  <Paragraphs>36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Ptáci</vt:lpstr>
      <vt:lpstr>Úkol 1: pozorování skořápky ptačího vejce</vt:lpstr>
      <vt:lpstr>Materiál a pomůcky</vt:lpstr>
      <vt:lpstr>Pracovní postup</vt:lpstr>
      <vt:lpstr>Úkol 2: Pozorování vnitřní stavby ptačího vajíčka</vt:lpstr>
      <vt:lpstr>Materiál a pomůcky</vt:lpstr>
      <vt:lpstr>Pracovní postup</vt:lpstr>
      <vt:lpstr>Úkol 3: Důkaz koagulace bílkovin</vt:lpstr>
      <vt:lpstr>Materiál a pomůcky</vt:lpstr>
      <vt:lpstr>Pracovní postup</vt:lpstr>
      <vt:lpstr>Snímek 11</vt:lpstr>
      <vt:lpstr>citace</vt:lpstr>
    </vt:vector>
  </TitlesOfParts>
  <Company>AutoCont On Line,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 Benusova</dc:creator>
  <cp:lastModifiedBy>Dum</cp:lastModifiedBy>
  <cp:revision>16</cp:revision>
  <dcterms:created xsi:type="dcterms:W3CDTF">2011-09-04T13:28:41Z</dcterms:created>
  <dcterms:modified xsi:type="dcterms:W3CDTF">2014-04-12T12:24:23Z</dcterms:modified>
</cp:coreProperties>
</file>