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6"/>
  </p:notesMasterIdLst>
  <p:sldIdLst>
    <p:sldId id="257" r:id="rId2"/>
    <p:sldId id="271" r:id="rId3"/>
    <p:sldId id="274" r:id="rId4"/>
    <p:sldId id="299" r:id="rId5"/>
    <p:sldId id="300" r:id="rId6"/>
    <p:sldId id="301" r:id="rId7"/>
    <p:sldId id="303" r:id="rId8"/>
    <p:sldId id="302" r:id="rId9"/>
    <p:sldId id="304" r:id="rId10"/>
    <p:sldId id="307" r:id="rId11"/>
    <p:sldId id="305" r:id="rId12"/>
    <p:sldId id="306" r:id="rId13"/>
    <p:sldId id="308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5833" autoAdjust="0"/>
  </p:normalViewPr>
  <p:slideViewPr>
    <p:cSldViewPr>
      <p:cViewPr varScale="1">
        <p:scale>
          <a:sx n="75" d="100"/>
          <a:sy n="75" d="100"/>
        </p:scale>
        <p:origin x="-10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NÁZEV MATERIÁLU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</a:t>
          </a:r>
          <a:r>
            <a:rPr lang="cs-CZ" sz="2000" baseline="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cs-CZ" sz="2000" baseline="0" dirty="0" smtClean="0">
              <a:solidFill>
                <a:schemeClr val="tx1"/>
              </a:solidFill>
            </a:rPr>
            <a:t>VY _32_INOVACE_3C_09_Jazz         </a:t>
          </a:r>
          <a:endParaRPr lang="cs-CZ" sz="2000" b="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NÁZEV ŠKOLY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/>
            <a:t>Gymnázium Lovosice, Sady pionýrů 600/6</a:t>
          </a:r>
          <a:endParaRPr lang="cs-CZ" sz="2000" b="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ČÍSLO PROJEKTU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/>
            <a:t>CZ.1.07/1.5.00/34.1073</a:t>
          </a:r>
          <a:endParaRPr lang="cs-CZ" sz="2000" b="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TÉMA SADY</a:t>
          </a:r>
          <a:r>
            <a:rPr lang="cs-CZ" sz="2000" dirty="0" smtClean="0">
              <a:solidFill>
                <a:schemeClr val="tx1"/>
              </a:solidFill>
            </a:rPr>
            <a:t>: Hudební nauka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ROČNÍK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 </a:t>
          </a:r>
          <a:r>
            <a:rPr lang="cs-CZ" sz="2000" dirty="0" smtClean="0">
              <a:solidFill>
                <a:schemeClr val="tx1"/>
              </a:solidFill>
            </a:rPr>
            <a:t> tercie, kvinta, I. ročník</a:t>
          </a:r>
          <a:endParaRPr lang="cs-CZ" sz="2000" dirty="0">
            <a:solidFill>
              <a:schemeClr val="tx1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EBA0FA6-500F-48B5-B7A1-B51529BD38F2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DATUM VZNIKU</a:t>
          </a:r>
          <a:r>
            <a:rPr lang="cs-CZ" sz="2000" dirty="0" smtClean="0">
              <a:solidFill>
                <a:schemeClr val="tx1"/>
              </a:solidFill>
            </a:rPr>
            <a:t>:  únor 2014</a:t>
          </a:r>
          <a:endParaRPr lang="cs-CZ" sz="2000" dirty="0">
            <a:solidFill>
              <a:schemeClr val="tx1"/>
            </a:solidFill>
          </a:endParaRPr>
        </a:p>
      </dgm:t>
    </dgm:pt>
    <dgm:pt modelId="{B2D1762D-083F-44FA-BFD2-87BA8632149C}" type="parTrans" cxnId="{CDDC32B8-2AB7-4B03-B555-4BCFF2ACF63B}">
      <dgm:prSet/>
      <dgm:spPr/>
      <dgm:t>
        <a:bodyPr/>
        <a:lstStyle/>
        <a:p>
          <a:endParaRPr lang="cs-CZ"/>
        </a:p>
      </dgm:t>
    </dgm:pt>
    <dgm:pt modelId="{F2F34559-107E-4D59-84FB-CC8578F10151}" type="sibTrans" cxnId="{CDDC32B8-2AB7-4B03-B555-4BCFF2ACF63B}">
      <dgm:prSet/>
      <dgm:spPr/>
      <dgm:t>
        <a:bodyPr/>
        <a:lstStyle/>
        <a:p>
          <a:endParaRPr lang="cs-CZ"/>
        </a:p>
      </dgm:t>
    </dgm:pt>
    <dgm:pt modelId="{BBE1F95E-D5AA-436D-B4F5-748C3834552C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AUTOR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>
              <a:solidFill>
                <a:schemeClr val="tx1"/>
              </a:solidFill>
            </a:rPr>
            <a:t>Mgr. Jarmila Brejchová</a:t>
          </a:r>
          <a:endParaRPr lang="cs-CZ" sz="2000" b="0" dirty="0">
            <a:solidFill>
              <a:schemeClr val="tx1"/>
            </a:solidFill>
          </a:endParaRPr>
        </a:p>
      </dgm:t>
    </dgm:pt>
    <dgm:pt modelId="{1CDD0471-B056-4567-BB1B-C38D4C611172}" type="parTrans" cxnId="{3901ACD1-A028-4E32-BA57-C4DC950E269D}">
      <dgm:prSet/>
      <dgm:spPr/>
      <dgm:t>
        <a:bodyPr/>
        <a:lstStyle/>
        <a:p>
          <a:endParaRPr lang="cs-CZ"/>
        </a:p>
      </dgm:t>
    </dgm:pt>
    <dgm:pt modelId="{20C8744E-8A24-4C9B-85A7-DA2DB058409A}" type="sibTrans" cxnId="{3901ACD1-A028-4E32-BA57-C4DC950E269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5955ED15-90AA-4F08-A8A5-1ED70581E58B}" type="pres">
      <dgm:prSet presAssocID="{CEBA0FA6-500F-48B5-B7A1-B51529BD38F2}" presName="vertSpace6" presStyleLbl="node1" presStyleIdx="4" presStyleCnt="7"/>
      <dgm:spPr/>
      <dgm:t>
        <a:bodyPr/>
        <a:lstStyle/>
        <a:p>
          <a:endParaRPr lang="cs-CZ"/>
        </a:p>
      </dgm:t>
    </dgm:pt>
    <dgm:pt modelId="{26528689-9DF4-4685-8F23-BABDBD774F07}" type="pres">
      <dgm:prSet presAssocID="{CEBA0FA6-500F-48B5-B7A1-B51529BD38F2}" presName="circle6" presStyleLbl="node1" presStyleIdx="5" presStyleCnt="7"/>
      <dgm:spPr/>
      <dgm:t>
        <a:bodyPr/>
        <a:lstStyle/>
        <a:p>
          <a:endParaRPr lang="cs-CZ"/>
        </a:p>
      </dgm:t>
    </dgm:pt>
    <dgm:pt modelId="{CAD3E342-3400-4A52-8AAC-15B5BF88AABE}" type="pres">
      <dgm:prSet presAssocID="{CEBA0FA6-500F-48B5-B7A1-B51529BD38F2}" presName="rect6" presStyleLbl="alignAcc1" presStyleIdx="5" presStyleCnt="7"/>
      <dgm:spPr/>
      <dgm:t>
        <a:bodyPr/>
        <a:lstStyle/>
        <a:p>
          <a:endParaRPr lang="cs-CZ"/>
        </a:p>
      </dgm:t>
    </dgm:pt>
    <dgm:pt modelId="{486F9B35-3F77-4B86-95AC-C956F2B86E44}" type="pres">
      <dgm:prSet presAssocID="{BBE1F95E-D5AA-436D-B4F5-748C3834552C}" presName="vertSpace7" presStyleLbl="node1" presStyleIdx="5" presStyleCnt="7"/>
      <dgm:spPr/>
      <dgm:t>
        <a:bodyPr/>
        <a:lstStyle/>
        <a:p>
          <a:endParaRPr lang="cs-CZ"/>
        </a:p>
      </dgm:t>
    </dgm:pt>
    <dgm:pt modelId="{FE72208B-B9B5-47BF-B463-2DC6D6185814}" type="pres">
      <dgm:prSet presAssocID="{BBE1F95E-D5AA-436D-B4F5-748C3834552C}" presName="circle7" presStyleLbl="node1" presStyleIdx="6" presStyleCnt="7"/>
      <dgm:spPr/>
      <dgm:t>
        <a:bodyPr/>
        <a:lstStyle/>
        <a:p>
          <a:endParaRPr lang="cs-CZ"/>
        </a:p>
      </dgm:t>
    </dgm:pt>
    <dgm:pt modelId="{A5C228C9-6EC4-4821-934B-9E2EFBAB4497}" type="pres">
      <dgm:prSet presAssocID="{BBE1F95E-D5AA-436D-B4F5-748C3834552C}" presName="rect7" presStyleLbl="alignAcc1" presStyleIdx="6" presStyleCnt="7" custLinFactNeighborX="320" custLinFactNeighborY="-6461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176FA0-10E9-44DC-9A54-485A362F109B}" type="pres">
      <dgm:prSet presAssocID="{CEBA0FA6-500F-48B5-B7A1-B51529BD38F2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AA812A-7391-47E3-B3BF-07AB9DC3D00C}" type="pres">
      <dgm:prSet presAssocID="{BBE1F95E-D5AA-436D-B4F5-748C3834552C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34DEE3-16E6-4DBC-8410-7D8AF576BB3F}" type="presOf" srcId="{BBE1F95E-D5AA-436D-B4F5-748C3834552C}" destId="{B5AA812A-7391-47E3-B3BF-07AB9DC3D00C}" srcOrd="1" destOrd="0" presId="urn:microsoft.com/office/officeart/2005/8/layout/target3"/>
    <dgm:cxn modelId="{CA759948-4198-42B3-84C6-DDF9DEA9C607}" type="presOf" srcId="{B651F6E3-6281-48DB-9319-2AEAFDAE7572}" destId="{619D679B-A015-4ECF-8348-D1034C574F40}" srcOrd="0" destOrd="0" presId="urn:microsoft.com/office/officeart/2005/8/layout/target3"/>
    <dgm:cxn modelId="{EEA25E30-72A7-4E23-9908-8A1FA91B4A63}" type="presOf" srcId="{BBE1F95E-D5AA-436D-B4F5-748C3834552C}" destId="{A5C228C9-6EC4-4821-934B-9E2EFBAB4497}" srcOrd="0" destOrd="0" presId="urn:microsoft.com/office/officeart/2005/8/layout/target3"/>
    <dgm:cxn modelId="{CDDC32B8-2AB7-4B03-B555-4BCFF2ACF63B}" srcId="{757F3AB3-0718-4624-B441-E567A8F0AB56}" destId="{CEBA0FA6-500F-48B5-B7A1-B51529BD38F2}" srcOrd="5" destOrd="0" parTransId="{B2D1762D-083F-44FA-BFD2-87BA8632149C}" sibTransId="{F2F34559-107E-4D59-84FB-CC8578F10151}"/>
    <dgm:cxn modelId="{D7631D26-D941-4624-B0DB-E2F8B14025A7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EF837D6-5E6C-4DB6-93A9-DE8447DE6D2B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05E12F-35E8-44EA-9D20-BFBED3604AC2}" type="presOf" srcId="{D8197B8C-B260-4A16-BDF4-0947B075E274}" destId="{5A5FFA88-C948-4069-8E93-59FA12366E83}" srcOrd="1" destOrd="0" presId="urn:microsoft.com/office/officeart/2005/8/layout/target3"/>
    <dgm:cxn modelId="{3901ACD1-A028-4E32-BA57-C4DC950E269D}" srcId="{757F3AB3-0718-4624-B441-E567A8F0AB56}" destId="{BBE1F95E-D5AA-436D-B4F5-748C3834552C}" srcOrd="6" destOrd="0" parTransId="{1CDD0471-B056-4567-BB1B-C38D4C611172}" sibTransId="{20C8744E-8A24-4C9B-85A7-DA2DB058409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9515FC9-7CDD-4723-AAE9-3F7A5509C965}" type="presOf" srcId="{D8197B8C-B260-4A16-BDF4-0947B075E274}" destId="{25B08C86-7E15-44DC-BE7F-FFB55DD49D12}" srcOrd="0" destOrd="0" presId="urn:microsoft.com/office/officeart/2005/8/layout/target3"/>
    <dgm:cxn modelId="{12609222-28B5-473F-8E21-32D2038D6C73}" type="presOf" srcId="{757F3AB3-0718-4624-B441-E567A8F0AB56}" destId="{333A1088-737F-45CB-B68E-254E46348037}" srcOrd="0" destOrd="0" presId="urn:microsoft.com/office/officeart/2005/8/layout/target3"/>
    <dgm:cxn modelId="{C9751BEC-BDCE-41AB-AA42-C5886ACC15C4}" type="presOf" srcId="{CEBA0FA6-500F-48B5-B7A1-B51529BD38F2}" destId="{CAD3E342-3400-4A52-8AAC-15B5BF88AABE}" srcOrd="0" destOrd="0" presId="urn:microsoft.com/office/officeart/2005/8/layout/target3"/>
    <dgm:cxn modelId="{76A714DF-31CC-4BD8-950F-00F6809380AD}" type="presOf" srcId="{D1B46980-6531-4606-95E6-44980827E919}" destId="{6140AFEC-043D-4C43-A2F9-D0F5331DF3A3}" srcOrd="0" destOrd="0" presId="urn:microsoft.com/office/officeart/2005/8/layout/target3"/>
    <dgm:cxn modelId="{C043E5B2-FF0A-4484-9B43-DB892A21BC8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28A6BE5-21C7-4828-8882-F12183F72690}" type="presOf" srcId="{4C35D32F-0EAB-4CD7-82EE-45574DC2A586}" destId="{8BEBB6EC-1DAA-4CAC-8A25-BC0FCBD5DBD5}" srcOrd="0" destOrd="0" presId="urn:microsoft.com/office/officeart/2005/8/layout/target3"/>
    <dgm:cxn modelId="{AC08DCF1-0679-493F-9F88-9621F297326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CB4F660-44F0-4E8B-9934-9B4228A2FAD5}" type="presOf" srcId="{4C35D32F-0EAB-4CD7-82EE-45574DC2A586}" destId="{890E4F0B-2866-4A3F-A3C7-2A14B1797930}" srcOrd="1" destOrd="0" presId="urn:microsoft.com/office/officeart/2005/8/layout/target3"/>
    <dgm:cxn modelId="{1F43AC3E-16DE-4DA1-9EF3-33E89E8667B7}" type="presOf" srcId="{CEBA0FA6-500F-48B5-B7A1-B51529BD38F2}" destId="{02176FA0-10E9-44DC-9A54-485A362F109B}" srcOrd="1" destOrd="0" presId="urn:microsoft.com/office/officeart/2005/8/layout/target3"/>
    <dgm:cxn modelId="{79EEDFA2-13CD-45FC-8199-D86D76FAC39E}" type="presParOf" srcId="{333A1088-737F-45CB-B68E-254E46348037}" destId="{F5ABB229-8D3B-4694-996A-96F23CF14429}" srcOrd="0" destOrd="0" presId="urn:microsoft.com/office/officeart/2005/8/layout/target3"/>
    <dgm:cxn modelId="{C4CBB005-DD42-4388-9831-F953A45AA3D2}" type="presParOf" srcId="{333A1088-737F-45CB-B68E-254E46348037}" destId="{F41139FD-01EE-4571-8B17-4FB00FC51163}" srcOrd="1" destOrd="0" presId="urn:microsoft.com/office/officeart/2005/8/layout/target3"/>
    <dgm:cxn modelId="{F217FACF-7DA0-4974-8717-7FBDEC8E462F}" type="presParOf" srcId="{333A1088-737F-45CB-B68E-254E46348037}" destId="{D005CE8C-CC26-4C3E-AC11-E15060ECD759}" srcOrd="2" destOrd="0" presId="urn:microsoft.com/office/officeart/2005/8/layout/target3"/>
    <dgm:cxn modelId="{15FA773C-EF64-486E-BA3B-DFF6E35EE52F}" type="presParOf" srcId="{333A1088-737F-45CB-B68E-254E46348037}" destId="{2C702D82-9B77-49B7-9568-BB8EB47C3372}" srcOrd="3" destOrd="0" presId="urn:microsoft.com/office/officeart/2005/8/layout/target3"/>
    <dgm:cxn modelId="{86032203-29AB-4501-AF07-EBBE3EB0A224}" type="presParOf" srcId="{333A1088-737F-45CB-B68E-254E46348037}" destId="{A52A0455-90FF-4808-ABD0-F02540D31D5A}" srcOrd="4" destOrd="0" presId="urn:microsoft.com/office/officeart/2005/8/layout/target3"/>
    <dgm:cxn modelId="{8C30BDAE-AC96-42A8-880B-2FFA5B64794C}" type="presParOf" srcId="{333A1088-737F-45CB-B68E-254E46348037}" destId="{6140AFEC-043D-4C43-A2F9-D0F5331DF3A3}" srcOrd="5" destOrd="0" presId="urn:microsoft.com/office/officeart/2005/8/layout/target3"/>
    <dgm:cxn modelId="{9A8F8D51-E63B-4B14-BE28-AED46ED2C36B}" type="presParOf" srcId="{333A1088-737F-45CB-B68E-254E46348037}" destId="{9358AC05-5D7D-4327-9F80-1AD486AEA664}" srcOrd="6" destOrd="0" presId="urn:microsoft.com/office/officeart/2005/8/layout/target3"/>
    <dgm:cxn modelId="{863A9134-5A97-4B0E-A983-B02D0CD40A5B}" type="presParOf" srcId="{333A1088-737F-45CB-B68E-254E46348037}" destId="{313FC574-E1CD-4FB4-B054-0B805CE0447D}" srcOrd="7" destOrd="0" presId="urn:microsoft.com/office/officeart/2005/8/layout/target3"/>
    <dgm:cxn modelId="{D88F5275-A72F-44AE-9860-D7681E40ED62}" type="presParOf" srcId="{333A1088-737F-45CB-B68E-254E46348037}" destId="{619D679B-A015-4ECF-8348-D1034C574F40}" srcOrd="8" destOrd="0" presId="urn:microsoft.com/office/officeart/2005/8/layout/target3"/>
    <dgm:cxn modelId="{CE55CF6B-EB67-4823-8652-4BA38CCD3368}" type="presParOf" srcId="{333A1088-737F-45CB-B68E-254E46348037}" destId="{322283A8-4A27-4CDA-BAE3-F381106A9174}" srcOrd="9" destOrd="0" presId="urn:microsoft.com/office/officeart/2005/8/layout/target3"/>
    <dgm:cxn modelId="{37465C33-8FA0-44D5-8DC2-61C9B523AB4E}" type="presParOf" srcId="{333A1088-737F-45CB-B68E-254E46348037}" destId="{FFC9F71D-1B4F-4AD9-A4A6-86ADEFC8AF5C}" srcOrd="10" destOrd="0" presId="urn:microsoft.com/office/officeart/2005/8/layout/target3"/>
    <dgm:cxn modelId="{7FE11E4B-5295-4ECE-846C-A217A35A3841}" type="presParOf" srcId="{333A1088-737F-45CB-B68E-254E46348037}" destId="{25B08C86-7E15-44DC-BE7F-FFB55DD49D12}" srcOrd="11" destOrd="0" presId="urn:microsoft.com/office/officeart/2005/8/layout/target3"/>
    <dgm:cxn modelId="{689FC6EE-8C89-48B4-B589-05BFAE2C1E64}" type="presParOf" srcId="{333A1088-737F-45CB-B68E-254E46348037}" destId="{76644BE8-9D7C-4C09-B250-3D10AF48CBB7}" srcOrd="12" destOrd="0" presId="urn:microsoft.com/office/officeart/2005/8/layout/target3"/>
    <dgm:cxn modelId="{DC063CD7-FF8B-4C2F-8CD6-5A497C9A81C9}" type="presParOf" srcId="{333A1088-737F-45CB-B68E-254E46348037}" destId="{EE85B701-7295-41C0-BA7A-34D3756A2AE6}" srcOrd="13" destOrd="0" presId="urn:microsoft.com/office/officeart/2005/8/layout/target3"/>
    <dgm:cxn modelId="{A89D781D-D17D-4D35-B662-C96143582B5E}" type="presParOf" srcId="{333A1088-737F-45CB-B68E-254E46348037}" destId="{8BEBB6EC-1DAA-4CAC-8A25-BC0FCBD5DBD5}" srcOrd="14" destOrd="0" presId="urn:microsoft.com/office/officeart/2005/8/layout/target3"/>
    <dgm:cxn modelId="{F2843C21-515F-4D0B-9FDE-03EBABF1F6E9}" type="presParOf" srcId="{333A1088-737F-45CB-B68E-254E46348037}" destId="{5955ED15-90AA-4F08-A8A5-1ED70581E58B}" srcOrd="15" destOrd="0" presId="urn:microsoft.com/office/officeart/2005/8/layout/target3"/>
    <dgm:cxn modelId="{CCA6D979-78C5-4737-A6FC-38AEAE3BF5ED}" type="presParOf" srcId="{333A1088-737F-45CB-B68E-254E46348037}" destId="{26528689-9DF4-4685-8F23-BABDBD774F07}" srcOrd="16" destOrd="0" presId="urn:microsoft.com/office/officeart/2005/8/layout/target3"/>
    <dgm:cxn modelId="{AAD7EE76-ED83-40A6-AECE-B0EBBC51BF9D}" type="presParOf" srcId="{333A1088-737F-45CB-B68E-254E46348037}" destId="{CAD3E342-3400-4A52-8AAC-15B5BF88AABE}" srcOrd="17" destOrd="0" presId="urn:microsoft.com/office/officeart/2005/8/layout/target3"/>
    <dgm:cxn modelId="{76564954-EBEA-442A-AAEB-5EFED76D8CF1}" type="presParOf" srcId="{333A1088-737F-45CB-B68E-254E46348037}" destId="{486F9B35-3F77-4B86-95AC-C956F2B86E44}" srcOrd="18" destOrd="0" presId="urn:microsoft.com/office/officeart/2005/8/layout/target3"/>
    <dgm:cxn modelId="{290246F6-8E9B-4028-8C19-553DD7E8B4B7}" type="presParOf" srcId="{333A1088-737F-45CB-B68E-254E46348037}" destId="{FE72208B-B9B5-47BF-B463-2DC6D6185814}" srcOrd="19" destOrd="0" presId="urn:microsoft.com/office/officeart/2005/8/layout/target3"/>
    <dgm:cxn modelId="{00C157CC-010F-45B3-B51F-5878F7951EB7}" type="presParOf" srcId="{333A1088-737F-45CB-B68E-254E46348037}" destId="{A5C228C9-6EC4-4821-934B-9E2EFBAB4497}" srcOrd="20" destOrd="0" presId="urn:microsoft.com/office/officeart/2005/8/layout/target3"/>
    <dgm:cxn modelId="{AB4DD48C-5EE0-4785-A334-D92BDAA20482}" type="presParOf" srcId="{333A1088-737F-45CB-B68E-254E46348037}" destId="{AED2198E-93D5-4001-81B4-73124B309672}" srcOrd="21" destOrd="0" presId="urn:microsoft.com/office/officeart/2005/8/layout/target3"/>
    <dgm:cxn modelId="{A08466C4-4552-4A93-8185-899AAA9CF3CE}" type="presParOf" srcId="{333A1088-737F-45CB-B68E-254E46348037}" destId="{2BE915AB-18AA-4053-B92C-3BFC9ED204BB}" srcOrd="22" destOrd="0" presId="urn:microsoft.com/office/officeart/2005/8/layout/target3"/>
    <dgm:cxn modelId="{203A8985-78DD-4FA6-8A8A-128005B28610}" type="presParOf" srcId="{333A1088-737F-45CB-B68E-254E46348037}" destId="{6BB5E863-4638-4E1D-BFDE-399D028AC4ED}" srcOrd="23" destOrd="0" presId="urn:microsoft.com/office/officeart/2005/8/layout/target3"/>
    <dgm:cxn modelId="{F57CBC10-7E69-4293-BD90-20F3D8CF4DB0}" type="presParOf" srcId="{333A1088-737F-45CB-B68E-254E46348037}" destId="{5A5FFA88-C948-4069-8E93-59FA12366E83}" srcOrd="24" destOrd="0" presId="urn:microsoft.com/office/officeart/2005/8/layout/target3"/>
    <dgm:cxn modelId="{F1C1E904-B125-4F47-B41B-B0906C5FDA41}" type="presParOf" srcId="{333A1088-737F-45CB-B68E-254E46348037}" destId="{890E4F0B-2866-4A3F-A3C7-2A14B1797930}" srcOrd="25" destOrd="0" presId="urn:microsoft.com/office/officeart/2005/8/layout/target3"/>
    <dgm:cxn modelId="{7A29FB3B-6023-4447-AF98-C8542F849FAC}" type="presParOf" srcId="{333A1088-737F-45CB-B68E-254E46348037}" destId="{02176FA0-10E9-44DC-9A54-485A362F109B}" srcOrd="26" destOrd="0" presId="urn:microsoft.com/office/officeart/2005/8/layout/target3"/>
    <dgm:cxn modelId="{FED2ED55-094B-4363-A97C-2807F26D5742}" type="presParOf" srcId="{333A1088-737F-45CB-B68E-254E46348037}" destId="{B5AA812A-7391-47E3-B3BF-07AB9DC3D00C}" srcOrd="27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7090B5-334B-42ED-8703-2F4B2CB711B0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625BE5-8A4E-4FD0-9BBA-A7109AB955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21EF7C-2318-4EBA-B67C-3DB2050C837D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25BE5-8A4E-4FD0-9BBA-A7109AB95518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A6432-A3F4-4B7F-B2E0-B1D36FCB267C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C261D7-2D31-4920-BD56-B9C46D6BA69F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EFA12A-1CED-4904-A266-7273040838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wyLjbMBpGD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sxXEhC5eA4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9fZGnAdago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FurKUxafRk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ffice.microsoft.com/" TargetMode="External"/><Relationship Id="rId3" Type="http://schemas.openxmlformats.org/officeDocument/2006/relationships/hyperlink" Target="http://commons.wikimedia.org/wiki/File:CurvedSopranoAltoTenorSaxophoneComparison.jpg" TargetMode="External"/><Relationship Id="rId7" Type="http://schemas.openxmlformats.org/officeDocument/2006/relationships/hyperlink" Target="http://www.youtube.com/watch?v=89fZGnAdago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xFurKUxafRk" TargetMode="External"/><Relationship Id="rId5" Type="http://schemas.openxmlformats.org/officeDocument/2006/relationships/hyperlink" Target="http://www.youtube.com/watch?v=UsxXEhC5eA4" TargetMode="External"/><Relationship Id="rId4" Type="http://schemas.openxmlformats.org/officeDocument/2006/relationships/hyperlink" Target="http://www.youtube.com/watch?v=wyLjbMBpGD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824729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GYMLOVO_logo BRV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56100" y="115888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seznamuje žáky s vývojem jazzu v USA, představuje některé významné osobnosti dějin jazzu </a:t>
            </a:r>
          </a:p>
          <a:p>
            <a:r>
              <a:rPr lang="cs-CZ" dirty="0" smtClean="0"/>
              <a:t>Učí je orientovat se v pojmech spojených s touto hudbou:</a:t>
            </a:r>
            <a:r>
              <a:rPr lang="cs-CZ" dirty="0" err="1" smtClean="0"/>
              <a:t>brass</a:t>
            </a:r>
            <a:r>
              <a:rPr lang="cs-CZ" dirty="0" smtClean="0"/>
              <a:t> band, </a:t>
            </a:r>
            <a:r>
              <a:rPr lang="cs-CZ" dirty="0" smtClean="0"/>
              <a:t>klasický jazz, dixieland</a:t>
            </a:r>
            <a:r>
              <a:rPr lang="cs-CZ" dirty="0" smtClean="0"/>
              <a:t>, symfonický jazz </a:t>
            </a:r>
          </a:p>
          <a:p>
            <a:r>
              <a:rPr lang="cs-CZ" dirty="0" smtClean="0"/>
              <a:t>Je určen pro interaktivní tabuli (hypertextové odkazy, tlačítka akcí)</a:t>
            </a:r>
          </a:p>
          <a:p>
            <a:r>
              <a:rPr lang="cs-CZ" dirty="0" smtClean="0"/>
              <a:t>Lze jej využít pro výklad i opakování, pro zápisky žáků</a:t>
            </a:r>
          </a:p>
          <a:p>
            <a:r>
              <a:rPr lang="cs-CZ" dirty="0" smtClean="0"/>
              <a:t>Součástí jsou odkazy na poslechové ukázky i úkoly pro žáky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Kolébka jazzu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New Orleans</a:t>
            </a:r>
            <a:r>
              <a:rPr lang="cs-CZ" dirty="0" smtClean="0"/>
              <a:t>, město, kde se mísily díky pestrému složení obyvatel různé kultury, a tedy i hudba</a:t>
            </a:r>
          </a:p>
          <a:p>
            <a:r>
              <a:rPr lang="cs-CZ" dirty="0" smtClean="0"/>
              <a:t>V </a:t>
            </a:r>
            <a:r>
              <a:rPr lang="cs-CZ" b="1" dirty="0" err="1" smtClean="0"/>
              <a:t>Downtownu</a:t>
            </a:r>
            <a:r>
              <a:rPr lang="cs-CZ" dirty="0" smtClean="0"/>
              <a:t> se hudba podobala evropské, </a:t>
            </a:r>
            <a:r>
              <a:rPr lang="cs-CZ" dirty="0" smtClean="0"/>
              <a:t>míšenci-kreolové </a:t>
            </a:r>
            <a:r>
              <a:rPr lang="cs-CZ" dirty="0" smtClean="0"/>
              <a:t>byli hudebně vzdělaní</a:t>
            </a:r>
          </a:p>
          <a:p>
            <a:r>
              <a:rPr lang="cs-CZ" dirty="0" smtClean="0"/>
              <a:t>V </a:t>
            </a:r>
            <a:r>
              <a:rPr lang="cs-CZ" b="1" dirty="0" err="1" smtClean="0"/>
              <a:t>Uptownu</a:t>
            </a:r>
            <a:r>
              <a:rPr lang="cs-CZ" dirty="0" smtClean="0"/>
              <a:t> černoši tmavé pleti ve své hudbě využívali podomácku vyráběné hudební nástroje</a:t>
            </a:r>
            <a:endParaRPr lang="cs-CZ" dirty="0"/>
          </a:p>
        </p:txBody>
      </p:sp>
      <p:pic>
        <p:nvPicPr>
          <p:cNvPr id="2050" name="Picture 2" descr="C:\Users\Lovosice Home\AppData\Local\Microsoft\Windows\Temporary Internet Files\Content.IE5\JUNP7B5R\MP90040714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5286388"/>
            <a:ext cx="2043106" cy="1362071"/>
          </a:xfrm>
          <a:prstGeom prst="rect">
            <a:avLst/>
          </a:prstGeom>
          <a:noFill/>
        </p:spPr>
      </p:pic>
      <p:pic>
        <p:nvPicPr>
          <p:cNvPr id="2051" name="Picture 3" descr="C:\Users\Lovosice Home\AppData\Local\Microsoft\Windows\Temporary Internet Files\Content.IE5\UYHZQF3A\MC900441791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357166"/>
            <a:ext cx="1428760" cy="1428760"/>
          </a:xfrm>
          <a:prstGeom prst="rect">
            <a:avLst/>
          </a:prstGeom>
          <a:noFill/>
        </p:spPr>
      </p:pic>
      <p:pic>
        <p:nvPicPr>
          <p:cNvPr id="2052" name="Picture 4" descr="C:\Users\Lovosice Home\AppData\Local\Microsoft\Windows\Temporary Internet Files\Content.IE5\UYHZQF3A\MC90029311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7" y="5299762"/>
            <a:ext cx="1214446" cy="12040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71612"/>
            <a:ext cx="8686800" cy="4525963"/>
          </a:xfrm>
        </p:spPr>
        <p:txBody>
          <a:bodyPr/>
          <a:lstStyle/>
          <a:p>
            <a:r>
              <a:rPr lang="cs-CZ" dirty="0" smtClean="0"/>
              <a:t>Po skončení občanské války přicházeli do města další černoši, učili se hrát na dechové nástroje vojenských pochodových kapel</a:t>
            </a:r>
          </a:p>
          <a:p>
            <a:r>
              <a:rPr lang="cs-CZ" dirty="0" smtClean="0"/>
              <a:t>Vznikaly </a:t>
            </a:r>
            <a:r>
              <a:rPr lang="cs-CZ" dirty="0" err="1" smtClean="0">
                <a:hlinkClick r:id="rId3" action="ppaction://hlinksldjump"/>
              </a:rPr>
              <a:t>brass</a:t>
            </a:r>
            <a:r>
              <a:rPr lang="cs-CZ" dirty="0" smtClean="0">
                <a:hlinkClick r:id="rId3" action="ppaction://hlinksldjump"/>
              </a:rPr>
              <a:t> bandy</a:t>
            </a:r>
            <a:r>
              <a:rPr lang="cs-CZ" dirty="0" smtClean="0"/>
              <a:t> , které hrály </a:t>
            </a:r>
            <a:r>
              <a:rPr lang="cs-CZ" dirty="0" err="1" smtClean="0"/>
              <a:t>tzv.</a:t>
            </a:r>
            <a:r>
              <a:rPr lang="cs-CZ" b="1" dirty="0" err="1" smtClean="0"/>
              <a:t>pochodový</a:t>
            </a:r>
            <a:r>
              <a:rPr lang="cs-CZ" b="1" dirty="0" smtClean="0"/>
              <a:t> jazz  </a:t>
            </a:r>
          </a:p>
          <a:p>
            <a:r>
              <a:rPr lang="cs-CZ" b="1" dirty="0" smtClean="0"/>
              <a:t>  </a:t>
            </a:r>
          </a:p>
          <a:p>
            <a:r>
              <a:rPr lang="en-US" b="1" dirty="0" smtClean="0">
                <a:hlinkClick r:id="rId4"/>
              </a:rPr>
              <a:t>Louis Armstrong - When The Saints Go Marching In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Brass</a:t>
            </a:r>
            <a:r>
              <a:rPr lang="cs-CZ" b="1" dirty="0" smtClean="0"/>
              <a:t> bandy  </a:t>
            </a:r>
            <a:r>
              <a:rPr lang="cs-CZ" dirty="0" smtClean="0"/>
              <a:t>hrály ve složení: trubka (kornet), klarinet ,trombon a rytmika, tedy bicí, </a:t>
            </a:r>
            <a:r>
              <a:rPr lang="cs-CZ" dirty="0" err="1" smtClean="0"/>
              <a:t>souzaphon</a:t>
            </a:r>
            <a:r>
              <a:rPr lang="cs-CZ" dirty="0" smtClean="0"/>
              <a:t>, </a:t>
            </a:r>
            <a:r>
              <a:rPr lang="cs-CZ" dirty="0" err="1" smtClean="0"/>
              <a:t>banjo</a:t>
            </a:r>
            <a:endParaRPr lang="cs-CZ" dirty="0" smtClean="0"/>
          </a:p>
          <a:p>
            <a:r>
              <a:rPr lang="cs-CZ" dirty="0" smtClean="0"/>
              <a:t>Později rytmiku obstarával kontrabas, kytara a klavír – vzniká </a:t>
            </a:r>
            <a:r>
              <a:rPr lang="cs-CZ" b="1" dirty="0" smtClean="0"/>
              <a:t>jazz</a:t>
            </a:r>
            <a:r>
              <a:rPr lang="cs-CZ" dirty="0" smtClean="0"/>
              <a:t>    </a:t>
            </a:r>
          </a:p>
          <a:p>
            <a:endParaRPr lang="cs-CZ" dirty="0"/>
          </a:p>
        </p:txBody>
      </p:sp>
      <p:pic>
        <p:nvPicPr>
          <p:cNvPr id="1027" name="Picture 3" descr="C:\Users\Lovosice Home\AppData\Local\Microsoft\Windows\Temporary Internet Files\Content.IE5\GT8PS3E5\MC9003549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17106">
            <a:off x="1280377" y="4381404"/>
            <a:ext cx="2525637" cy="2126917"/>
          </a:xfrm>
          <a:prstGeom prst="rect">
            <a:avLst/>
          </a:prstGeom>
          <a:noFill/>
        </p:spPr>
      </p:pic>
      <p:pic>
        <p:nvPicPr>
          <p:cNvPr id="1028" name="Picture 4" descr="C:\Users\Lovosice Home\AppData\Local\Microsoft\Windows\Temporary Internet Files\Content.IE5\8APK3NHO\MC90041254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4808548"/>
            <a:ext cx="2500330" cy="1139715"/>
          </a:xfrm>
          <a:prstGeom prst="rect">
            <a:avLst/>
          </a:prstGeom>
          <a:noFill/>
        </p:spPr>
      </p:pic>
      <p:pic>
        <p:nvPicPr>
          <p:cNvPr id="1029" name="Picture 5" descr="C:\Users\Lovosice Home\AppData\Local\Microsoft\Windows\Temporary Internet Files\Content.IE5\GT8PS3E5\MC90035496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269308">
            <a:off x="3364753" y="4091059"/>
            <a:ext cx="2717941" cy="2286999"/>
          </a:xfrm>
          <a:prstGeom prst="rect">
            <a:avLst/>
          </a:prstGeom>
          <a:noFill/>
        </p:spPr>
      </p:pic>
      <p:sp>
        <p:nvSpPr>
          <p:cNvPr id="7" name="Tlačítko akce: Domů 6">
            <a:hlinkClick r:id="rId6" action="ppaction://hlinksldjump" highlightClick="1"/>
          </p:cNvPr>
          <p:cNvSpPr/>
          <p:nvPr/>
        </p:nvSpPr>
        <p:spPr>
          <a:xfrm>
            <a:off x="8072462" y="5786454"/>
            <a:ext cx="857256" cy="7858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Klasický jazz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Možná </a:t>
            </a:r>
            <a:r>
              <a:rPr lang="cs-CZ" b="1" dirty="0" err="1" smtClean="0"/>
              <a:t>Buddy</a:t>
            </a:r>
            <a:r>
              <a:rPr lang="cs-CZ" b="1" dirty="0" smtClean="0"/>
              <a:t> </a:t>
            </a:r>
            <a:r>
              <a:rPr lang="cs-CZ" b="1" dirty="0" err="1" smtClean="0"/>
              <a:t>Bolden</a:t>
            </a:r>
            <a:r>
              <a:rPr lang="cs-CZ" dirty="0" smtClean="0"/>
              <a:t> se svou kapelou stál u jeho zrodu</a:t>
            </a:r>
          </a:p>
          <a:p>
            <a:r>
              <a:rPr lang="cs-CZ" dirty="0" smtClean="0"/>
              <a:t>Hrál improvizované ragtimy a blues</a:t>
            </a:r>
          </a:p>
          <a:p>
            <a:r>
              <a:rPr lang="cs-CZ" dirty="0" smtClean="0"/>
              <a:t>V tančírnách </a:t>
            </a:r>
            <a:r>
              <a:rPr lang="cs-CZ" dirty="0" err="1" smtClean="0"/>
              <a:t>Storyvillu</a:t>
            </a:r>
            <a:r>
              <a:rPr lang="cs-CZ" dirty="0" smtClean="0"/>
              <a:t> (</a:t>
            </a:r>
            <a:r>
              <a:rPr lang="cs-CZ" dirty="0" err="1" smtClean="0"/>
              <a:t>Downtown</a:t>
            </a:r>
            <a:r>
              <a:rPr lang="cs-CZ" dirty="0" smtClean="0"/>
              <a:t>) hrál i </a:t>
            </a:r>
            <a:r>
              <a:rPr lang="cs-CZ" b="1" dirty="0" err="1" smtClean="0"/>
              <a:t>Joe</a:t>
            </a:r>
            <a:r>
              <a:rPr lang="cs-CZ" b="1" dirty="0" smtClean="0"/>
              <a:t> King Oliver</a:t>
            </a:r>
            <a:r>
              <a:rPr lang="cs-CZ" dirty="0" smtClean="0"/>
              <a:t> (1885-1938)</a:t>
            </a:r>
          </a:p>
          <a:p>
            <a:r>
              <a:rPr lang="cs-CZ" dirty="0" smtClean="0"/>
              <a:t>V roce 1916 objevil talent </a:t>
            </a:r>
            <a:r>
              <a:rPr lang="cs-CZ" b="1" dirty="0" smtClean="0">
                <a:hlinkClick r:id="rId3" action="ppaction://hlinksldjump"/>
              </a:rPr>
              <a:t>Louise Armstronga</a:t>
            </a:r>
            <a:r>
              <a:rPr lang="cs-CZ" dirty="0" smtClean="0"/>
              <a:t>, zvaného </a:t>
            </a:r>
            <a:r>
              <a:rPr lang="cs-CZ" b="1" dirty="0" err="1" smtClean="0"/>
              <a:t>Satchmo</a:t>
            </a:r>
            <a:r>
              <a:rPr lang="cs-CZ" dirty="0" smtClean="0"/>
              <a:t> (1900-1971)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Louis </a:t>
            </a:r>
            <a:r>
              <a:rPr lang="cs-CZ" dirty="0" err="1" smtClean="0"/>
              <a:t>armstrong</a:t>
            </a:r>
            <a:endParaRPr lang="cs-CZ" dirty="0"/>
          </a:p>
        </p:txBody>
      </p:sp>
      <p:pic>
        <p:nvPicPr>
          <p:cNvPr id="6" name="Zástupný symbol pro obsah 5" descr="256px-Louis_Armstrong_restored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488" y="1785926"/>
            <a:ext cx="5215391" cy="405415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trubku se naučil hrát v polepšovně</a:t>
            </a:r>
          </a:p>
          <a:p>
            <a:r>
              <a:rPr lang="cs-CZ" dirty="0" smtClean="0"/>
              <a:t>Jazzovou hudbu obohatil o nové možnosti hry na trubku („nehratelné vysoké tóny“), improvizace a osobitý zpěv (</a:t>
            </a:r>
            <a:r>
              <a:rPr lang="cs-CZ" b="1" dirty="0" smtClean="0"/>
              <a:t>scat</a:t>
            </a:r>
            <a:r>
              <a:rPr lang="cs-CZ" dirty="0" smtClean="0"/>
              <a:t>) </a:t>
            </a:r>
          </a:p>
          <a:p>
            <a:endParaRPr lang="cs-CZ" dirty="0" smtClean="0"/>
          </a:p>
          <a:p>
            <a:r>
              <a:rPr lang="en-US" dirty="0" smtClean="0">
                <a:hlinkClick r:id="rId3"/>
              </a:rPr>
              <a:t>LOUIS ARMSTRONG - Mack The Knife (1962)</a:t>
            </a:r>
            <a:endParaRPr lang="cs-CZ" dirty="0"/>
          </a:p>
        </p:txBody>
      </p:sp>
      <p:sp>
        <p:nvSpPr>
          <p:cNvPr id="4" name="Tlačítko akce: Domů 3">
            <a:hlinkClick r:id="rId4" action="ppaction://hlinksldjump" highlightClick="1"/>
          </p:cNvPr>
          <p:cNvSpPr/>
          <p:nvPr/>
        </p:nvSpPr>
        <p:spPr>
          <a:xfrm>
            <a:off x="7929586" y="6072206"/>
            <a:ext cx="571504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Dixieland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Vznikl ve 20. letech 20. století v </a:t>
            </a:r>
            <a:r>
              <a:rPr lang="cs-CZ" b="1" dirty="0" smtClean="0"/>
              <a:t>Chicagu</a:t>
            </a:r>
            <a:r>
              <a:rPr lang="cs-CZ" dirty="0" smtClean="0"/>
              <a:t>, když bílí hudebníci začali napodobovat černošské </a:t>
            </a:r>
            <a:r>
              <a:rPr lang="cs-CZ" dirty="0" err="1" smtClean="0"/>
              <a:t>brass</a:t>
            </a:r>
            <a:r>
              <a:rPr lang="cs-CZ" dirty="0" smtClean="0"/>
              <a:t> bandy </a:t>
            </a:r>
          </a:p>
          <a:p>
            <a:r>
              <a:rPr lang="cs-CZ" dirty="0" smtClean="0"/>
              <a:t>Syntézou černošského jazzu z New Orleans a dixielandu vznikl tzv. </a:t>
            </a:r>
            <a:r>
              <a:rPr lang="cs-CZ" b="1" dirty="0" smtClean="0"/>
              <a:t>chicagský styl</a:t>
            </a:r>
            <a:r>
              <a:rPr lang="cs-CZ" dirty="0" smtClean="0"/>
              <a:t>, k dechovým nástrojům přibyl </a:t>
            </a:r>
            <a:r>
              <a:rPr lang="cs-CZ" b="1" dirty="0" smtClean="0"/>
              <a:t>saxofon</a:t>
            </a:r>
          </a:p>
          <a:p>
            <a:r>
              <a:rPr lang="en-US" b="1" dirty="0" smtClean="0">
                <a:hlinkClick r:id="rId3"/>
              </a:rPr>
              <a:t>Tiger Rag - The Original Dixieland Jazz Band (1917)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Poznáš nástroje na obrázku?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4400" b="1" dirty="0" smtClean="0">
                <a:solidFill>
                  <a:srgbClr val="FF0000"/>
                </a:solidFill>
              </a:rPr>
              <a:t>SAXOFONY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7" name="Zástupný symbol pro obsah 6" descr="CurvedSopranoAltoTenorSaxophoneComparison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46213" y="1600200"/>
            <a:ext cx="4108174" cy="47244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Symfonický jazz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Velké orchestry rozšířené o smyčcové, případně i dechové dřevěné nástroje interpretovaly hudbu, která spojovala evropské pojetí s „černošskou“ hudbou </a:t>
            </a:r>
          </a:p>
          <a:p>
            <a:r>
              <a:rPr lang="cs-CZ" b="1" dirty="0" smtClean="0">
                <a:hlinkClick r:id="rId3" action="ppaction://hlinksldjump"/>
              </a:rPr>
              <a:t>Paul </a:t>
            </a:r>
            <a:r>
              <a:rPr lang="cs-CZ" b="1" dirty="0" err="1" smtClean="0">
                <a:hlinkClick r:id="rId3" action="ppaction://hlinksldjump"/>
              </a:rPr>
              <a:t>Whiteman</a:t>
            </a:r>
            <a:r>
              <a:rPr lang="cs-CZ" b="1" dirty="0" smtClean="0">
                <a:hlinkClick r:id="rId3" action="ppaction://hlinksldjump"/>
              </a:rPr>
              <a:t> </a:t>
            </a:r>
            <a:endParaRPr lang="cs-CZ" dirty="0" smtClean="0"/>
          </a:p>
        </p:txBody>
      </p:sp>
      <p:pic>
        <p:nvPicPr>
          <p:cNvPr id="1026" name="Picture 2" descr="C:\Users\Lovosice Home\AppData\Local\Microsoft\Windows\Temporary Internet Files\Content.IE5\JUNP7B5R\MC90043011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3143248"/>
            <a:ext cx="2098173" cy="28067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Paul </a:t>
            </a:r>
            <a:r>
              <a:rPr lang="cs-CZ" b="1" dirty="0" err="1" smtClean="0"/>
              <a:t>Whiteman</a:t>
            </a:r>
            <a:r>
              <a:rPr lang="cs-CZ" b="1" dirty="0" smtClean="0"/>
              <a:t> </a:t>
            </a:r>
            <a:r>
              <a:rPr lang="cs-CZ" dirty="0" smtClean="0"/>
              <a:t>(1890-1968)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My </a:t>
            </a:r>
            <a:r>
              <a:rPr lang="cs-CZ" dirty="0" err="1" smtClean="0">
                <a:hlinkClick r:id="rId3"/>
              </a:rPr>
              <a:t>blue</a:t>
            </a:r>
            <a:r>
              <a:rPr lang="cs-CZ" dirty="0" smtClean="0">
                <a:hlinkClick r:id="rId3"/>
              </a:rPr>
              <a:t> </a:t>
            </a:r>
            <a:r>
              <a:rPr lang="cs-CZ" dirty="0" err="1" smtClean="0">
                <a:hlinkClick r:id="rId3"/>
              </a:rPr>
              <a:t>Heaven</a:t>
            </a:r>
            <a:endParaRPr lang="cs-CZ" dirty="0" smtClean="0"/>
          </a:p>
          <a:p>
            <a:r>
              <a:rPr lang="cs-CZ" dirty="0" smtClean="0"/>
              <a:t>Řídil ve své době nejslavnější taneční orchestr, byl označován za „krále jazzu“</a:t>
            </a:r>
          </a:p>
          <a:p>
            <a:r>
              <a:rPr lang="cs-CZ" dirty="0" smtClean="0"/>
              <a:t>Provedl </a:t>
            </a:r>
            <a:r>
              <a:rPr lang="cs-CZ" dirty="0" err="1" smtClean="0"/>
              <a:t>Gershwinovu</a:t>
            </a:r>
            <a:r>
              <a:rPr lang="cs-CZ" dirty="0" smtClean="0"/>
              <a:t> </a:t>
            </a:r>
            <a:r>
              <a:rPr lang="cs-CZ" dirty="0" err="1" smtClean="0"/>
              <a:t>Rhapsody</a:t>
            </a:r>
            <a:r>
              <a:rPr lang="cs-CZ" dirty="0" smtClean="0"/>
              <a:t> in </a:t>
            </a:r>
            <a:r>
              <a:rPr lang="cs-CZ" dirty="0" err="1" smtClean="0"/>
              <a:t>blue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 descr="Paul_Whiteman_in_Rhapsody_in_Blue_trail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6722" y="1500174"/>
            <a:ext cx="4315225" cy="35004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odpověď?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Kdo hrál pochodový jazz?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Které město bylo kolébkou jazzu?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Kde se zrodil dixieland?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Brass</a:t>
            </a:r>
            <a:r>
              <a:rPr lang="cs-CZ" dirty="0" smtClean="0">
                <a:solidFill>
                  <a:srgbClr val="FF0000"/>
                </a:solidFill>
              </a:rPr>
              <a:t> bandy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New Orleans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 Chicagu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57224" y="785794"/>
            <a:ext cx="72152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Použitá literatura a zdroje:</a:t>
            </a:r>
          </a:p>
          <a:p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CÍSAŘ, Zbyněk; HURNÍK, Lukáš. </a:t>
            </a:r>
            <a:r>
              <a:rPr lang="cs-CZ" sz="1200" i="1" dirty="0" smtClean="0"/>
              <a:t>Hudební výchova 1 pro gymnázia</a:t>
            </a:r>
            <a:r>
              <a:rPr lang="cs-CZ" sz="1200" dirty="0" smtClean="0"/>
              <a:t>. Praha: SPN, 2003, ISBN 80-7235-211-3. </a:t>
            </a:r>
          </a:p>
          <a:p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 a kol. 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Praha: SPN, 2002, ISBN 80-7235-041-2.</a:t>
            </a:r>
          </a:p>
          <a:p>
            <a:endParaRPr lang="cs-CZ" sz="1200" dirty="0" smtClean="0"/>
          </a:p>
          <a:p>
            <a:pPr marL="342900" indent="-342900">
              <a:buAutoNum type="arabicPlain"/>
            </a:pPr>
            <a:r>
              <a:rPr lang="cs-CZ" sz="1200" dirty="0" smtClean="0"/>
              <a:t>OD TRAILER SCREENSHOT (RHAPSODY IN BLUE TRAILER) [PUBLIC DOMAIN], PROSTŘEDNICTVÍM WIKIMEDIA COMMONS. 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 [online]. [cit. 11.4.2014]. Dostupný na WWW: http://commons.wikimedia.org/wiki/File%3APaul_Whiteman_in_Rhapsody_in_Blue_trailer.jpg </a:t>
            </a:r>
          </a:p>
          <a:p>
            <a:pPr marL="342900" indent="-342900">
              <a:buAutoNum type="arabicPlain"/>
            </a:pPr>
            <a:r>
              <a:rPr lang="en-US" sz="1200" dirty="0" smtClean="0"/>
              <a:t>OD OMMEH AT EN.WIKIPEDIA [PUBLIC DOMAIN], Z WIKIMEDIA COMMONS. </a:t>
            </a:r>
            <a:r>
              <a:rPr lang="en-US" sz="1200" i="1" dirty="0" smtClean="0"/>
              <a:t>commons.wikimedia.org</a:t>
            </a:r>
            <a:r>
              <a:rPr lang="en-US" sz="1200" dirty="0" smtClean="0"/>
              <a:t> [online]. [cit. 11.4.2014].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3"/>
              </a:rPr>
              <a:t>http://commons.wikimedia.org/wiki/File%3ACurvedSopranoAltoTenorSaxophoneComparison.jpg</a:t>
            </a:r>
            <a:endParaRPr lang="cs-CZ" sz="1200" dirty="0" smtClean="0"/>
          </a:p>
          <a:p>
            <a:pPr marL="342900" indent="-342900">
              <a:buAutoNum type="arabicPlain"/>
            </a:pPr>
            <a:r>
              <a:rPr lang="cs-CZ" sz="1200" dirty="0" smtClean="0"/>
              <a:t>OD WORLD-TELEGRAM STAFF PHOTOGRAPHER [PUBLIC DOMAIN], PROSTŘEDNICTVÍM WIKIMEDIA COMMONS. </a:t>
            </a:r>
            <a:r>
              <a:rPr lang="cs-CZ" sz="1200" i="1" dirty="0" err="1" smtClean="0"/>
              <a:t>commons.wikimedia.org</a:t>
            </a:r>
            <a:r>
              <a:rPr lang="cs-CZ" sz="1200" dirty="0" smtClean="0"/>
              <a:t> [online]. [cit. 11.4.2014]. Dostupný na WWW: http://commons.wikimedia.org/wiki/File%3ALouis_Armstrong_restored.jpg</a:t>
            </a:r>
          </a:p>
          <a:p>
            <a:endParaRPr lang="cs-CZ" sz="1200" dirty="0" smtClean="0"/>
          </a:p>
          <a:p>
            <a:r>
              <a:rPr lang="cs-CZ" sz="1200" dirty="0" smtClean="0"/>
              <a:t>Použité hypertextové odkazy jsou platné ke dni vytvoření této prezentace:</a:t>
            </a:r>
          </a:p>
          <a:p>
            <a:r>
              <a:rPr lang="cs-CZ" sz="1200" dirty="0" smtClean="0"/>
              <a:t>Když svatí  </a:t>
            </a:r>
            <a:r>
              <a:rPr lang="cs-CZ" sz="1200" dirty="0" smtClean="0">
                <a:hlinkClick r:id="rId4"/>
              </a:rPr>
              <a:t>http://www.</a:t>
            </a:r>
            <a:r>
              <a:rPr lang="cs-CZ" sz="1200" dirty="0" err="1" smtClean="0">
                <a:hlinkClick r:id="rId4"/>
              </a:rPr>
              <a:t>youtube.com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watch</a:t>
            </a:r>
            <a:r>
              <a:rPr lang="cs-CZ" sz="1200" dirty="0" smtClean="0">
                <a:hlinkClick r:id="rId4"/>
              </a:rPr>
              <a:t>?v=</a:t>
            </a:r>
            <a:r>
              <a:rPr lang="cs-CZ" sz="1200" dirty="0" err="1" smtClean="0">
                <a:hlinkClick r:id="rId4"/>
              </a:rPr>
              <a:t>wyLjbMBpGDA</a:t>
            </a:r>
            <a:endParaRPr lang="cs-CZ" sz="1200" dirty="0" smtClean="0"/>
          </a:p>
          <a:p>
            <a:r>
              <a:rPr lang="cs-CZ" sz="1200" dirty="0" smtClean="0"/>
              <a:t> </a:t>
            </a:r>
            <a:r>
              <a:rPr lang="cs-CZ" sz="1200" dirty="0" err="1" smtClean="0"/>
              <a:t>Mackie</a:t>
            </a:r>
            <a:r>
              <a:rPr lang="cs-CZ" sz="1200" dirty="0" smtClean="0"/>
              <a:t> </a:t>
            </a:r>
            <a:r>
              <a:rPr lang="cs-CZ" sz="1200" dirty="0" err="1" smtClean="0"/>
              <a:t>Messer</a:t>
            </a:r>
            <a:r>
              <a:rPr lang="cs-CZ" sz="1200" dirty="0" smtClean="0"/>
              <a:t>  </a:t>
            </a:r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youtube.com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watch</a:t>
            </a:r>
            <a:r>
              <a:rPr lang="cs-CZ" sz="1200" dirty="0" smtClean="0">
                <a:hlinkClick r:id="rId5"/>
              </a:rPr>
              <a:t>?v=UsxXEhC5eA4</a:t>
            </a:r>
            <a:endParaRPr lang="cs-CZ" sz="1200" dirty="0" smtClean="0"/>
          </a:p>
          <a:p>
            <a:r>
              <a:rPr lang="cs-CZ" sz="1200" dirty="0" smtClean="0"/>
              <a:t> P. </a:t>
            </a:r>
            <a:r>
              <a:rPr lang="cs-CZ" sz="1200" dirty="0" err="1" smtClean="0"/>
              <a:t>Whiteman</a:t>
            </a:r>
            <a:r>
              <a:rPr lang="cs-CZ" sz="1200" dirty="0" smtClean="0"/>
              <a:t>   </a:t>
            </a:r>
            <a:r>
              <a:rPr lang="cs-CZ" sz="1200" dirty="0" smtClean="0">
                <a:hlinkClick r:id="rId6"/>
              </a:rPr>
              <a:t>http://www.</a:t>
            </a:r>
            <a:r>
              <a:rPr lang="cs-CZ" sz="1200" dirty="0" err="1" smtClean="0">
                <a:hlinkClick r:id="rId6"/>
              </a:rPr>
              <a:t>youtube.com</a:t>
            </a:r>
            <a:r>
              <a:rPr lang="cs-CZ" sz="1200" dirty="0" smtClean="0">
                <a:hlinkClick r:id="rId6"/>
              </a:rPr>
              <a:t>/</a:t>
            </a:r>
            <a:r>
              <a:rPr lang="cs-CZ" sz="1200" dirty="0" err="1" smtClean="0">
                <a:hlinkClick r:id="rId6"/>
              </a:rPr>
              <a:t>watch</a:t>
            </a:r>
            <a:r>
              <a:rPr lang="cs-CZ" sz="1200" dirty="0" smtClean="0">
                <a:hlinkClick r:id="rId6"/>
              </a:rPr>
              <a:t>?v=</a:t>
            </a:r>
            <a:r>
              <a:rPr lang="cs-CZ" sz="1200" dirty="0" err="1" smtClean="0">
                <a:hlinkClick r:id="rId6"/>
              </a:rPr>
              <a:t>xFurKUxafRk</a:t>
            </a:r>
            <a:endParaRPr lang="cs-CZ" sz="1200" dirty="0" smtClean="0"/>
          </a:p>
          <a:p>
            <a:r>
              <a:rPr lang="cs-CZ" sz="1200" dirty="0" smtClean="0"/>
              <a:t> dixieland    </a:t>
            </a:r>
            <a:r>
              <a:rPr lang="cs-CZ" sz="1200" dirty="0" smtClean="0">
                <a:hlinkClick r:id="rId7"/>
              </a:rPr>
              <a:t>http://www.</a:t>
            </a:r>
            <a:r>
              <a:rPr lang="cs-CZ" sz="1200" dirty="0" err="1" smtClean="0">
                <a:hlinkClick r:id="rId7"/>
              </a:rPr>
              <a:t>youtube.com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watch</a:t>
            </a:r>
            <a:r>
              <a:rPr lang="cs-CZ" sz="1200" dirty="0" smtClean="0">
                <a:hlinkClick r:id="rId7"/>
              </a:rPr>
              <a:t>?v=89fZGnAdago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Klipart obrázky jsou součástí galerie Microsoft Office volně dostupné na adrese </a:t>
            </a:r>
            <a:r>
              <a:rPr lang="cs-CZ" sz="1200" u="sng" dirty="0" smtClean="0">
                <a:hlinkClick r:id="rId8"/>
              </a:rPr>
              <a:t>www.office.</a:t>
            </a:r>
            <a:r>
              <a:rPr lang="cs-CZ" sz="1200" u="sng" dirty="0" err="1" smtClean="0">
                <a:hlinkClick r:id="rId8"/>
              </a:rPr>
              <a:t>microsoft.com</a:t>
            </a:r>
            <a:endParaRPr lang="cs-CZ" sz="1200" u="sng" dirty="0" smtClean="0"/>
          </a:p>
          <a:p>
            <a:endParaRPr lang="cs-CZ" sz="1400" u="sng" dirty="0" smtClean="0"/>
          </a:p>
          <a:p>
            <a:endParaRPr lang="cs-CZ" sz="1400" dirty="0" smtClean="0"/>
          </a:p>
          <a:p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1400</TotalTime>
  <Words>651</Words>
  <Application>Microsoft Office PowerPoint</Application>
  <PresentationFormat>Předvádění na obrazovce (4:3)</PresentationFormat>
  <Paragraphs>93</Paragraphs>
  <Slides>14</Slides>
  <Notes>14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Snímek 1</vt:lpstr>
      <vt:lpstr>anotace</vt:lpstr>
      <vt:lpstr>Kolébka jazzu</vt:lpstr>
      <vt:lpstr>Snímek 4</vt:lpstr>
      <vt:lpstr>Snímek 5</vt:lpstr>
      <vt:lpstr>Klasický jazz</vt:lpstr>
      <vt:lpstr>Louis armstrong</vt:lpstr>
      <vt:lpstr>Snímek 8</vt:lpstr>
      <vt:lpstr>Dixieland </vt:lpstr>
      <vt:lpstr>Poznáš nástroje na obrázku?</vt:lpstr>
      <vt:lpstr>Symfonický jazz</vt:lpstr>
      <vt:lpstr>Paul Whiteman (1890-1968) </vt:lpstr>
      <vt:lpstr>Znáš odpověď?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Windows User</dc:creator>
  <cp:lastModifiedBy>Windows User</cp:lastModifiedBy>
  <cp:revision>163</cp:revision>
  <dcterms:created xsi:type="dcterms:W3CDTF">2014-02-02T21:34:27Z</dcterms:created>
  <dcterms:modified xsi:type="dcterms:W3CDTF">2014-04-12T12:00:06Z</dcterms:modified>
</cp:coreProperties>
</file>