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57" r:id="rId2"/>
    <p:sldId id="265" r:id="rId3"/>
    <p:sldId id="258" r:id="rId4"/>
    <p:sldId id="259" r:id="rId5"/>
    <p:sldId id="262" r:id="rId6"/>
    <p:sldId id="264" r:id="rId7"/>
    <p:sldId id="266" r:id="rId8"/>
    <p:sldId id="267" r:id="rId9"/>
    <p:sldId id="268" r:id="rId10"/>
    <p:sldId id="260" r:id="rId11"/>
    <p:sldId id="269" r:id="rId12"/>
    <p:sldId id="270" r:id="rId13"/>
    <p:sldId id="271" r:id="rId14"/>
    <p:sldId id="272" r:id="rId15"/>
    <p:sldId id="273" r:id="rId16"/>
    <p:sldId id="274" r:id="rId17"/>
    <p:sldId id="263" r:id="rId18"/>
    <p:sldId id="26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 </a:t>
          </a:r>
          <a:r>
            <a:rPr lang="cs-CZ" sz="1800" baseline="0" dirty="0" smtClean="0">
              <a:solidFill>
                <a:schemeClr val="tx1"/>
              </a:solidFill>
            </a:rPr>
            <a:t>VY_32_INOVACE_3C_09_</a:t>
          </a:r>
          <a:r>
            <a:rPr lang="cs-CZ" sz="2000" baseline="0" dirty="0" smtClean="0">
              <a:solidFill>
                <a:schemeClr val="tx1"/>
              </a:solidFill>
            </a:rPr>
            <a:t>Baroko         </a:t>
          </a:r>
          <a:endParaRPr lang="cs-CZ" sz="2000" b="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Hudební nauka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 tercie, kvinta, I. ročník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únor 2014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Jarmila Brejchová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D30F18-A91C-4D10-9991-A3F58E43ED54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944F409-905D-4212-9B61-C8E656F4BFA9}" type="presOf" srcId="{D1B46980-6531-4606-95E6-44980827E919}" destId="{6140AFEC-043D-4C43-A2F9-D0F5331DF3A3}" srcOrd="0" destOrd="0" presId="urn:microsoft.com/office/officeart/2005/8/layout/target3"/>
    <dgm:cxn modelId="{0C2EF65B-234B-471A-9140-07BA99FA9817}" type="presOf" srcId="{CEBA0FA6-500F-48B5-B7A1-B51529BD38F2}" destId="{CAD3E342-3400-4A52-8AAC-15B5BF88AABE}" srcOrd="0" destOrd="0" presId="urn:microsoft.com/office/officeart/2005/8/layout/target3"/>
    <dgm:cxn modelId="{6B4FE3B1-396E-40D4-AC4F-28DE1001AD3F}" type="presOf" srcId="{CEBA0FA6-500F-48B5-B7A1-B51529BD38F2}" destId="{02176FA0-10E9-44DC-9A54-485A362F109B}" srcOrd="1" destOrd="0" presId="urn:microsoft.com/office/officeart/2005/8/layout/target3"/>
    <dgm:cxn modelId="{2236C6A1-13AA-48FF-947D-6769CE3E1E35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A5A96AF0-C53D-4273-94C7-0E77C6CBFCBE}" type="presOf" srcId="{BBE1F95E-D5AA-436D-B4F5-748C3834552C}" destId="{A5C228C9-6EC4-4821-934B-9E2EFBAB4497}" srcOrd="0" destOrd="0" presId="urn:microsoft.com/office/officeart/2005/8/layout/target3"/>
    <dgm:cxn modelId="{6D2F0714-3862-403F-A8FB-E4C170223744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3D5BD47-988E-43C9-BFB7-1085C1BEDFDA}" type="presOf" srcId="{D1B46980-6531-4606-95E6-44980827E919}" destId="{2BE915AB-18AA-4053-B92C-3BFC9ED204BB}" srcOrd="1" destOrd="0" presId="urn:microsoft.com/office/officeart/2005/8/layout/target3"/>
    <dgm:cxn modelId="{D25C9574-DA7D-492E-AAC4-838C324142CA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AA0567E-3539-4897-AA53-49CF71AF6738}" type="presOf" srcId="{4C35D32F-0EAB-4CD7-82EE-45574DC2A586}" destId="{890E4F0B-2866-4A3F-A3C7-2A14B1797930}" srcOrd="1" destOrd="0" presId="urn:microsoft.com/office/officeart/2005/8/layout/target3"/>
    <dgm:cxn modelId="{408B7BE8-F135-4BDD-8F08-E902A458E8DE}" type="presOf" srcId="{4C35D32F-0EAB-4CD7-82EE-45574DC2A586}" destId="{8BEBB6EC-1DAA-4CAC-8A25-BC0FCBD5DBD5}" srcOrd="0" destOrd="0" presId="urn:microsoft.com/office/officeart/2005/8/layout/target3"/>
    <dgm:cxn modelId="{989EE412-A556-45C1-90A8-641E09274049}" type="presOf" srcId="{D8197B8C-B260-4A16-BDF4-0947B075E274}" destId="{5A5FFA88-C948-4069-8E93-59FA12366E83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A336635F-5099-4B67-9FC9-E868A263E9D7}" type="presOf" srcId="{D1D4F407-5343-4D3F-B5B9-D407B03CAEB4}" destId="{D005CE8C-CC26-4C3E-AC11-E15060ECD759}" srcOrd="0" destOrd="0" presId="urn:microsoft.com/office/officeart/2005/8/layout/target3"/>
    <dgm:cxn modelId="{7ADAE949-4086-4486-8289-D1DB7DFED100}" type="presOf" srcId="{BBE1F95E-D5AA-436D-B4F5-748C3834552C}" destId="{B5AA812A-7391-47E3-B3BF-07AB9DC3D00C}" srcOrd="1" destOrd="0" presId="urn:microsoft.com/office/officeart/2005/8/layout/target3"/>
    <dgm:cxn modelId="{626EBAF9-2590-4CDD-989E-216304082C46}" type="presOf" srcId="{B651F6E3-6281-48DB-9319-2AEAFDAE7572}" destId="{619D679B-A015-4ECF-8348-D1034C574F40}" srcOrd="0" destOrd="0" presId="urn:microsoft.com/office/officeart/2005/8/layout/target3"/>
    <dgm:cxn modelId="{65CA3D49-D5C1-4276-B158-08CAE5E77E8F}" type="presParOf" srcId="{333A1088-737F-45CB-B68E-254E46348037}" destId="{F5ABB229-8D3B-4694-996A-96F23CF14429}" srcOrd="0" destOrd="0" presId="urn:microsoft.com/office/officeart/2005/8/layout/target3"/>
    <dgm:cxn modelId="{7BCC1C20-BDDD-4550-A659-9B3FA37D0969}" type="presParOf" srcId="{333A1088-737F-45CB-B68E-254E46348037}" destId="{F41139FD-01EE-4571-8B17-4FB00FC51163}" srcOrd="1" destOrd="0" presId="urn:microsoft.com/office/officeart/2005/8/layout/target3"/>
    <dgm:cxn modelId="{92A05907-8F24-486E-9417-5294F1AEA7BF}" type="presParOf" srcId="{333A1088-737F-45CB-B68E-254E46348037}" destId="{D005CE8C-CC26-4C3E-AC11-E15060ECD759}" srcOrd="2" destOrd="0" presId="urn:microsoft.com/office/officeart/2005/8/layout/target3"/>
    <dgm:cxn modelId="{D32B1B26-E6E6-44E6-8522-6C6C78EB0F50}" type="presParOf" srcId="{333A1088-737F-45CB-B68E-254E46348037}" destId="{2C702D82-9B77-49B7-9568-BB8EB47C3372}" srcOrd="3" destOrd="0" presId="urn:microsoft.com/office/officeart/2005/8/layout/target3"/>
    <dgm:cxn modelId="{9740029E-7C6F-4BA1-8572-F9CC12EDD84E}" type="presParOf" srcId="{333A1088-737F-45CB-B68E-254E46348037}" destId="{A52A0455-90FF-4808-ABD0-F02540D31D5A}" srcOrd="4" destOrd="0" presId="urn:microsoft.com/office/officeart/2005/8/layout/target3"/>
    <dgm:cxn modelId="{EED79D51-B648-4AED-B34C-3D2F299EE02E}" type="presParOf" srcId="{333A1088-737F-45CB-B68E-254E46348037}" destId="{6140AFEC-043D-4C43-A2F9-D0F5331DF3A3}" srcOrd="5" destOrd="0" presId="urn:microsoft.com/office/officeart/2005/8/layout/target3"/>
    <dgm:cxn modelId="{E37A5750-6626-419C-8946-D4078048D900}" type="presParOf" srcId="{333A1088-737F-45CB-B68E-254E46348037}" destId="{9358AC05-5D7D-4327-9F80-1AD486AEA664}" srcOrd="6" destOrd="0" presId="urn:microsoft.com/office/officeart/2005/8/layout/target3"/>
    <dgm:cxn modelId="{A9ACC84C-EBAF-4F42-9A92-08B04DEE67B1}" type="presParOf" srcId="{333A1088-737F-45CB-B68E-254E46348037}" destId="{313FC574-E1CD-4FB4-B054-0B805CE0447D}" srcOrd="7" destOrd="0" presId="urn:microsoft.com/office/officeart/2005/8/layout/target3"/>
    <dgm:cxn modelId="{61B5F4F8-8EF3-488A-8630-44420509983B}" type="presParOf" srcId="{333A1088-737F-45CB-B68E-254E46348037}" destId="{619D679B-A015-4ECF-8348-D1034C574F40}" srcOrd="8" destOrd="0" presId="urn:microsoft.com/office/officeart/2005/8/layout/target3"/>
    <dgm:cxn modelId="{DA788838-10CE-4420-B37E-0BF90F4EBD91}" type="presParOf" srcId="{333A1088-737F-45CB-B68E-254E46348037}" destId="{322283A8-4A27-4CDA-BAE3-F381106A9174}" srcOrd="9" destOrd="0" presId="urn:microsoft.com/office/officeart/2005/8/layout/target3"/>
    <dgm:cxn modelId="{E1E46253-11D4-45BE-BE59-234E86D0E85A}" type="presParOf" srcId="{333A1088-737F-45CB-B68E-254E46348037}" destId="{FFC9F71D-1B4F-4AD9-A4A6-86ADEFC8AF5C}" srcOrd="10" destOrd="0" presId="urn:microsoft.com/office/officeart/2005/8/layout/target3"/>
    <dgm:cxn modelId="{DAE9F004-0FA1-4176-83E3-38C70837A31B}" type="presParOf" srcId="{333A1088-737F-45CB-B68E-254E46348037}" destId="{25B08C86-7E15-44DC-BE7F-FFB55DD49D12}" srcOrd="11" destOrd="0" presId="urn:microsoft.com/office/officeart/2005/8/layout/target3"/>
    <dgm:cxn modelId="{A32D51E2-CD3A-4B96-8C28-FE6125D8DAEC}" type="presParOf" srcId="{333A1088-737F-45CB-B68E-254E46348037}" destId="{76644BE8-9D7C-4C09-B250-3D10AF48CBB7}" srcOrd="12" destOrd="0" presId="urn:microsoft.com/office/officeart/2005/8/layout/target3"/>
    <dgm:cxn modelId="{6B7BD72A-83F8-45A5-8743-D36B0E96CB6A}" type="presParOf" srcId="{333A1088-737F-45CB-B68E-254E46348037}" destId="{EE85B701-7295-41C0-BA7A-34D3756A2AE6}" srcOrd="13" destOrd="0" presId="urn:microsoft.com/office/officeart/2005/8/layout/target3"/>
    <dgm:cxn modelId="{0C3E2285-B444-4547-8DF9-06E78F1C9A52}" type="presParOf" srcId="{333A1088-737F-45CB-B68E-254E46348037}" destId="{8BEBB6EC-1DAA-4CAC-8A25-BC0FCBD5DBD5}" srcOrd="14" destOrd="0" presId="urn:microsoft.com/office/officeart/2005/8/layout/target3"/>
    <dgm:cxn modelId="{1A3AEDFE-BCEB-4CB5-B60F-AA04653AB166}" type="presParOf" srcId="{333A1088-737F-45CB-B68E-254E46348037}" destId="{5955ED15-90AA-4F08-A8A5-1ED70581E58B}" srcOrd="15" destOrd="0" presId="urn:microsoft.com/office/officeart/2005/8/layout/target3"/>
    <dgm:cxn modelId="{7721ADA7-FBBD-4C4E-972D-746333A92252}" type="presParOf" srcId="{333A1088-737F-45CB-B68E-254E46348037}" destId="{26528689-9DF4-4685-8F23-BABDBD774F07}" srcOrd="16" destOrd="0" presId="urn:microsoft.com/office/officeart/2005/8/layout/target3"/>
    <dgm:cxn modelId="{DD333056-36F4-4B26-97E4-2365B9FB412E}" type="presParOf" srcId="{333A1088-737F-45CB-B68E-254E46348037}" destId="{CAD3E342-3400-4A52-8AAC-15B5BF88AABE}" srcOrd="17" destOrd="0" presId="urn:microsoft.com/office/officeart/2005/8/layout/target3"/>
    <dgm:cxn modelId="{64CB9CEC-8907-4E53-B842-98E1D350DD3D}" type="presParOf" srcId="{333A1088-737F-45CB-B68E-254E46348037}" destId="{486F9B35-3F77-4B86-95AC-C956F2B86E44}" srcOrd="18" destOrd="0" presId="urn:microsoft.com/office/officeart/2005/8/layout/target3"/>
    <dgm:cxn modelId="{8D200479-E444-4791-B031-C35D17752C21}" type="presParOf" srcId="{333A1088-737F-45CB-B68E-254E46348037}" destId="{FE72208B-B9B5-47BF-B463-2DC6D6185814}" srcOrd="19" destOrd="0" presId="urn:microsoft.com/office/officeart/2005/8/layout/target3"/>
    <dgm:cxn modelId="{A3252150-9BE2-49A5-96BD-F3F7912A8A71}" type="presParOf" srcId="{333A1088-737F-45CB-B68E-254E46348037}" destId="{A5C228C9-6EC4-4821-934B-9E2EFBAB4497}" srcOrd="20" destOrd="0" presId="urn:microsoft.com/office/officeart/2005/8/layout/target3"/>
    <dgm:cxn modelId="{47CCFA8E-07D9-44BA-A2A4-EEE082C799B4}" type="presParOf" srcId="{333A1088-737F-45CB-B68E-254E46348037}" destId="{AED2198E-93D5-4001-81B4-73124B309672}" srcOrd="21" destOrd="0" presId="urn:microsoft.com/office/officeart/2005/8/layout/target3"/>
    <dgm:cxn modelId="{00A41D05-4DCB-4D5C-B64E-6CA852C43C59}" type="presParOf" srcId="{333A1088-737F-45CB-B68E-254E46348037}" destId="{2BE915AB-18AA-4053-B92C-3BFC9ED204BB}" srcOrd="22" destOrd="0" presId="urn:microsoft.com/office/officeart/2005/8/layout/target3"/>
    <dgm:cxn modelId="{5AB33F60-B6F5-40FA-B12D-E92644C9B4FF}" type="presParOf" srcId="{333A1088-737F-45CB-B68E-254E46348037}" destId="{6BB5E863-4638-4E1D-BFDE-399D028AC4ED}" srcOrd="23" destOrd="0" presId="urn:microsoft.com/office/officeart/2005/8/layout/target3"/>
    <dgm:cxn modelId="{4CCB21E9-03F8-45E2-BD95-59B75A8EE41C}" type="presParOf" srcId="{333A1088-737F-45CB-B68E-254E46348037}" destId="{5A5FFA88-C948-4069-8E93-59FA12366E83}" srcOrd="24" destOrd="0" presId="urn:microsoft.com/office/officeart/2005/8/layout/target3"/>
    <dgm:cxn modelId="{B974D7E5-CD30-46BA-9393-7922720FB7B3}" type="presParOf" srcId="{333A1088-737F-45CB-B68E-254E46348037}" destId="{890E4F0B-2866-4A3F-A3C7-2A14B1797930}" srcOrd="25" destOrd="0" presId="urn:microsoft.com/office/officeart/2005/8/layout/target3"/>
    <dgm:cxn modelId="{569F83D4-42C6-401A-BD0C-06CC06E66C19}" type="presParOf" srcId="{333A1088-737F-45CB-B68E-254E46348037}" destId="{02176FA0-10E9-44DC-9A54-485A362F109B}" srcOrd="26" destOrd="0" presId="urn:microsoft.com/office/officeart/2005/8/layout/target3"/>
    <dgm:cxn modelId="{C50B06FC-21FA-469C-9BF6-68BF4F67ABA3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4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4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535056"/>
                <a:satOff val="6615"/>
                <a:lumOff val="-2157"/>
                <a:alphaOff val="0"/>
                <a:tint val="92000"/>
                <a:satMod val="170000"/>
              </a:schemeClr>
            </a:gs>
            <a:gs pos="15000">
              <a:schemeClr val="accent4">
                <a:hueOff val="-535056"/>
                <a:satOff val="6615"/>
                <a:lumOff val="-2157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535056"/>
                <a:satOff val="6615"/>
                <a:lumOff val="-2157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535056"/>
                <a:satOff val="6615"/>
                <a:lumOff val="-2157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535056"/>
                <a:satOff val="6615"/>
                <a:lumOff val="-2157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4">
              <a:hueOff val="-535056"/>
              <a:satOff val="6615"/>
              <a:lumOff val="-2157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535056"/>
              <a:satOff val="6615"/>
              <a:lumOff val="-2157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070112"/>
                <a:satOff val="13230"/>
                <a:lumOff val="-4313"/>
                <a:alphaOff val="0"/>
                <a:tint val="92000"/>
                <a:satMod val="170000"/>
              </a:schemeClr>
            </a:gs>
            <a:gs pos="15000">
              <a:schemeClr val="accent4">
                <a:hueOff val="-1070112"/>
                <a:satOff val="13230"/>
                <a:lumOff val="-4313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1070112"/>
                <a:satOff val="13230"/>
                <a:lumOff val="-4313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1070112"/>
                <a:satOff val="13230"/>
                <a:lumOff val="-4313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1070112"/>
                <a:satOff val="13230"/>
                <a:lumOff val="-4313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4">
              <a:hueOff val="-1070112"/>
              <a:satOff val="13230"/>
              <a:lumOff val="-4313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070112"/>
              <a:satOff val="13230"/>
              <a:lumOff val="-4313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accent1">
                  <a:lumMod val="75000"/>
                </a:schemeClr>
              </a:solidFill>
            </a:rPr>
            <a:t>  </a:t>
          </a:r>
          <a:r>
            <a:rPr lang="cs-CZ" sz="1800" kern="1200" baseline="0" dirty="0" smtClean="0">
              <a:solidFill>
                <a:schemeClr val="tx1"/>
              </a:solidFill>
            </a:rPr>
            <a:t>VY_32_INOVACE_3C_09_</a:t>
          </a:r>
          <a:r>
            <a:rPr lang="cs-CZ" sz="2000" kern="1200" baseline="0" dirty="0" smtClean="0">
              <a:solidFill>
                <a:schemeClr val="tx1"/>
              </a:solidFill>
            </a:rPr>
            <a:t>Baroko         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605168"/>
                <a:satOff val="19845"/>
                <a:lumOff val="-6470"/>
                <a:alphaOff val="0"/>
                <a:tint val="92000"/>
                <a:satMod val="170000"/>
              </a:schemeClr>
            </a:gs>
            <a:gs pos="15000">
              <a:schemeClr val="accent4">
                <a:hueOff val="-1605168"/>
                <a:satOff val="19845"/>
                <a:lumOff val="-6470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1605168"/>
                <a:satOff val="19845"/>
                <a:lumOff val="-6470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1605168"/>
                <a:satOff val="19845"/>
                <a:lumOff val="-647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1605168"/>
                <a:satOff val="19845"/>
                <a:lumOff val="-647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4">
              <a:hueOff val="-1605168"/>
              <a:satOff val="19845"/>
              <a:lumOff val="-647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605168"/>
              <a:satOff val="19845"/>
              <a:lumOff val="-647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Hudební nauka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140224"/>
                <a:satOff val="26460"/>
                <a:lumOff val="-8626"/>
                <a:alphaOff val="0"/>
                <a:tint val="92000"/>
                <a:satMod val="170000"/>
              </a:schemeClr>
            </a:gs>
            <a:gs pos="15000">
              <a:schemeClr val="accent4">
                <a:hueOff val="-2140224"/>
                <a:satOff val="26460"/>
                <a:lumOff val="-8626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2140224"/>
                <a:satOff val="26460"/>
                <a:lumOff val="-8626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2140224"/>
                <a:satOff val="26460"/>
                <a:lumOff val="-8626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2140224"/>
                <a:satOff val="26460"/>
                <a:lumOff val="-8626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4">
              <a:hueOff val="-2140224"/>
              <a:satOff val="26460"/>
              <a:lumOff val="-8626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140224"/>
              <a:satOff val="26460"/>
              <a:lumOff val="-8626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 tercie, kvinta, I. ročník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675280"/>
                <a:satOff val="33075"/>
                <a:lumOff val="-10782"/>
                <a:alphaOff val="0"/>
                <a:tint val="92000"/>
                <a:satMod val="170000"/>
              </a:schemeClr>
            </a:gs>
            <a:gs pos="15000">
              <a:schemeClr val="accent4">
                <a:hueOff val="-2675280"/>
                <a:satOff val="33075"/>
                <a:lumOff val="-10782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2675280"/>
                <a:satOff val="33075"/>
                <a:lumOff val="-10782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2675280"/>
                <a:satOff val="33075"/>
                <a:lumOff val="-10782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2675280"/>
                <a:satOff val="33075"/>
                <a:lumOff val="-10782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4">
              <a:hueOff val="-2675280"/>
              <a:satOff val="33075"/>
              <a:lumOff val="-10782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675280"/>
              <a:satOff val="33075"/>
              <a:lumOff val="-10782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tx1"/>
              </a:solidFill>
            </a:rPr>
            <a:t>:  únor 2014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210336"/>
                <a:satOff val="39690"/>
                <a:lumOff val="-12939"/>
                <a:alphaOff val="0"/>
                <a:tint val="92000"/>
                <a:satMod val="170000"/>
              </a:schemeClr>
            </a:gs>
            <a:gs pos="15000">
              <a:schemeClr val="accent4">
                <a:hueOff val="-3210336"/>
                <a:satOff val="39690"/>
                <a:lumOff val="-12939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3210336"/>
                <a:satOff val="39690"/>
                <a:lumOff val="-12939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3210336"/>
                <a:satOff val="39690"/>
                <a:lumOff val="-12939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3210336"/>
                <a:satOff val="39690"/>
                <a:lumOff val="-12939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4">
              <a:hueOff val="-3210336"/>
              <a:satOff val="39690"/>
              <a:lumOff val="-12939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210336"/>
              <a:satOff val="39690"/>
              <a:lumOff val="-12939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>
              <a:solidFill>
                <a:schemeClr val="tx1"/>
              </a:solidFill>
            </a:rPr>
            <a:t>Mgr. Jarmila Brejchová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B9D310-1A13-48B2-84E1-998FA577B004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B050C0-9124-4161-88F1-1F4B4232D9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3" Type="http://schemas.openxmlformats.org/officeDocument/2006/relationships/slide" Target="slide7.xml"/><Relationship Id="rId7" Type="http://schemas.openxmlformats.org/officeDocument/2006/relationships/slide" Target="slide1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5.xml"/><Relationship Id="rId5" Type="http://schemas.openxmlformats.org/officeDocument/2006/relationships/slide" Target="slide13.xml"/><Relationship Id="rId4" Type="http://schemas.openxmlformats.org/officeDocument/2006/relationships/slide" Target="slide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5" Type="http://schemas.openxmlformats.org/officeDocument/2006/relationships/slide" Target="slide11.xml"/><Relationship Id="rId4" Type="http://schemas.openxmlformats.org/officeDocument/2006/relationships/slide" Target="slide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UZEtVbJT5c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y9yXhLpGRo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pzR9bhei_o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irenze_(2004).jpg" TargetMode="External"/><Relationship Id="rId7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ipzR9bhei_o" TargetMode="External"/><Relationship Id="rId5" Type="http://schemas.openxmlformats.org/officeDocument/2006/relationships/hyperlink" Target="http://www.youtube.com/watch?v=Ry9yXhLpGRo" TargetMode="External"/><Relationship Id="rId4" Type="http://schemas.openxmlformats.org/officeDocument/2006/relationships/hyperlink" Target="http://www.youtube.com/watch?v=IUZEtVbJT5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Materiál seznamuje žáky s hudbou doby baroka. </a:t>
            </a:r>
          </a:p>
          <a:p>
            <a:r>
              <a:rPr lang="cs-CZ" sz="2000" dirty="0" smtClean="0"/>
              <a:t>Je určen pro interaktivní tabuli.</a:t>
            </a:r>
          </a:p>
          <a:p>
            <a:r>
              <a:rPr lang="cs-CZ" sz="2000" dirty="0" smtClean="0"/>
              <a:t>Mezi snímky se lze pohybovat prostřednictvím hypertextových odkazů a tlačítek akcí</a:t>
            </a:r>
          </a:p>
          <a:p>
            <a:r>
              <a:rPr lang="cs-CZ" sz="2000" dirty="0" smtClean="0"/>
              <a:t>Součástí jsou odkazy na poslechové ukázky na </a:t>
            </a:r>
            <a:r>
              <a:rPr lang="cs-CZ" sz="2000" dirty="0" err="1" smtClean="0"/>
              <a:t>YouTube</a:t>
            </a:r>
            <a:r>
              <a:rPr lang="cs-CZ" sz="2000" dirty="0" smtClean="0"/>
              <a:t> a úkoly pro žáky</a:t>
            </a:r>
          </a:p>
          <a:p>
            <a:r>
              <a:rPr lang="cs-CZ" sz="2000" dirty="0" smtClean="0"/>
              <a:t>Otázky jsou vyznačeny červeně, po klepnutí se objeví správná odpověď</a:t>
            </a:r>
          </a:p>
          <a:p>
            <a:r>
              <a:rPr lang="cs-CZ" sz="2000" dirty="0" smtClean="0"/>
              <a:t>Materiál je možno využít pro výklad, opakování i pro zápisky žáka.</a:t>
            </a:r>
          </a:p>
          <a:p>
            <a:r>
              <a:rPr lang="cs-CZ" sz="2000" dirty="0" smtClean="0"/>
              <a:t>Je určen pro tercii, kvintu </a:t>
            </a:r>
            <a:r>
              <a:rPr lang="cs-CZ" sz="2000" dirty="0" smtClean="0"/>
              <a:t>a 1</a:t>
            </a:r>
            <a:r>
              <a:rPr lang="cs-CZ" sz="2000" dirty="0" smtClean="0"/>
              <a:t>. ročník, lze jej využít i v sekundě a  kvartě.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Baroko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Období </a:t>
            </a:r>
            <a:r>
              <a:rPr lang="cs-CZ" dirty="0" smtClean="0">
                <a:hlinkClick r:id="rId3" action="ppaction://hlinksldjump"/>
              </a:rPr>
              <a:t>melodicko-harmonické</a:t>
            </a:r>
            <a:endParaRPr lang="cs-CZ" dirty="0"/>
          </a:p>
        </p:txBody>
      </p:sp>
      <p:pic>
        <p:nvPicPr>
          <p:cNvPr id="1027" name="Picture 3" descr="C:\Users\Lovosice Home\AppData\Local\Microsoft\Windows\Temporary Internet Files\Content.IE5\GT8PS3E5\MP9004388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14612" y="2390192"/>
            <a:ext cx="5944756" cy="33248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155O-1750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Umělecký sloh, projevil se ve stavitelství, sochařství, malířství, v uměleckých řemeslech, hudbě i literatuře</a:t>
            </a:r>
          </a:p>
          <a:p>
            <a:r>
              <a:rPr lang="cs-CZ" dirty="0" smtClean="0"/>
              <a:t>Zdůrazňoval  cit, majestátnost, vznešenost, náboženské zanícení</a:t>
            </a:r>
          </a:p>
          <a:p>
            <a:r>
              <a:rPr lang="cs-CZ" dirty="0" smtClean="0"/>
              <a:t>Umění mělo člověka ohromit,  vzbudit pokoru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Melodicko-harmonický princip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Dal název období ve vývoji hudby, od baroka přes klasicismus, romantismus, impresionismus, až po další směry hudby ve 20. století</a:t>
            </a:r>
          </a:p>
          <a:p>
            <a:r>
              <a:rPr lang="cs-CZ" dirty="0" smtClean="0"/>
              <a:t>Znamenal </a:t>
            </a:r>
            <a:r>
              <a:rPr lang="cs-CZ" b="1" dirty="0" smtClean="0"/>
              <a:t>rovnoprávnost složky melodické </a:t>
            </a:r>
            <a:r>
              <a:rPr lang="cs-CZ" dirty="0" smtClean="0"/>
              <a:t>(horizontální) a </a:t>
            </a:r>
            <a:r>
              <a:rPr lang="cs-CZ" b="1" dirty="0" smtClean="0"/>
              <a:t>harmonické </a:t>
            </a:r>
            <a:r>
              <a:rPr lang="cs-CZ" dirty="0" smtClean="0"/>
              <a:t>(vertikální)</a:t>
            </a:r>
          </a:p>
          <a:p>
            <a:r>
              <a:rPr lang="cs-CZ" dirty="0" smtClean="0"/>
              <a:t>Ve starší hudbě byla harmonie spíše  výsledkem náhodných postupů ve vícehlasu, postupně však skladatelé věnovali stále více pozornosti harmonické struktuře</a:t>
            </a:r>
            <a:endParaRPr lang="cs-CZ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8429652" y="6000768"/>
            <a:ext cx="500066" cy="64294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Vedle polyfonie vznikaly i skladby pro jeden hlas (zpěv i nástroj) s doprovodem</a:t>
            </a:r>
          </a:p>
          <a:p>
            <a:r>
              <a:rPr lang="cs-CZ" dirty="0" smtClean="0"/>
              <a:t>Prosazovaly se tóniny durové a mollové</a:t>
            </a:r>
          </a:p>
          <a:p>
            <a:r>
              <a:rPr lang="cs-CZ" dirty="0" smtClean="0"/>
              <a:t>Rozvíjely se nové hudební druhy a formy, např. 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hlinkClick r:id="rId3" action="ppaction://hlinksldjump"/>
              </a:rPr>
              <a:t>opera</a:t>
            </a:r>
            <a:r>
              <a:rPr lang="cs-CZ" dirty="0" smtClean="0"/>
              <a:t>, </a:t>
            </a:r>
            <a:r>
              <a:rPr lang="cs-CZ" dirty="0" smtClean="0">
                <a:hlinkClick r:id="rId4" action="ppaction://hlinksldjump"/>
              </a:rPr>
              <a:t>kantáta</a:t>
            </a:r>
            <a:r>
              <a:rPr lang="cs-CZ" dirty="0" smtClean="0"/>
              <a:t> a </a:t>
            </a:r>
            <a:r>
              <a:rPr lang="cs-CZ" dirty="0" smtClean="0">
                <a:hlinkClick r:id="rId5" action="ppaction://hlinksldjump"/>
              </a:rPr>
              <a:t>oratorium</a:t>
            </a:r>
            <a:r>
              <a:rPr lang="cs-CZ" dirty="0" smtClean="0"/>
              <a:t> , </a:t>
            </a:r>
            <a:r>
              <a:rPr lang="cs-CZ" dirty="0" smtClean="0">
                <a:hlinkClick r:id="rId6" action="ppaction://hlinksldjump"/>
              </a:rPr>
              <a:t>suita</a:t>
            </a:r>
            <a:r>
              <a:rPr lang="cs-CZ" dirty="0" smtClean="0"/>
              <a:t>, </a:t>
            </a:r>
            <a:r>
              <a:rPr lang="cs-CZ" dirty="0" smtClean="0">
                <a:hlinkClick r:id="rId7" action="ppaction://hlinksldjump"/>
              </a:rPr>
              <a:t>koncert</a:t>
            </a:r>
            <a:r>
              <a:rPr lang="cs-CZ" dirty="0" smtClean="0"/>
              <a:t>, </a:t>
            </a:r>
            <a:r>
              <a:rPr lang="cs-CZ" dirty="0" smtClean="0">
                <a:hlinkClick r:id="rId8" action="ppaction://hlinksldjump"/>
              </a:rPr>
              <a:t>fuga</a:t>
            </a:r>
            <a:endParaRPr lang="cs-CZ" dirty="0" smtClean="0"/>
          </a:p>
          <a:p>
            <a:r>
              <a:rPr lang="cs-CZ" dirty="0" smtClean="0"/>
              <a:t>Zdokonalovaly se hudební nástroje</a:t>
            </a:r>
          </a:p>
          <a:p>
            <a:r>
              <a:rPr lang="cs-CZ" dirty="0" smtClean="0"/>
              <a:t>Vznikaly první orchestry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Uveď synonymum pro polyfonii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VÍCEHLAS, MNOHOHLAS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Vznikla díky úsilí o vzkříšení antického dramatu</a:t>
            </a:r>
          </a:p>
          <a:p>
            <a:r>
              <a:rPr lang="cs-CZ" dirty="0" smtClean="0"/>
              <a:t>Zprvu měla podobu sólových výstupů s doprovodem viol, později orchestru s </a:t>
            </a:r>
            <a:r>
              <a:rPr lang="cs-CZ" dirty="0" smtClean="0">
                <a:hlinkClick r:id="rId3" action="ppaction://hlinksldjump"/>
              </a:rPr>
              <a:t>cembalem</a:t>
            </a:r>
            <a:r>
              <a:rPr lang="cs-CZ" dirty="0" smtClean="0"/>
              <a:t>, hrajícím </a:t>
            </a:r>
            <a:r>
              <a:rPr lang="cs-CZ" dirty="0" smtClean="0">
                <a:hlinkClick r:id="rId4" action="ppaction://hlinksldjump"/>
              </a:rPr>
              <a:t>generálbas</a:t>
            </a:r>
            <a:endParaRPr lang="cs-CZ" dirty="0" smtClean="0"/>
          </a:p>
          <a:p>
            <a:r>
              <a:rPr lang="cs-CZ" dirty="0" smtClean="0"/>
              <a:t>U zrodu opery stála </a:t>
            </a:r>
            <a:r>
              <a:rPr lang="cs-CZ" b="1" dirty="0" smtClean="0">
                <a:hlinkClick r:id="rId5" action="ppaction://hlinksldjump"/>
              </a:rPr>
              <a:t>florentská </a:t>
            </a:r>
            <a:r>
              <a:rPr lang="cs-CZ" b="1" dirty="0" err="1" smtClean="0">
                <a:hlinkClick r:id="rId5" action="ppaction://hlinksldjump"/>
              </a:rPr>
              <a:t>camerata</a:t>
            </a:r>
            <a:endParaRPr lang="cs-CZ" b="1" dirty="0" smtClean="0"/>
          </a:p>
          <a:p>
            <a:r>
              <a:rPr lang="cs-CZ" dirty="0" smtClean="0"/>
              <a:t>Významným tvůrcem prvních oper byl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Claudio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Monteverdi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/>
              <a:t>(1567-1643)</a:t>
            </a:r>
            <a:endParaRPr lang="cs-CZ" dirty="0"/>
          </a:p>
        </p:txBody>
      </p:sp>
      <p:sp>
        <p:nvSpPr>
          <p:cNvPr id="4" name="Tlačítko akce: Domů 3">
            <a:hlinkClick r:id="rId6" action="ppaction://hlinksldjump" highlightClick="1"/>
          </p:cNvPr>
          <p:cNvSpPr/>
          <p:nvPr/>
        </p:nvSpPr>
        <p:spPr>
          <a:xfrm>
            <a:off x="8001024" y="5786454"/>
            <a:ext cx="785818" cy="71438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cembalo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Klávesový nástroj</a:t>
            </a:r>
          </a:p>
          <a:p>
            <a:r>
              <a:rPr lang="cs-CZ" dirty="0" smtClean="0"/>
              <a:t>Předchůdce klavíru</a:t>
            </a:r>
          </a:p>
          <a:p>
            <a:r>
              <a:rPr lang="cs-CZ" dirty="0" smtClean="0"/>
              <a:t>Struny se rozezvučovaly drnkáním pomocí havraních brků</a:t>
            </a:r>
            <a:endParaRPr lang="cs-CZ" dirty="0"/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7429520" y="5643578"/>
            <a:ext cx="714380" cy="64294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Zástupný symbol pro obsah 9" descr="Bach_Cembalo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5286380" y="857232"/>
            <a:ext cx="3251200" cy="4330700"/>
          </a:xfrm>
        </p:spPr>
      </p:pic>
      <p:sp>
        <p:nvSpPr>
          <p:cNvPr id="11" name="TextovéPole 10"/>
          <p:cNvSpPr txBox="1"/>
          <p:nvPr/>
        </p:nvSpPr>
        <p:spPr>
          <a:xfrm>
            <a:off x="5072066" y="507207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Generálbas (číslovaný bas)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Zapisoval se notami (basová melodie) a čísly vyjadřujícími interval tvořený od basového tónu směrem vzhůru</a:t>
            </a:r>
            <a:endParaRPr lang="cs-CZ" dirty="0"/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7286644" y="5786454"/>
            <a:ext cx="714380" cy="5715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Místo, kde se zrodila opera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Florencie</a:t>
            </a:r>
            <a:endParaRPr lang="cs-CZ" dirty="0"/>
          </a:p>
        </p:txBody>
      </p:sp>
      <p:pic>
        <p:nvPicPr>
          <p:cNvPr id="10" name="Zástupný symbol pro obrázek 9" descr="Firenze_(2004).jpg"/>
          <p:cNvPicPr>
            <a:picLocks noGrp="1" noChangeAspect="1"/>
          </p:cNvPicPr>
          <p:nvPr>
            <p:ph type="pic" idx="1"/>
          </p:nvPr>
        </p:nvPicPr>
        <p:blipFill>
          <a:blip r:embed="rId3" cstate="print"/>
          <a:srcRect l="2537" r="2537"/>
          <a:stretch>
            <a:fillRect/>
          </a:stretch>
        </p:blipFill>
        <p:spPr/>
      </p:pic>
      <p:sp>
        <p:nvSpPr>
          <p:cNvPr id="11" name="TextovéPole 10"/>
          <p:cNvSpPr txBox="1"/>
          <p:nvPr/>
        </p:nvSpPr>
        <p:spPr>
          <a:xfrm>
            <a:off x="500034" y="550070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Florentská </a:t>
            </a:r>
            <a:r>
              <a:rPr lang="cs-CZ" dirty="0" err="1" smtClean="0"/>
              <a:t>camerata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Společenství hudebních teoretiků,skladatelů a básníků, které se scházelo u hraběte </a:t>
            </a:r>
            <a:r>
              <a:rPr lang="cs-CZ" dirty="0" err="1" smtClean="0"/>
              <a:t>Bardiho</a:t>
            </a:r>
            <a:r>
              <a:rPr lang="cs-CZ" dirty="0" smtClean="0"/>
              <a:t> ve Florencii na sklonku 16. století</a:t>
            </a:r>
          </a:p>
          <a:p>
            <a:r>
              <a:rPr lang="cs-CZ" dirty="0" err="1" smtClean="0"/>
              <a:t>Vincenzo</a:t>
            </a:r>
            <a:r>
              <a:rPr lang="cs-CZ" dirty="0" smtClean="0"/>
              <a:t> Galilei, </a:t>
            </a:r>
            <a:r>
              <a:rPr lang="cs-CZ" dirty="0" err="1" smtClean="0"/>
              <a:t>Jacopo</a:t>
            </a:r>
            <a:r>
              <a:rPr lang="cs-CZ" dirty="0" smtClean="0"/>
              <a:t> Peri, </a:t>
            </a:r>
            <a:r>
              <a:rPr lang="cs-CZ" dirty="0" err="1" smtClean="0"/>
              <a:t>Giulio</a:t>
            </a:r>
            <a:r>
              <a:rPr lang="cs-CZ" dirty="0" smtClean="0"/>
              <a:t> </a:t>
            </a:r>
            <a:r>
              <a:rPr lang="cs-CZ" dirty="0" err="1" smtClean="0"/>
              <a:t>Caccini</a:t>
            </a:r>
            <a:endParaRPr lang="cs-CZ" smtClean="0"/>
          </a:p>
          <a:p>
            <a:endParaRPr lang="cs-CZ" dirty="0"/>
          </a:p>
        </p:txBody>
      </p:sp>
      <p:sp>
        <p:nvSpPr>
          <p:cNvPr id="7" name="Tlačítko akce: Domů 6">
            <a:hlinkClick r:id="rId3" action="ppaction://hlinksldjump" highlightClick="1"/>
          </p:cNvPr>
          <p:cNvSpPr/>
          <p:nvPr/>
        </p:nvSpPr>
        <p:spPr>
          <a:xfrm>
            <a:off x="7572396" y="5929330"/>
            <a:ext cx="785818" cy="71438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Kantáta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Skladba pro sbor, sóla a orchestr</a:t>
            </a:r>
          </a:p>
          <a:p>
            <a:r>
              <a:rPr lang="cs-CZ" dirty="0" smtClean="0"/>
              <a:t>Náměty jsou spíše světské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Uveď názvy zpěvních hlasů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SOPRÁN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ALT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TENOR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BAS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lačítko akce: Domů 6">
            <a:hlinkClick r:id="rId3" action="ppaction://hlinksldjump" highlightClick="1"/>
          </p:cNvPr>
          <p:cNvSpPr/>
          <p:nvPr/>
        </p:nvSpPr>
        <p:spPr>
          <a:xfrm>
            <a:off x="7286644" y="5786454"/>
            <a:ext cx="756664" cy="6137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Oratorium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Skladba pro sbor, sóla a orchestr</a:t>
            </a:r>
          </a:p>
          <a:p>
            <a:r>
              <a:rPr lang="cs-CZ" dirty="0" smtClean="0"/>
              <a:t>Náměty původně duchovní, později i světské</a:t>
            </a:r>
          </a:p>
          <a:p>
            <a:r>
              <a:rPr lang="en-US" dirty="0" smtClean="0">
                <a:hlinkClick r:id="rId3"/>
              </a:rPr>
              <a:t>Royal Choral Society: 'Hallelujah Chorus' from Handel's Messiah – YouTube</a:t>
            </a:r>
            <a:endParaRPr lang="cs-CZ" dirty="0" smtClean="0"/>
          </a:p>
          <a:p>
            <a:r>
              <a:rPr lang="cs-CZ" dirty="0" smtClean="0"/>
              <a:t>Nadále vznikaly i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mše</a:t>
            </a:r>
            <a:r>
              <a:rPr lang="cs-CZ" dirty="0" smtClean="0"/>
              <a:t>, velké vokálně-instrumentální formy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Jsou mše skladby duchovní, nebo světské?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DUCHOVNÍ</a:t>
            </a:r>
            <a:endParaRPr lang="cs-CZ" dirty="0"/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7858148" y="5929330"/>
            <a:ext cx="785818" cy="64294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Koncert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Hudební forma většinou třívětá</a:t>
            </a:r>
          </a:p>
          <a:p>
            <a:r>
              <a:rPr lang="cs-CZ" dirty="0" smtClean="0"/>
              <a:t>Sólový nástroj s doprovodem (orchestru)</a:t>
            </a:r>
          </a:p>
          <a:p>
            <a:r>
              <a:rPr lang="cs-CZ" dirty="0" smtClean="0"/>
              <a:t>V baroku rovněž vzniklo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concerto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grosso</a:t>
            </a:r>
            <a:endParaRPr lang="cs-CZ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dirty="0" smtClean="0"/>
              <a:t>Jedním z vrcholných tvůrců obou forem byl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Antonio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Vivaldi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/>
              <a:t>(1678-1741)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Poznáš skladbu, jež interprety inspirovala?</a:t>
            </a:r>
          </a:p>
          <a:p>
            <a:r>
              <a:rPr lang="cs-CZ" dirty="0" err="1" smtClean="0">
                <a:hlinkClick r:id="rId3"/>
              </a:rPr>
              <a:t>Vivaldianno</a:t>
            </a:r>
            <a:r>
              <a:rPr lang="cs-CZ" dirty="0" smtClean="0">
                <a:hlinkClick r:id="rId3"/>
              </a:rPr>
              <a:t> - Jaroslav Svěcený, Michal Dvořák – </a:t>
            </a:r>
            <a:r>
              <a:rPr lang="cs-CZ" dirty="0" err="1" smtClean="0">
                <a:hlinkClick r:id="rId3"/>
              </a:rPr>
              <a:t>YouTube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Čtvero ročních dob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8143900" y="5643578"/>
            <a:ext cx="571504" cy="5715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Suita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Sled několika původně renesančních tanečních skladeb</a:t>
            </a:r>
          </a:p>
          <a:p>
            <a:r>
              <a:rPr lang="cs-CZ" smtClean="0"/>
              <a:t>Allemande, </a:t>
            </a:r>
            <a:r>
              <a:rPr lang="cs-CZ" dirty="0" smtClean="0"/>
              <a:t>courante, sarabanda, intermezzo</a:t>
            </a:r>
            <a:r>
              <a:rPr lang="cs-CZ" smtClean="0"/>
              <a:t>, gigue, menuet</a:t>
            </a:r>
            <a:endParaRPr lang="cs-CZ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715272" y="5500702"/>
            <a:ext cx="714380" cy="64294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Fuga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Polyfonní instrumentální skladba</a:t>
            </a:r>
          </a:p>
          <a:p>
            <a:r>
              <a:rPr lang="cs-CZ" dirty="0" smtClean="0"/>
              <a:t>Skládá se ze tří částí: </a:t>
            </a:r>
          </a:p>
          <a:p>
            <a:r>
              <a:rPr lang="cs-CZ" dirty="0" smtClean="0"/>
              <a:t>     expozice (představí se hlavní téma)</a:t>
            </a:r>
          </a:p>
          <a:p>
            <a:r>
              <a:rPr lang="cs-CZ" dirty="0" smtClean="0"/>
              <a:t>     provedení (práce s tématem)</a:t>
            </a:r>
          </a:p>
          <a:p>
            <a:r>
              <a:rPr lang="cs-CZ" dirty="0" smtClean="0"/>
              <a:t>     závěr (opět zazní hlavní téma)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 tokáta (toccata) skladba pro klávesový nebo smyčcový nástroj?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KLÁVESOVÝ</a:t>
            </a:r>
          </a:p>
          <a:p>
            <a:endParaRPr lang="cs-CZ" dirty="0" smtClean="0"/>
          </a:p>
          <a:p>
            <a:r>
              <a:rPr lang="en-US" dirty="0" smtClean="0">
                <a:hlinkClick r:id="rId3"/>
              </a:rPr>
              <a:t>Bach, Toccata and Fugue in D minor, organ – YouTube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8001024" y="4643446"/>
            <a:ext cx="571504" cy="54235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Nejvýznamnější hudební skladatelé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43042" y="1643050"/>
            <a:ext cx="6786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dirty="0" err="1" smtClean="0"/>
              <a:t>Johannn</a:t>
            </a:r>
            <a:r>
              <a:rPr lang="cs-CZ" dirty="0" smtClean="0"/>
              <a:t> Sebastian </a:t>
            </a:r>
            <a:r>
              <a:rPr lang="cs-CZ" dirty="0" err="1" smtClean="0"/>
              <a:t>Bach</a:t>
            </a:r>
            <a:r>
              <a:rPr lang="cs-CZ" dirty="0" smtClean="0"/>
              <a:t>                              </a:t>
            </a:r>
            <a:r>
              <a:rPr lang="cs-CZ" dirty="0" err="1" smtClean="0"/>
              <a:t>Georg</a:t>
            </a:r>
            <a:r>
              <a:rPr lang="cs-CZ" dirty="0" smtClean="0"/>
              <a:t> Friedrich Händel</a:t>
            </a:r>
            <a:endParaRPr lang="cs-CZ" dirty="0"/>
          </a:p>
        </p:txBody>
      </p:sp>
      <p:pic>
        <p:nvPicPr>
          <p:cNvPr id="7" name="Zástupný symbol pro obsah 6" descr="Johann_Sebastian_Bach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405945" y="2214554"/>
            <a:ext cx="3191139" cy="3929090"/>
          </a:xfrm>
        </p:spPr>
      </p:pic>
      <p:pic>
        <p:nvPicPr>
          <p:cNvPr id="9" name="Zástupný symbol pro obsah 8" descr="225px-Haendel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5500694" y="2214554"/>
            <a:ext cx="3134912" cy="3929090"/>
          </a:xfrm>
        </p:spPr>
      </p:pic>
      <p:sp>
        <p:nvSpPr>
          <p:cNvPr id="10" name="TextovéPole 9"/>
          <p:cNvSpPr txBox="1"/>
          <p:nvPr/>
        </p:nvSpPr>
        <p:spPr>
          <a:xfrm>
            <a:off x="1285852" y="607220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29256" y="6072206"/>
            <a:ext cx="442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Použitá literatura a zdroje: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CÍSAŘ, Zbyněk; HURNÍK, Lukáš. </a:t>
            </a:r>
            <a:r>
              <a:rPr lang="cs-CZ" sz="1200" i="1" dirty="0" smtClean="0"/>
              <a:t>Hudební výchova 1 pro gymnázia</a:t>
            </a:r>
            <a:r>
              <a:rPr lang="cs-CZ" sz="1200" dirty="0" smtClean="0"/>
              <a:t>. Praha: SPN, 2003, ISBN 80-7235-211-3. 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 a kol. 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Praha: SPN, 2002, ISBN 80-7235-041-2.</a:t>
            </a:r>
          </a:p>
          <a:p>
            <a:endParaRPr lang="cs-CZ" sz="1200" dirty="0" smtClean="0"/>
          </a:p>
          <a:p>
            <a:pPr marL="342900" indent="-342900">
              <a:buAutoNum type="arabicPlain"/>
            </a:pPr>
            <a:r>
              <a:rPr lang="cs-CZ" sz="1200" dirty="0" smtClean="0"/>
              <a:t>OD JOEL HAACK (PHOTOGRAPH) / RONALD C. ROSIER (WEBMASTER) [GFDL (HTTP://WWW.GNU.ORG/COPYLEFT/FDL.HTML) NEBO CC-BY-SA-3.0-2.5-2.0-1.0 (HTTP://CREATIVECOMMONS.ORG/LICENSES/BY-SA/3.0)],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12.4.2014]. Dostupný na WWW: http://commons.wikimedia.org/wiki/File%3ABach_Cembalo.jpg </a:t>
            </a:r>
          </a:p>
          <a:p>
            <a:pPr marL="342900" indent="-342900">
              <a:buAutoNum type="arabicPlain"/>
            </a:pPr>
            <a:r>
              <a:rPr lang="en-US" sz="1200" dirty="0" smtClean="0"/>
              <a:t>AUTOR NEUVEDEN. </a:t>
            </a:r>
            <a:r>
              <a:rPr lang="en-US" sz="1200" i="1" dirty="0" smtClean="0"/>
              <a:t>commons.wikimedia.org</a:t>
            </a:r>
            <a:r>
              <a:rPr lang="en-US" sz="1200" dirty="0" smtClean="0"/>
              <a:t> [online]. [cit. 12.4.2014].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3"/>
              </a:rPr>
              <a:t>http://commons.wikimedia.org/wiki/File%3AFirenze_(2004).jpg</a:t>
            </a:r>
            <a:endParaRPr lang="cs-CZ" sz="1200" dirty="0" smtClean="0"/>
          </a:p>
          <a:p>
            <a:pPr marL="342900" indent="-342900">
              <a:buAutoNum type="arabicPlain"/>
            </a:pPr>
            <a:r>
              <a:rPr lang="cs-CZ" sz="1200" dirty="0" smtClean="0"/>
              <a:t>ELIAS GOTTLOB HAUSSMANN [PUBLIC DOMAIN],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12.4.2014]. Dostupný na WWW: http://commons.wikimedia.org/wiki/File%3AJohann_Sebastian_Bach.jpg </a:t>
            </a:r>
          </a:p>
          <a:p>
            <a:pPr marL="342900" indent="-342900">
              <a:buAutoNum type="arabicPlain"/>
            </a:pPr>
            <a:r>
              <a:rPr lang="cs-CZ" sz="1200" dirty="0" smtClean="0"/>
              <a:t>BALTHASAR DENNER [PUBLIC DOMAIN],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12.4.2014]. Dostupný na WWW: http://commons.wikimedia.org/wiki/File%3AHaendel.jpg </a:t>
            </a:r>
          </a:p>
          <a:p>
            <a:endParaRPr lang="cs-CZ" sz="1200" dirty="0" smtClean="0"/>
          </a:p>
          <a:p>
            <a:r>
              <a:rPr lang="cs-CZ" sz="1200" dirty="0" smtClean="0"/>
              <a:t>Použité hypertextové odkazy jsou platné ke dni vytvoření této prezentace:</a:t>
            </a:r>
          </a:p>
          <a:p>
            <a:r>
              <a:rPr lang="cs-CZ" sz="1200" dirty="0" smtClean="0"/>
              <a:t> Mesiáš  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youtube.com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watch</a:t>
            </a:r>
            <a:r>
              <a:rPr lang="cs-CZ" sz="1200" dirty="0" smtClean="0">
                <a:hlinkClick r:id="rId4"/>
              </a:rPr>
              <a:t>?v=IUZEtVbJT5c</a:t>
            </a:r>
            <a:endParaRPr lang="cs-CZ" sz="1200" dirty="0" smtClean="0"/>
          </a:p>
          <a:p>
            <a:r>
              <a:rPr lang="cs-CZ" sz="1200" dirty="0" smtClean="0"/>
              <a:t> </a:t>
            </a:r>
            <a:r>
              <a:rPr lang="cs-CZ" sz="1200" dirty="0" err="1" smtClean="0"/>
              <a:t>Vivaldiano</a:t>
            </a:r>
            <a:r>
              <a:rPr lang="cs-CZ" sz="1200" dirty="0" smtClean="0"/>
              <a:t>    h</a:t>
            </a:r>
            <a:r>
              <a:rPr lang="cs-CZ" sz="1200" dirty="0" smtClean="0">
                <a:hlinkClick r:id="rId5"/>
              </a:rPr>
              <a:t>ttp://www.</a:t>
            </a:r>
            <a:r>
              <a:rPr lang="cs-CZ" sz="1200" dirty="0" err="1" smtClean="0">
                <a:hlinkClick r:id="rId5"/>
              </a:rPr>
              <a:t>youtube.com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watch</a:t>
            </a:r>
            <a:r>
              <a:rPr lang="cs-CZ" sz="1200" dirty="0" smtClean="0">
                <a:hlinkClick r:id="rId5"/>
              </a:rPr>
              <a:t>?v=Ry9yXhLpGRo</a:t>
            </a:r>
            <a:r>
              <a:rPr lang="cs-CZ" sz="1200" dirty="0" smtClean="0"/>
              <a:t>   </a:t>
            </a:r>
          </a:p>
          <a:p>
            <a:r>
              <a:rPr lang="cs-CZ" sz="1200" dirty="0" smtClean="0"/>
              <a:t>Fuga   </a:t>
            </a: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youtube.com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watch</a:t>
            </a:r>
            <a:r>
              <a:rPr lang="cs-CZ" sz="1200" dirty="0" smtClean="0">
                <a:hlinkClick r:id="rId6"/>
              </a:rPr>
              <a:t>?v=ipzR9bhei_o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Klipart obrázky jsou součástí galerie Microsoft Office volně dostupné na adrese </a:t>
            </a:r>
            <a:r>
              <a:rPr lang="cs-CZ" sz="1200" u="sng" dirty="0" smtClean="0">
                <a:hlinkClick r:id="rId7"/>
              </a:rPr>
              <a:t>www.office.</a:t>
            </a:r>
            <a:r>
              <a:rPr lang="cs-CZ" sz="1200" u="sng" dirty="0" err="1" smtClean="0">
                <a:hlinkClick r:id="rId7"/>
              </a:rPr>
              <a:t>microsoft.com</a:t>
            </a:r>
            <a:endParaRPr lang="cs-CZ" sz="1200" u="sng" dirty="0" smtClean="0"/>
          </a:p>
          <a:p>
            <a:endParaRPr lang="cs-CZ" sz="1200" u="sng" dirty="0" smtClean="0"/>
          </a:p>
          <a:p>
            <a:endParaRPr lang="cs-CZ" sz="14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361</TotalTime>
  <Words>830</Words>
  <Application>Microsoft Office PowerPoint</Application>
  <PresentationFormat>Předvádění na obrazovce (4:3)</PresentationFormat>
  <Paragraphs>127</Paragraphs>
  <Slides>18</Slides>
  <Notes>18</Notes>
  <HiddenSlides>11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Slunovrat</vt:lpstr>
      <vt:lpstr>Snímek 1</vt:lpstr>
      <vt:lpstr>Anotace:</vt:lpstr>
      <vt:lpstr>Baroko</vt:lpstr>
      <vt:lpstr>155O-1750</vt:lpstr>
      <vt:lpstr>Melodicko-harmonický princip</vt:lpstr>
      <vt:lpstr>Barokní hudba</vt:lpstr>
      <vt:lpstr>opera</vt:lpstr>
      <vt:lpstr>cembalo</vt:lpstr>
      <vt:lpstr>Generálbas (číslovaný bas)</vt:lpstr>
      <vt:lpstr>Místo, kde se zrodila opera</vt:lpstr>
      <vt:lpstr>Florentská camerata</vt:lpstr>
      <vt:lpstr>Kantáta</vt:lpstr>
      <vt:lpstr>Oratorium </vt:lpstr>
      <vt:lpstr>Koncert</vt:lpstr>
      <vt:lpstr>Suita </vt:lpstr>
      <vt:lpstr>Fuga</vt:lpstr>
      <vt:lpstr>Nejvýznamnější hudební skladatelé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Dum</cp:lastModifiedBy>
  <cp:revision>46</cp:revision>
  <dcterms:created xsi:type="dcterms:W3CDTF">2014-02-27T12:46:34Z</dcterms:created>
  <dcterms:modified xsi:type="dcterms:W3CDTF">2014-04-12T13:43:15Z</dcterms:modified>
</cp:coreProperties>
</file>