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gif" ContentType="image/gif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7" r:id="rId2"/>
    <p:sldId id="260" r:id="rId3"/>
    <p:sldId id="261" r:id="rId4"/>
    <p:sldId id="262" r:id="rId5"/>
    <p:sldId id="263" r:id="rId6"/>
    <p:sldId id="264" r:id="rId7"/>
    <p:sldId id="273" r:id="rId8"/>
    <p:sldId id="265" r:id="rId9"/>
    <p:sldId id="266" r:id="rId10"/>
    <p:sldId id="267" r:id="rId11"/>
    <p:sldId id="269" r:id="rId12"/>
    <p:sldId id="270" r:id="rId13"/>
    <p:sldId id="268" r:id="rId14"/>
    <p:sldId id="272" r:id="rId15"/>
    <p:sldId id="271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 </a:t>
          </a:r>
          <a:r>
            <a:rPr lang="cs-CZ" sz="2000" baseline="0" dirty="0" smtClean="0">
              <a:solidFill>
                <a:schemeClr val="tx1"/>
              </a:solidFill>
            </a:rPr>
            <a:t>VY_32_INOVACE_3C_12_Swing a ostatní ?         </a:t>
          </a:r>
          <a:endParaRPr lang="cs-CZ" sz="20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Hudební nauka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 tercie, kvinta, I. ročník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březen 2014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422EFF-E7D8-4E90-948E-2E64233719F4}" type="presOf" srcId="{4C35D32F-0EAB-4CD7-82EE-45574DC2A586}" destId="{8BEBB6EC-1DAA-4CAC-8A25-BC0FCBD5DBD5}" srcOrd="0" destOrd="0" presId="urn:microsoft.com/office/officeart/2005/8/layout/target3"/>
    <dgm:cxn modelId="{6DF70D5A-5BAF-4A5D-A2F7-581D1EFC3D27}" type="presOf" srcId="{D1B46980-6531-4606-95E6-44980827E919}" destId="{6140AFEC-043D-4C43-A2F9-D0F5331DF3A3}" srcOrd="0" destOrd="0" presId="urn:microsoft.com/office/officeart/2005/8/layout/target3"/>
    <dgm:cxn modelId="{9A0BB1FC-7C67-4735-91D0-AC54F17F6F72}" type="presOf" srcId="{B651F6E3-6281-48DB-9319-2AEAFDAE7572}" destId="{6BB5E863-4638-4E1D-BFDE-399D028AC4ED}" srcOrd="1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3D845A60-450C-4382-9976-067D42B4D410}" type="presOf" srcId="{CEBA0FA6-500F-48B5-B7A1-B51529BD38F2}" destId="{CAD3E342-3400-4A52-8AAC-15B5BF88AABE}" srcOrd="0" destOrd="0" presId="urn:microsoft.com/office/officeart/2005/8/layout/target3"/>
    <dgm:cxn modelId="{142993D5-5AEB-4147-A3B4-43CB1DEC24FF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E201008-7F6F-4A08-8FCB-642696A827E3}" type="presOf" srcId="{D1B46980-6531-4606-95E6-44980827E919}" destId="{2BE915AB-18AA-4053-B92C-3BFC9ED204BB}" srcOrd="1" destOrd="0" presId="urn:microsoft.com/office/officeart/2005/8/layout/target3"/>
    <dgm:cxn modelId="{BD36BBA0-A888-4834-BE75-8EF30007C3D2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F03F8BA9-3F47-494F-A12E-3CEE0E84A1D1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A451E4A-5004-43D9-BC60-3588DCDFE026}" type="presOf" srcId="{BBE1F95E-D5AA-436D-B4F5-748C3834552C}" destId="{A5C228C9-6EC4-4821-934B-9E2EFBAB4497}" srcOrd="0" destOrd="0" presId="urn:microsoft.com/office/officeart/2005/8/layout/target3"/>
    <dgm:cxn modelId="{9FC12075-084F-4E6C-9A75-8DC662F04D78}" type="presOf" srcId="{D8197B8C-B260-4A16-BDF4-0947B075E274}" destId="{25B08C86-7E15-44DC-BE7F-FFB55DD49D12}" srcOrd="0" destOrd="0" presId="urn:microsoft.com/office/officeart/2005/8/layout/target3"/>
    <dgm:cxn modelId="{62B5F93A-7D14-48C0-A815-A1819FB7DD87}" type="presOf" srcId="{4C35D32F-0EAB-4CD7-82EE-45574DC2A586}" destId="{890E4F0B-2866-4A3F-A3C7-2A14B1797930}" srcOrd="1" destOrd="0" presId="urn:microsoft.com/office/officeart/2005/8/layout/target3"/>
    <dgm:cxn modelId="{70F0EFBD-E4FB-48CC-B4C7-586C4123D233}" type="presOf" srcId="{CEBA0FA6-500F-48B5-B7A1-B51529BD38F2}" destId="{02176FA0-10E9-44DC-9A54-485A362F109B}" srcOrd="1" destOrd="0" presId="urn:microsoft.com/office/officeart/2005/8/layout/target3"/>
    <dgm:cxn modelId="{ECBD6F6B-CE69-4677-B597-C483B9656BD1}" type="presOf" srcId="{BBE1F95E-D5AA-436D-B4F5-748C3834552C}" destId="{B5AA812A-7391-47E3-B3BF-07AB9DC3D00C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8FB429F-4CE4-4C55-9373-0AE59EB8D6C4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7A0B6AC-89DD-4D4C-8A65-64E58AFD9380}" type="presOf" srcId="{D1D4F407-5343-4D3F-B5B9-D407B03CAEB4}" destId="{AED2198E-93D5-4001-81B4-73124B309672}" srcOrd="1" destOrd="0" presId="urn:microsoft.com/office/officeart/2005/8/layout/target3"/>
    <dgm:cxn modelId="{3669EA01-FB51-4A59-BD1A-F84FEF6FE42F}" type="presParOf" srcId="{333A1088-737F-45CB-B68E-254E46348037}" destId="{F5ABB229-8D3B-4694-996A-96F23CF14429}" srcOrd="0" destOrd="0" presId="urn:microsoft.com/office/officeart/2005/8/layout/target3"/>
    <dgm:cxn modelId="{71C8D6E5-2847-46E9-90FF-A2B73066CA3C}" type="presParOf" srcId="{333A1088-737F-45CB-B68E-254E46348037}" destId="{F41139FD-01EE-4571-8B17-4FB00FC51163}" srcOrd="1" destOrd="0" presId="urn:microsoft.com/office/officeart/2005/8/layout/target3"/>
    <dgm:cxn modelId="{D52364A5-E13D-4BFF-8334-F71188892183}" type="presParOf" srcId="{333A1088-737F-45CB-B68E-254E46348037}" destId="{D005CE8C-CC26-4C3E-AC11-E15060ECD759}" srcOrd="2" destOrd="0" presId="urn:microsoft.com/office/officeart/2005/8/layout/target3"/>
    <dgm:cxn modelId="{F0C9BB99-D882-4D6C-880E-B71EA9EF450C}" type="presParOf" srcId="{333A1088-737F-45CB-B68E-254E46348037}" destId="{2C702D82-9B77-49B7-9568-BB8EB47C3372}" srcOrd="3" destOrd="0" presId="urn:microsoft.com/office/officeart/2005/8/layout/target3"/>
    <dgm:cxn modelId="{59AC100E-DF5F-4C9C-BC25-2F7A5DB913D4}" type="presParOf" srcId="{333A1088-737F-45CB-B68E-254E46348037}" destId="{A52A0455-90FF-4808-ABD0-F02540D31D5A}" srcOrd="4" destOrd="0" presId="urn:microsoft.com/office/officeart/2005/8/layout/target3"/>
    <dgm:cxn modelId="{3B5EB9F7-0EA2-4469-8D07-C463E99341B5}" type="presParOf" srcId="{333A1088-737F-45CB-B68E-254E46348037}" destId="{6140AFEC-043D-4C43-A2F9-D0F5331DF3A3}" srcOrd="5" destOrd="0" presId="urn:microsoft.com/office/officeart/2005/8/layout/target3"/>
    <dgm:cxn modelId="{F41EFECE-1C52-4BAE-88E8-6715AB2C1467}" type="presParOf" srcId="{333A1088-737F-45CB-B68E-254E46348037}" destId="{9358AC05-5D7D-4327-9F80-1AD486AEA664}" srcOrd="6" destOrd="0" presId="urn:microsoft.com/office/officeart/2005/8/layout/target3"/>
    <dgm:cxn modelId="{701175E4-0729-42BB-9D62-08992D20A98A}" type="presParOf" srcId="{333A1088-737F-45CB-B68E-254E46348037}" destId="{313FC574-E1CD-4FB4-B054-0B805CE0447D}" srcOrd="7" destOrd="0" presId="urn:microsoft.com/office/officeart/2005/8/layout/target3"/>
    <dgm:cxn modelId="{A888E89E-2BFE-4DFA-9B2E-E276A622640F}" type="presParOf" srcId="{333A1088-737F-45CB-B68E-254E46348037}" destId="{619D679B-A015-4ECF-8348-D1034C574F40}" srcOrd="8" destOrd="0" presId="urn:microsoft.com/office/officeart/2005/8/layout/target3"/>
    <dgm:cxn modelId="{1A1EC9F3-B8E7-4A45-B758-1274EFD6C817}" type="presParOf" srcId="{333A1088-737F-45CB-B68E-254E46348037}" destId="{322283A8-4A27-4CDA-BAE3-F381106A9174}" srcOrd="9" destOrd="0" presId="urn:microsoft.com/office/officeart/2005/8/layout/target3"/>
    <dgm:cxn modelId="{8D45D19A-891B-4CC1-8927-F275AB951116}" type="presParOf" srcId="{333A1088-737F-45CB-B68E-254E46348037}" destId="{FFC9F71D-1B4F-4AD9-A4A6-86ADEFC8AF5C}" srcOrd="10" destOrd="0" presId="urn:microsoft.com/office/officeart/2005/8/layout/target3"/>
    <dgm:cxn modelId="{E1CC6897-BC6C-4A45-8F9D-5F5679AD3502}" type="presParOf" srcId="{333A1088-737F-45CB-B68E-254E46348037}" destId="{25B08C86-7E15-44DC-BE7F-FFB55DD49D12}" srcOrd="11" destOrd="0" presId="urn:microsoft.com/office/officeart/2005/8/layout/target3"/>
    <dgm:cxn modelId="{F3C1171D-46BB-42ED-8E9A-5280E0509686}" type="presParOf" srcId="{333A1088-737F-45CB-B68E-254E46348037}" destId="{76644BE8-9D7C-4C09-B250-3D10AF48CBB7}" srcOrd="12" destOrd="0" presId="urn:microsoft.com/office/officeart/2005/8/layout/target3"/>
    <dgm:cxn modelId="{1DD32D88-2AF9-41A8-9ACE-66BA5CE42F77}" type="presParOf" srcId="{333A1088-737F-45CB-B68E-254E46348037}" destId="{EE85B701-7295-41C0-BA7A-34D3756A2AE6}" srcOrd="13" destOrd="0" presId="urn:microsoft.com/office/officeart/2005/8/layout/target3"/>
    <dgm:cxn modelId="{2450E90F-92DF-44DA-90A6-50A1614A9633}" type="presParOf" srcId="{333A1088-737F-45CB-B68E-254E46348037}" destId="{8BEBB6EC-1DAA-4CAC-8A25-BC0FCBD5DBD5}" srcOrd="14" destOrd="0" presId="urn:microsoft.com/office/officeart/2005/8/layout/target3"/>
    <dgm:cxn modelId="{F472CFC0-9C61-4ACC-B478-F809F394CD55}" type="presParOf" srcId="{333A1088-737F-45CB-B68E-254E46348037}" destId="{5955ED15-90AA-4F08-A8A5-1ED70581E58B}" srcOrd="15" destOrd="0" presId="urn:microsoft.com/office/officeart/2005/8/layout/target3"/>
    <dgm:cxn modelId="{49604443-996D-4083-82B5-0EF673CE66B4}" type="presParOf" srcId="{333A1088-737F-45CB-B68E-254E46348037}" destId="{26528689-9DF4-4685-8F23-BABDBD774F07}" srcOrd="16" destOrd="0" presId="urn:microsoft.com/office/officeart/2005/8/layout/target3"/>
    <dgm:cxn modelId="{98483894-1B92-469D-8C4A-37819671E6F1}" type="presParOf" srcId="{333A1088-737F-45CB-B68E-254E46348037}" destId="{CAD3E342-3400-4A52-8AAC-15B5BF88AABE}" srcOrd="17" destOrd="0" presId="urn:microsoft.com/office/officeart/2005/8/layout/target3"/>
    <dgm:cxn modelId="{0EA8D14E-9FB5-4226-83FB-E7164718E532}" type="presParOf" srcId="{333A1088-737F-45CB-B68E-254E46348037}" destId="{486F9B35-3F77-4B86-95AC-C956F2B86E44}" srcOrd="18" destOrd="0" presId="urn:microsoft.com/office/officeart/2005/8/layout/target3"/>
    <dgm:cxn modelId="{09BC1698-EC53-4309-B6FE-8A0D778939D0}" type="presParOf" srcId="{333A1088-737F-45CB-B68E-254E46348037}" destId="{FE72208B-B9B5-47BF-B463-2DC6D6185814}" srcOrd="19" destOrd="0" presId="urn:microsoft.com/office/officeart/2005/8/layout/target3"/>
    <dgm:cxn modelId="{CA6A8B0F-2F66-4EE7-A867-39491968EE38}" type="presParOf" srcId="{333A1088-737F-45CB-B68E-254E46348037}" destId="{A5C228C9-6EC4-4821-934B-9E2EFBAB4497}" srcOrd="20" destOrd="0" presId="urn:microsoft.com/office/officeart/2005/8/layout/target3"/>
    <dgm:cxn modelId="{CE2C9FA4-0A1B-4B9A-9952-C5DB9F6C69F1}" type="presParOf" srcId="{333A1088-737F-45CB-B68E-254E46348037}" destId="{AED2198E-93D5-4001-81B4-73124B309672}" srcOrd="21" destOrd="0" presId="urn:microsoft.com/office/officeart/2005/8/layout/target3"/>
    <dgm:cxn modelId="{D1844ACD-D2EC-4ADD-B2BA-DF0CED9C605A}" type="presParOf" srcId="{333A1088-737F-45CB-B68E-254E46348037}" destId="{2BE915AB-18AA-4053-B92C-3BFC9ED204BB}" srcOrd="22" destOrd="0" presId="urn:microsoft.com/office/officeart/2005/8/layout/target3"/>
    <dgm:cxn modelId="{07D2D7D0-62B2-44B5-BFE9-F9F2E04B95A6}" type="presParOf" srcId="{333A1088-737F-45CB-B68E-254E46348037}" destId="{6BB5E863-4638-4E1D-BFDE-399D028AC4ED}" srcOrd="23" destOrd="0" presId="urn:microsoft.com/office/officeart/2005/8/layout/target3"/>
    <dgm:cxn modelId="{AC903542-CA76-434A-9FCB-3C86EC272A11}" type="presParOf" srcId="{333A1088-737F-45CB-B68E-254E46348037}" destId="{5A5FFA88-C948-4069-8E93-59FA12366E83}" srcOrd="24" destOrd="0" presId="urn:microsoft.com/office/officeart/2005/8/layout/target3"/>
    <dgm:cxn modelId="{B0AEF322-57BE-49FE-BE22-56262A048B7B}" type="presParOf" srcId="{333A1088-737F-45CB-B68E-254E46348037}" destId="{890E4F0B-2866-4A3F-A3C7-2A14B1797930}" srcOrd="25" destOrd="0" presId="urn:microsoft.com/office/officeart/2005/8/layout/target3"/>
    <dgm:cxn modelId="{D5EACD6C-8B72-43DB-BC7B-2AC55CA3596F}" type="presParOf" srcId="{333A1088-737F-45CB-B68E-254E46348037}" destId="{02176FA0-10E9-44DC-9A54-485A362F109B}" srcOrd="26" destOrd="0" presId="urn:microsoft.com/office/officeart/2005/8/layout/target3"/>
    <dgm:cxn modelId="{19C62935-CD28-4F4B-9A4B-C619DDCBF01E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A5AC7E-C61A-40A8-BB5E-5B5A6D16E60F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587ACD-638E-4BE0-B7D9-08E025917F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87ACD-638E-4BE0-B7D9-08E025917FD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1F3-C70C-4BDC-9E80-7E5F7027B9B2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D3EBEB4-4627-408A-9BEC-37A77EEB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1F3-C70C-4BDC-9E80-7E5F7027B9B2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D3EBEB4-4627-408A-9BEC-37A77EEB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1F3-C70C-4BDC-9E80-7E5F7027B9B2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EBEB4-4627-408A-9BEC-37A77EEBD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1F3-C70C-4BDC-9E80-7E5F7027B9B2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EBEB4-4627-408A-9BEC-37A77EEB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1F3-C70C-4BDC-9E80-7E5F7027B9B2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D3EBEB4-4627-408A-9BEC-37A77EEBD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1F3-C70C-4BDC-9E80-7E5F7027B9B2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EBEB4-4627-408A-9BEC-37A77EEB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1F3-C70C-4BDC-9E80-7E5F7027B9B2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EBEB4-4627-408A-9BEC-37A77EEB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1F3-C70C-4BDC-9E80-7E5F7027B9B2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EBEB4-4627-408A-9BEC-37A77EEB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1F3-C70C-4BDC-9E80-7E5F7027B9B2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EBEB4-4627-408A-9BEC-37A77EEBD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1F3-C70C-4BDC-9E80-7E5F7027B9B2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EBEB4-4627-408A-9BEC-37A77EEB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6011F3-C70C-4BDC-9E80-7E5F7027B9B2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3EBEB4-4627-408A-9BEC-37A77EEBD1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6011F3-C70C-4BDC-9E80-7E5F7027B9B2}" type="datetimeFigureOut">
              <a:rPr lang="cs-CZ" smtClean="0"/>
              <a:pPr/>
              <a:t>12.4.2014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3EBEB4-4627-408A-9BEC-37A77EEBD1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_CI-0E_jse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HANNkKBSNU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2aj0zhXlLA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9BB1pci8_o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WKXU0ApF08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nWKXU0ApF08" TargetMode="External"/><Relationship Id="rId3" Type="http://schemas.openxmlformats.org/officeDocument/2006/relationships/hyperlink" Target="http://commons.wikimedia.org/wiki/File:Sinatra_Radio.gif" TargetMode="External"/><Relationship Id="rId7" Type="http://schemas.openxmlformats.org/officeDocument/2006/relationships/hyperlink" Target="http://www.youtube.com/watch?v=09BB1pci8_o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_CI-0E_jses" TargetMode="External"/><Relationship Id="rId5" Type="http://schemas.openxmlformats.org/officeDocument/2006/relationships/hyperlink" Target="http://www.youtube.com/watch?v=mHANNkKBSNU" TargetMode="External"/><Relationship Id="rId4" Type="http://schemas.openxmlformats.org/officeDocument/2006/relationships/hyperlink" Target="http://www.youtube.com/watch?v=V2aj0zhXlLA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seznamuje žáky s vývojem moderní hudby ve 30. a 40. letech v USA </a:t>
            </a:r>
          </a:p>
          <a:p>
            <a:r>
              <a:rPr lang="cs-CZ" dirty="0" smtClean="0"/>
              <a:t>Učí je orientovat se v pojmech spojených s touto hudbou: swing, </a:t>
            </a:r>
            <a:r>
              <a:rPr lang="cs-CZ" dirty="0" err="1" smtClean="0"/>
              <a:t>bop</a:t>
            </a:r>
            <a:r>
              <a:rPr lang="cs-CZ" dirty="0" smtClean="0"/>
              <a:t>, jam </a:t>
            </a:r>
            <a:r>
              <a:rPr lang="cs-CZ" dirty="0" err="1" smtClean="0"/>
              <a:t>session</a:t>
            </a:r>
            <a:r>
              <a:rPr lang="cs-CZ" dirty="0" smtClean="0"/>
              <a:t>, zpěvácké hvězdy, muzikál</a:t>
            </a:r>
          </a:p>
          <a:p>
            <a:r>
              <a:rPr lang="cs-CZ" dirty="0" smtClean="0"/>
              <a:t>Uvádí nejvýznamnější představitele-instrumentalisty i zpěváky </a:t>
            </a:r>
          </a:p>
          <a:p>
            <a:r>
              <a:rPr lang="cs-CZ" dirty="0" smtClean="0"/>
              <a:t>Je určen pro interaktivní tabuli (hypertextové odkazy, tlačítka akcí)</a:t>
            </a:r>
          </a:p>
          <a:p>
            <a:r>
              <a:rPr lang="cs-CZ" dirty="0" smtClean="0"/>
              <a:t>Lze jej využít pro výklad i opakování, pro zápisky žáků</a:t>
            </a:r>
          </a:p>
          <a:p>
            <a:r>
              <a:rPr lang="cs-CZ" dirty="0" smtClean="0"/>
              <a:t>Součástí jsou i úkoly pro žáky a odkazy na ukázky na </a:t>
            </a:r>
            <a:r>
              <a:rPr lang="cs-CZ" dirty="0" err="1" smtClean="0"/>
              <a:t>YouTube</a:t>
            </a:r>
            <a:endParaRPr lang="cs-CZ" dirty="0" smtClean="0"/>
          </a:p>
          <a:p>
            <a:r>
              <a:rPr lang="cs-CZ" dirty="0" smtClean="0"/>
              <a:t>Otázky jsou červeně zbarvené, po klepnutí se objeví správná odpověď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Swing a ostatní?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SWING</a:t>
            </a:r>
          </a:p>
          <a:p>
            <a:r>
              <a:rPr lang="cs-CZ" sz="4000" b="1" dirty="0" smtClean="0"/>
              <a:t>BOP</a:t>
            </a:r>
          </a:p>
          <a:p>
            <a:r>
              <a:rPr lang="cs-CZ" sz="4000" b="1" dirty="0" smtClean="0"/>
              <a:t>ZPĚVÁCKÉ  HVĚZDY</a:t>
            </a:r>
          </a:p>
          <a:p>
            <a:r>
              <a:rPr lang="cs-CZ" sz="4000" b="1" dirty="0" smtClean="0"/>
              <a:t>MUZIKÁL</a:t>
            </a:r>
            <a:endParaRPr lang="cs-CZ" sz="4000" b="1" dirty="0"/>
          </a:p>
        </p:txBody>
      </p:sp>
      <p:pic>
        <p:nvPicPr>
          <p:cNvPr id="1026" name="Picture 2" descr="C:\Users\Lovosice Home\AppData\Local\Microsoft\Windows\Temporary Internet Files\Content.IE5\GT8PS3E5\MC9004079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840964"/>
            <a:ext cx="3958350" cy="3731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swing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Proud moderní hudby 30. let a společenský tanec ve 4/4 taktu</a:t>
            </a:r>
          </a:p>
          <a:p>
            <a:r>
              <a:rPr lang="cs-CZ" dirty="0" smtClean="0"/>
              <a:t>Swing=houpat se, kývat se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Poznáš nástroje v následující ukázce?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DECHOVÉ, BICÍ, BASA</a:t>
            </a:r>
          </a:p>
          <a:p>
            <a:r>
              <a:rPr lang="en-US" dirty="0" smtClean="0">
                <a:hlinkClick r:id="rId3"/>
              </a:rPr>
              <a:t>Glenn Miller - In The Mood [HQ] – YouTube</a:t>
            </a:r>
            <a:endParaRPr lang="cs-CZ" dirty="0" smtClean="0"/>
          </a:p>
          <a:p>
            <a:r>
              <a:rPr lang="cs-CZ" dirty="0" smtClean="0">
                <a:hlinkClick r:id="rId4" action="ppaction://hlinksldjump"/>
              </a:rPr>
              <a:t>Ukázka tance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Lovosice Home\AppData\Local\Microsoft\Windows\Temporary Internet Files\Content.IE5\UYHZQF3A\MC90042956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43240" y="4929198"/>
            <a:ext cx="1000133" cy="1329697"/>
          </a:xfrm>
          <a:prstGeom prst="rect">
            <a:avLst/>
          </a:prstGeom>
          <a:noFill/>
        </p:spPr>
      </p:pic>
      <p:pic>
        <p:nvPicPr>
          <p:cNvPr id="4099" name="Picture 3" descr="C:\Users\Lovosice Home\AppData\Local\Microsoft\Windows\Temporary Internet Files\Content.IE5\V37IZ9LW\MC90034964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25523" y="4929198"/>
            <a:ext cx="346477" cy="1357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tančilo?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>
                <a:hlinkClick r:id="rId3"/>
              </a:rPr>
              <a:t>Hooked On Swing Dancing – YouTube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Poslechni si ještě jednou skladbu In </a:t>
            </a:r>
            <a:r>
              <a:rPr lang="cs-CZ" dirty="0" err="1" smtClean="0">
                <a:solidFill>
                  <a:srgbClr val="FF0000"/>
                </a:solidFill>
              </a:rPr>
              <a:t>the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Mood</a:t>
            </a:r>
            <a:r>
              <a:rPr lang="cs-CZ" dirty="0" smtClean="0">
                <a:solidFill>
                  <a:srgbClr val="FF0000"/>
                </a:solidFill>
              </a:rPr>
              <a:t> a povšimni si basové figury!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Domů 3">
            <a:hlinkClick r:id="rId4" action="ppaction://hlinksldjump" highlightClick="1"/>
          </p:cNvPr>
          <p:cNvSpPr/>
          <p:nvPr/>
        </p:nvSpPr>
        <p:spPr>
          <a:xfrm>
            <a:off x="8001024" y="5786454"/>
            <a:ext cx="899540" cy="82810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Zástupný symbol pro obsah 7" descr="256px-Coleman_hawkins_in_the_mood_for_love.jpg"/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4460539" y="1357298"/>
            <a:ext cx="3984961" cy="4000528"/>
          </a:xfrm>
        </p:spPr>
      </p:pic>
      <p:sp>
        <p:nvSpPr>
          <p:cNvPr id="9" name="TextovéPole 8"/>
          <p:cNvSpPr txBox="1"/>
          <p:nvPr/>
        </p:nvSpPr>
        <p:spPr>
          <a:xfrm>
            <a:off x="4714876" y="5715016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Který nástroj se přidal v Chicagu k trubce, klarinetu a trombonu v jazzových kapelách?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SAXOFON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I v newyorské čtvrti </a:t>
            </a:r>
            <a:r>
              <a:rPr lang="cs-CZ" b="1" dirty="0" err="1" smtClean="0">
                <a:solidFill>
                  <a:schemeClr val="tx1"/>
                </a:solidFill>
              </a:rPr>
              <a:t>Harlem</a:t>
            </a:r>
            <a:r>
              <a:rPr lang="cs-CZ" dirty="0" smtClean="0">
                <a:solidFill>
                  <a:schemeClr val="tx1"/>
                </a:solidFill>
              </a:rPr>
              <a:t> vznikaly nové orchestry:</a:t>
            </a:r>
          </a:p>
          <a:p>
            <a:r>
              <a:rPr lang="cs-CZ" b="1" dirty="0" err="1" smtClean="0">
                <a:solidFill>
                  <a:schemeClr val="tx1"/>
                </a:solidFill>
              </a:rPr>
              <a:t>Duke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Elington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(1899-1974)</a:t>
            </a:r>
          </a:p>
          <a:p>
            <a:r>
              <a:rPr lang="cs-CZ" b="1" dirty="0" err="1" smtClean="0">
                <a:solidFill>
                  <a:schemeClr val="tx1"/>
                </a:solidFill>
              </a:rPr>
              <a:t>Chick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Webb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(1902-1939)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 jeho orchestrem začala zpívat budoucí královna jazzových zpěvaček </a:t>
            </a:r>
            <a:r>
              <a:rPr lang="cs-CZ" b="1" dirty="0" err="1" smtClean="0">
                <a:solidFill>
                  <a:schemeClr val="tx1"/>
                </a:solidFill>
              </a:rPr>
              <a:t>Ella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Fitzgeraldová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(1918-1997)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Ella</a:t>
            </a:r>
            <a:r>
              <a:rPr lang="cs-CZ" dirty="0" smtClean="0"/>
              <a:t> </a:t>
            </a:r>
            <a:r>
              <a:rPr lang="cs-CZ" dirty="0" err="1" smtClean="0"/>
              <a:t>Fitzgerald</a:t>
            </a:r>
            <a:endParaRPr lang="cs-CZ" dirty="0"/>
          </a:p>
        </p:txBody>
      </p:sp>
      <p:pic>
        <p:nvPicPr>
          <p:cNvPr id="4" name="Zástupný symbol pro obsah 3" descr="Ella_Fitzgerald_1940.jpg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75287" y="1554163"/>
            <a:ext cx="2945826" cy="4525962"/>
          </a:xfrm>
        </p:spPr>
      </p:pic>
      <p:sp>
        <p:nvSpPr>
          <p:cNvPr id="5" name="TextovéPole 4"/>
          <p:cNvSpPr txBox="1"/>
          <p:nvPr/>
        </p:nvSpPr>
        <p:spPr>
          <a:xfrm rot="10800000" flipV="1">
            <a:off x="3214678" y="6215082"/>
            <a:ext cx="3771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        </a:t>
            </a:r>
            <a:r>
              <a:rPr lang="cs-CZ" dirty="0" err="1" smtClean="0"/>
              <a:t>Ella</a:t>
            </a:r>
            <a:r>
              <a:rPr lang="cs-CZ" dirty="0" smtClean="0"/>
              <a:t> </a:t>
            </a:r>
            <a:r>
              <a:rPr lang="cs-CZ" dirty="0" err="1" smtClean="0"/>
              <a:t>Fitzgeraldová</a:t>
            </a:r>
            <a:r>
              <a:rPr lang="cs-CZ" dirty="0" smtClean="0"/>
              <a:t> v roce 1940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Dalším centrem jazzu bylo </a:t>
            </a:r>
            <a:r>
              <a:rPr lang="cs-CZ" b="1" dirty="0" smtClean="0"/>
              <a:t>Kansas City</a:t>
            </a:r>
            <a:r>
              <a:rPr lang="cs-CZ" dirty="0" smtClean="0"/>
              <a:t> </a:t>
            </a:r>
          </a:p>
          <a:p>
            <a:r>
              <a:rPr lang="cs-CZ" dirty="0" smtClean="0"/>
              <a:t>V důsledku hospodářské krize se méně nahrávalo, ale stále více lidé poslouchali rozhlas</a:t>
            </a:r>
          </a:p>
          <a:p>
            <a:r>
              <a:rPr lang="cs-CZ" dirty="0" smtClean="0"/>
              <a:t>Hudebníci si chodili „opravdu zahrát“ do malých klubů – </a:t>
            </a:r>
            <a:r>
              <a:rPr lang="cs-CZ" b="1" dirty="0" smtClean="0"/>
              <a:t>jam </a:t>
            </a:r>
            <a:r>
              <a:rPr lang="cs-CZ" b="1" dirty="0" err="1" smtClean="0"/>
              <a:t>session</a:t>
            </a:r>
            <a:endParaRPr lang="cs-CZ" b="1" dirty="0" smtClean="0"/>
          </a:p>
          <a:p>
            <a:r>
              <a:rPr lang="cs-CZ" dirty="0" smtClean="0"/>
              <a:t>Ze společného hraní černých a bílých muzikantů v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hlinkClick r:id="rId3" action="ppaction://hlinksldjump"/>
              </a:rPr>
              <a:t>big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3" action="ppaction://hlinksldjump"/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  <a:hlinkClick r:id="rId3" action="ppaction://hlinksldjump"/>
              </a:rPr>
              <a:t>bandech</a:t>
            </a:r>
            <a:r>
              <a:rPr lang="cs-CZ" dirty="0" smtClean="0">
                <a:hlinkClick r:id="rId3" action="ppaction://hlinksldjump"/>
              </a:rPr>
              <a:t> </a:t>
            </a:r>
            <a:r>
              <a:rPr lang="cs-CZ" dirty="0" smtClean="0"/>
              <a:t>vykrystalizoval </a:t>
            </a:r>
            <a:r>
              <a:rPr lang="cs-CZ" b="1" dirty="0" smtClean="0"/>
              <a:t>swing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Big</a:t>
            </a:r>
            <a:r>
              <a:rPr lang="cs-CZ" dirty="0" smtClean="0"/>
              <a:t> band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71612"/>
            <a:ext cx="8686800" cy="4525963"/>
          </a:xfrm>
        </p:spPr>
        <p:txBody>
          <a:bodyPr/>
          <a:lstStyle/>
          <a:p>
            <a:r>
              <a:rPr lang="cs-CZ" dirty="0" smtClean="0"/>
              <a:t>Hudebník musel „cítit“ swing, bravurně ovládat svůj nástroj, ladit, podřídit svou hru celku</a:t>
            </a:r>
          </a:p>
          <a:p>
            <a:r>
              <a:rPr lang="cs-CZ" dirty="0" smtClean="0"/>
              <a:t>Obvyklé složení: 4 trubky, 4 trombony, 5 saxofonů a rytmika – bicí, basa, kytara, piano</a:t>
            </a:r>
          </a:p>
          <a:p>
            <a:r>
              <a:rPr lang="cs-CZ" dirty="0" smtClean="0"/>
              <a:t>V čele stál dirigent a spoluúčinkovali zpěváci</a:t>
            </a:r>
          </a:p>
          <a:p>
            <a:endParaRPr lang="cs-CZ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8286776" y="5929330"/>
            <a:ext cx="500066" cy="64294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Lovosice Home\AppData\Local\Microsoft\Windows\Temporary Internet Files\Content.IE5\V37IZ9LW\MC90001509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51294" y="4246458"/>
            <a:ext cx="2763714" cy="225437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Vynikajícími orchestry byly také ty, v jejichž čele stáli </a:t>
            </a:r>
            <a:r>
              <a:rPr lang="cs-CZ" b="1" dirty="0" err="1" smtClean="0"/>
              <a:t>Count</a:t>
            </a:r>
            <a:r>
              <a:rPr lang="cs-CZ" b="1" dirty="0" smtClean="0"/>
              <a:t>  </a:t>
            </a:r>
            <a:r>
              <a:rPr lang="cs-CZ" b="1" dirty="0" err="1" smtClean="0"/>
              <a:t>Basie</a:t>
            </a:r>
            <a:r>
              <a:rPr lang="cs-CZ" b="1" dirty="0" smtClean="0"/>
              <a:t> </a:t>
            </a:r>
            <a:r>
              <a:rPr lang="cs-CZ" dirty="0" smtClean="0"/>
              <a:t>(1904-1984), </a:t>
            </a:r>
            <a:r>
              <a:rPr lang="cs-CZ" b="1" dirty="0" err="1" smtClean="0"/>
              <a:t>Benny</a:t>
            </a:r>
            <a:r>
              <a:rPr lang="cs-CZ" b="1" dirty="0" smtClean="0"/>
              <a:t> </a:t>
            </a:r>
            <a:r>
              <a:rPr lang="cs-CZ" b="1" dirty="0" err="1" smtClean="0"/>
              <a:t>Goodman</a:t>
            </a:r>
            <a:r>
              <a:rPr lang="cs-CZ" b="1" dirty="0" smtClean="0"/>
              <a:t> </a:t>
            </a:r>
            <a:r>
              <a:rPr lang="cs-CZ" dirty="0" smtClean="0"/>
              <a:t>(1909-1986) a </a:t>
            </a:r>
            <a:r>
              <a:rPr lang="cs-CZ" b="1" dirty="0" err="1" smtClean="0"/>
              <a:t>Glenn</a:t>
            </a:r>
            <a:r>
              <a:rPr lang="cs-CZ" b="1" dirty="0" smtClean="0"/>
              <a:t> Miller </a:t>
            </a:r>
            <a:r>
              <a:rPr lang="cs-CZ" dirty="0" smtClean="0"/>
              <a:t>(1904-1944)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>
                <a:hlinkClick r:id="rId3"/>
              </a:rPr>
              <a:t>Glenn</a:t>
            </a:r>
            <a:r>
              <a:rPr lang="cs-CZ" dirty="0" smtClean="0">
                <a:hlinkClick r:id="rId3"/>
              </a:rPr>
              <a:t> Miller - </a:t>
            </a:r>
            <a:r>
              <a:rPr lang="cs-CZ" dirty="0" err="1" smtClean="0">
                <a:hlinkClick r:id="rId3"/>
              </a:rPr>
              <a:t>Chattanooga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Choo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Choo</a:t>
            </a:r>
            <a:r>
              <a:rPr lang="cs-CZ" dirty="0" smtClean="0">
                <a:hlinkClick r:id="rId3"/>
              </a:rPr>
              <a:t> - Sun </a:t>
            </a:r>
            <a:r>
              <a:rPr lang="cs-CZ" dirty="0" err="1" smtClean="0">
                <a:hlinkClick r:id="rId3"/>
              </a:rPr>
              <a:t>Valley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Serenade</a:t>
            </a:r>
            <a:r>
              <a:rPr lang="cs-CZ" dirty="0" smtClean="0">
                <a:hlinkClick r:id="rId3"/>
              </a:rPr>
              <a:t> (1941) HQ – </a:t>
            </a:r>
            <a:r>
              <a:rPr lang="cs-CZ" dirty="0" err="1" smtClean="0">
                <a:hlinkClick r:id="rId3"/>
              </a:rPr>
              <a:t>YouTube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Lovosice Home\AppData\Local\Microsoft\Windows\Temporary Internet Files\Content.IE5\JUNP7B5R\MC90021228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48" y="3135420"/>
            <a:ext cx="1676422" cy="17223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Swing skvěle zpívali </a:t>
            </a:r>
            <a:r>
              <a:rPr lang="cs-CZ" b="1" dirty="0" err="1" smtClean="0"/>
              <a:t>Billie</a:t>
            </a:r>
            <a:r>
              <a:rPr lang="cs-CZ" b="1" dirty="0" smtClean="0"/>
              <a:t> </a:t>
            </a:r>
            <a:r>
              <a:rPr lang="cs-CZ" b="1" dirty="0" err="1" smtClean="0"/>
              <a:t>Holidayová</a:t>
            </a:r>
            <a:r>
              <a:rPr lang="cs-CZ" dirty="0" smtClean="0"/>
              <a:t>, </a:t>
            </a:r>
            <a:r>
              <a:rPr lang="cs-CZ" b="1" dirty="0" smtClean="0"/>
              <a:t>Bing </a:t>
            </a:r>
            <a:r>
              <a:rPr lang="cs-CZ" b="1" dirty="0" err="1" smtClean="0"/>
              <a:t>Crosby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Swingové písně skládali </a:t>
            </a:r>
            <a:r>
              <a:rPr lang="cs-CZ" b="1" dirty="0" err="1" smtClean="0"/>
              <a:t>Georg</a:t>
            </a:r>
            <a:r>
              <a:rPr lang="cs-CZ" b="1" dirty="0" smtClean="0"/>
              <a:t> </a:t>
            </a:r>
            <a:r>
              <a:rPr lang="cs-CZ" b="1" dirty="0" err="1" smtClean="0"/>
              <a:t>Gershwin</a:t>
            </a:r>
            <a:r>
              <a:rPr lang="cs-CZ" b="1" dirty="0" smtClean="0"/>
              <a:t>, </a:t>
            </a:r>
            <a:r>
              <a:rPr lang="cs-CZ" b="1" dirty="0" err="1" smtClean="0"/>
              <a:t>Irwing</a:t>
            </a:r>
            <a:r>
              <a:rPr lang="cs-CZ" b="1" dirty="0" smtClean="0"/>
              <a:t> Berlin</a:t>
            </a:r>
          </a:p>
          <a:p>
            <a:endParaRPr lang="cs-CZ" b="1" dirty="0"/>
          </a:p>
        </p:txBody>
      </p:sp>
      <p:pic>
        <p:nvPicPr>
          <p:cNvPr id="7" name="Zástupný symbol pro obsah 6" descr="Billie_Holiday_1949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260848" y="1600200"/>
            <a:ext cx="2951524" cy="4472006"/>
          </a:xfrm>
        </p:spPr>
      </p:pic>
      <p:sp>
        <p:nvSpPr>
          <p:cNvPr id="8" name="TextovéPole 7"/>
          <p:cNvSpPr txBox="1"/>
          <p:nvPr/>
        </p:nvSpPr>
        <p:spPr>
          <a:xfrm rot="10800000" flipV="1">
            <a:off x="5286380" y="6286520"/>
            <a:ext cx="3193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b="1" dirty="0" err="1" smtClean="0"/>
              <a:t>bop</a:t>
            </a:r>
            <a:r>
              <a:rPr lang="cs-CZ" dirty="0" smtClean="0"/>
              <a:t>, </a:t>
            </a:r>
            <a:r>
              <a:rPr lang="cs-CZ" b="1" dirty="0" smtClean="0"/>
              <a:t>re </a:t>
            </a:r>
            <a:r>
              <a:rPr lang="cs-CZ" b="1" dirty="0" err="1" smtClean="0"/>
              <a:t>bop</a:t>
            </a:r>
            <a:r>
              <a:rPr lang="cs-CZ" dirty="0" smtClean="0"/>
              <a:t>)</a:t>
            </a:r>
          </a:p>
          <a:p>
            <a:r>
              <a:rPr lang="cs-CZ" dirty="0" smtClean="0"/>
              <a:t>Moderní jazz, posluchačsky náročnější, hrál se v menších skupinkách pro užší okruh zájemců</a:t>
            </a:r>
          </a:p>
          <a:p>
            <a:r>
              <a:rPr lang="cs-CZ" b="1" dirty="0" err="1" smtClean="0"/>
              <a:t>Dizzy</a:t>
            </a:r>
            <a:r>
              <a:rPr lang="cs-CZ" b="1" dirty="0" smtClean="0"/>
              <a:t> </a:t>
            </a:r>
            <a:r>
              <a:rPr lang="cs-CZ" b="1" dirty="0" err="1" smtClean="0"/>
              <a:t>Gillespie</a:t>
            </a:r>
            <a:r>
              <a:rPr lang="cs-CZ" b="1" dirty="0" smtClean="0"/>
              <a:t> </a:t>
            </a:r>
            <a:r>
              <a:rPr lang="cs-CZ" dirty="0" smtClean="0"/>
              <a:t>(1917-1993)</a:t>
            </a:r>
          </a:p>
          <a:p>
            <a:r>
              <a:rPr lang="cs-CZ" dirty="0" err="1" smtClean="0">
                <a:hlinkClick r:id="rId3"/>
              </a:rPr>
              <a:t>Dizzy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Gillespie</a:t>
            </a:r>
            <a:r>
              <a:rPr lang="cs-CZ" dirty="0" smtClean="0">
                <a:hlinkClick r:id="rId3"/>
              </a:rPr>
              <a:t> - Bebop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/>
          </a:p>
        </p:txBody>
      </p:sp>
      <p:pic>
        <p:nvPicPr>
          <p:cNvPr id="3074" name="Picture 2" descr="C:\Users\Lovosice Home\AppData\Local\Microsoft\Windows\Temporary Internet Files\Content.IE5\VNBYKD7A\MC90023079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4" y="4357694"/>
            <a:ext cx="2648236" cy="20388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Zpěvácké hvězdy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důsledku stávky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bandů</a:t>
            </a:r>
            <a:r>
              <a:rPr lang="cs-CZ" dirty="0" smtClean="0"/>
              <a:t> (protest kvůli neshodám s rozhlasem a gramofonovými společnostmi), které přestaly nahrávat, se dostali na výsluní zpěváci</a:t>
            </a:r>
          </a:p>
          <a:p>
            <a:r>
              <a:rPr lang="cs-CZ" dirty="0" smtClean="0"/>
              <a:t>Frank </a:t>
            </a:r>
            <a:r>
              <a:rPr lang="cs-CZ" dirty="0" err="1" smtClean="0"/>
              <a:t>Sinatra</a:t>
            </a:r>
            <a:r>
              <a:rPr lang="cs-CZ" dirty="0" smtClean="0"/>
              <a:t> (1915-1998)</a:t>
            </a:r>
          </a:p>
          <a:p>
            <a:r>
              <a:rPr lang="en-US" dirty="0" smtClean="0">
                <a:hlinkClick r:id="rId3"/>
              </a:rPr>
              <a:t>Frank Sinatra Swinging on a Star - YouTube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Frank </a:t>
            </a:r>
            <a:r>
              <a:rPr lang="cs-CZ" dirty="0" err="1" smtClean="0"/>
              <a:t>Sinatra</a:t>
            </a:r>
            <a:endParaRPr lang="cs-CZ" dirty="0"/>
          </a:p>
        </p:txBody>
      </p:sp>
      <p:pic>
        <p:nvPicPr>
          <p:cNvPr id="4" name="Zástupný symbol pro obsah 3" descr="Sinatra_Radio.gif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219200" y="1997869"/>
            <a:ext cx="6858000" cy="3638550"/>
          </a:xfrm>
        </p:spPr>
      </p:pic>
      <p:sp>
        <p:nvSpPr>
          <p:cNvPr id="5" name="TextovéPole 4"/>
          <p:cNvSpPr txBox="1"/>
          <p:nvPr/>
        </p:nvSpPr>
        <p:spPr>
          <a:xfrm>
            <a:off x="1142976" y="6143644"/>
            <a:ext cx="4102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Armed</a:t>
            </a:r>
            <a:r>
              <a:rPr lang="cs-CZ" dirty="0" smtClean="0"/>
              <a:t> </a:t>
            </a:r>
            <a:r>
              <a:rPr lang="cs-CZ" dirty="0" err="1" smtClean="0"/>
              <a:t>Forces</a:t>
            </a:r>
            <a:r>
              <a:rPr lang="cs-CZ" dirty="0" smtClean="0"/>
              <a:t> </a:t>
            </a:r>
            <a:r>
              <a:rPr lang="cs-CZ" dirty="0" err="1" smtClean="0"/>
              <a:t>Radio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r>
              <a:rPr lang="cs-CZ" dirty="0" smtClean="0"/>
              <a:t> 1941-1945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muzikál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Kořeny má v minstrelských představeních a produkci operet</a:t>
            </a:r>
          </a:p>
          <a:p>
            <a:r>
              <a:rPr lang="cs-CZ" dirty="0" smtClean="0"/>
              <a:t>Počátky muzikálu (divadlo s mluveným slovem, zpěvem a tancem) nalézáme v New Yorku na </a:t>
            </a:r>
            <a:r>
              <a:rPr lang="cs-CZ" b="1" dirty="0" smtClean="0"/>
              <a:t>Broadwayi</a:t>
            </a:r>
          </a:p>
          <a:p>
            <a:r>
              <a:rPr lang="cs-CZ" dirty="0" smtClean="0"/>
              <a:t>Úspěšné písně z muzikálů měly mnoho společného s jazzem</a:t>
            </a:r>
          </a:p>
          <a:p>
            <a:r>
              <a:rPr lang="cs-CZ" b="1" dirty="0" smtClean="0"/>
              <a:t>Loď komediantů </a:t>
            </a:r>
            <a:r>
              <a:rPr lang="cs-CZ" dirty="0" smtClean="0"/>
              <a:t>(1927), </a:t>
            </a:r>
            <a:r>
              <a:rPr lang="cs-CZ" b="1" dirty="0" smtClean="0"/>
              <a:t>Oklahoma</a:t>
            </a:r>
            <a:r>
              <a:rPr lang="cs-CZ" dirty="0" smtClean="0"/>
              <a:t> (1943)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Použitá literatura a zdroje: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CÍSAŘ, Zbyněk; HURNÍK, Lukáš. </a:t>
            </a:r>
            <a:r>
              <a:rPr lang="cs-CZ" sz="1200" i="1" dirty="0" smtClean="0"/>
              <a:t>Hudební výchova 1 pro gymnázia</a:t>
            </a:r>
            <a:r>
              <a:rPr lang="cs-CZ" sz="1200" dirty="0" smtClean="0"/>
              <a:t>. Praha: SPN, 2003, ISBN 80-7235-211-3. 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 a kol. 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Praha: SPN, 2002, ISBN 80-7235-041-2.</a:t>
            </a:r>
          </a:p>
          <a:p>
            <a:r>
              <a:rPr lang="cs-CZ" sz="1200" dirty="0" smtClean="0"/>
              <a:t>Obrázky:</a:t>
            </a:r>
          </a:p>
          <a:p>
            <a:pPr marL="342900" indent="-342900">
              <a:buAutoNum type="arabicPlain"/>
            </a:pPr>
            <a:r>
              <a:rPr lang="cs-CZ" sz="1200" dirty="0" smtClean="0"/>
              <a:t>OD FREIMUT BAHLO (VLASTNÍ DÍLO) [PUBLIC DOMAIN NEBO PUBLIC DOMAIN],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12.4.2014]. Dostupný na WWW: http://commons.wikimedia.org/wiki/File%3AColeman_hawkins_in_the_mood_for_love.jpg </a:t>
            </a:r>
          </a:p>
          <a:p>
            <a:pPr marL="342900" indent="-342900">
              <a:buAutoNum type="arabicPlain"/>
            </a:pPr>
            <a:r>
              <a:rPr lang="cs-CZ" sz="1200" dirty="0" smtClean="0"/>
              <a:t>CARL VAN VECHTEN [PUBLIC DOMAIN],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12.4.2014]. Dostupný na WWW: http://commons.wikimedia.org/wiki/File%3ABillie_Holiday_1949.jpg </a:t>
            </a:r>
          </a:p>
          <a:p>
            <a:pPr marL="342900" indent="-342900">
              <a:buAutoNum type="arabicPlain"/>
            </a:pPr>
            <a:r>
              <a:rPr lang="cs-CZ" sz="1200" dirty="0" smtClean="0"/>
              <a:t>INFORMACE O AUTOROVI JSOU UVEDENY NA STRÁNCE [PUBLIC DOMAIN],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12.4.2014]. Dostupný na WWW: </a:t>
            </a:r>
            <a:r>
              <a:rPr lang="cs-CZ" sz="1200" dirty="0" smtClean="0">
                <a:hlinkClick r:id="rId3"/>
              </a:rPr>
              <a:t>http://commons.wikimedia.org/wiki/File%3ASinatra_Radio.gif</a:t>
            </a:r>
            <a:endParaRPr lang="cs-CZ" sz="1200" dirty="0" smtClean="0"/>
          </a:p>
          <a:p>
            <a:pPr marL="342900" indent="-342900">
              <a:buAutoNum type="arabicPlain"/>
            </a:pPr>
            <a:r>
              <a:rPr lang="cs-CZ" sz="1200" dirty="0" smtClean="0"/>
              <a:t>CARL VAN VECHTEN [PUBLIC DOMAIN],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12.4.2014]. Dostupný na WWW: http://commons.wikimedia.org/wiki/File%3AElla_Fitzgerald_1940.jpg     </a:t>
            </a:r>
          </a:p>
          <a:p>
            <a:endParaRPr lang="cs-CZ" sz="1200" dirty="0" smtClean="0"/>
          </a:p>
          <a:p>
            <a:r>
              <a:rPr lang="cs-CZ" sz="1200" dirty="0" smtClean="0"/>
              <a:t>Použité hypertextové odkazy jsou platné ke dni vytvoření této prezentace:</a:t>
            </a:r>
          </a:p>
          <a:p>
            <a:r>
              <a:rPr lang="cs-CZ" sz="1200" dirty="0" smtClean="0"/>
              <a:t>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youtube.com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watch</a:t>
            </a:r>
            <a:r>
              <a:rPr lang="cs-CZ" sz="1200" dirty="0" smtClean="0">
                <a:hlinkClick r:id="rId4"/>
              </a:rPr>
              <a:t>?v=V2aj0zhXlLA</a:t>
            </a:r>
            <a:endParaRPr lang="cs-CZ" sz="1200" dirty="0" smtClean="0"/>
          </a:p>
          <a:p>
            <a:r>
              <a:rPr lang="cs-CZ" sz="1200" dirty="0"/>
              <a:t>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youtube.com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watch</a:t>
            </a:r>
            <a:r>
              <a:rPr lang="cs-CZ" sz="1200" dirty="0" smtClean="0">
                <a:hlinkClick r:id="rId5"/>
              </a:rPr>
              <a:t>?v=</a:t>
            </a:r>
            <a:r>
              <a:rPr lang="cs-CZ" sz="1200" dirty="0" err="1" smtClean="0">
                <a:hlinkClick r:id="rId5"/>
              </a:rPr>
              <a:t>mHANNkKBSNU</a:t>
            </a:r>
            <a:endParaRPr lang="cs-CZ" sz="1200" dirty="0" smtClean="0"/>
          </a:p>
          <a:p>
            <a:r>
              <a:rPr lang="cs-CZ" sz="1200" dirty="0" smtClean="0"/>
              <a:t>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youtube.com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watch</a:t>
            </a:r>
            <a:r>
              <a:rPr lang="cs-CZ" sz="1200" dirty="0" smtClean="0">
                <a:hlinkClick r:id="rId6"/>
              </a:rPr>
              <a:t>?v=_CI-0E_</a:t>
            </a:r>
            <a:r>
              <a:rPr lang="cs-CZ" sz="1200" dirty="0" err="1" smtClean="0">
                <a:hlinkClick r:id="rId6"/>
              </a:rPr>
              <a:t>jses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youtube.com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watch</a:t>
            </a:r>
            <a:r>
              <a:rPr lang="cs-CZ" sz="1200" dirty="0" smtClean="0">
                <a:hlinkClick r:id="rId7"/>
              </a:rPr>
              <a:t>?v=09BB1pci8_o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youtube.com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watch</a:t>
            </a:r>
            <a:r>
              <a:rPr lang="cs-CZ" sz="1200" dirty="0" smtClean="0">
                <a:hlinkClick r:id="rId8"/>
              </a:rPr>
              <a:t>?v=nWKXU0ApF08</a:t>
            </a:r>
            <a:endParaRPr lang="cs-CZ" sz="1200" dirty="0" smtClean="0"/>
          </a:p>
          <a:p>
            <a:r>
              <a:rPr lang="cs-CZ" sz="1200" dirty="0" smtClean="0"/>
              <a:t> </a:t>
            </a:r>
          </a:p>
          <a:p>
            <a:r>
              <a:rPr lang="cs-CZ" sz="1200" dirty="0" smtClean="0"/>
              <a:t>Klipart obrázky jsou součástí galerie Microsoft Office volně dostupné na adrese </a:t>
            </a:r>
            <a:r>
              <a:rPr lang="cs-CZ" sz="1200" u="sng" dirty="0" smtClean="0">
                <a:hlinkClick r:id="rId9"/>
              </a:rPr>
              <a:t>www.office.</a:t>
            </a:r>
            <a:r>
              <a:rPr lang="cs-CZ" sz="1200" u="sng" dirty="0" err="1" smtClean="0">
                <a:hlinkClick r:id="rId9"/>
              </a:rPr>
              <a:t>microsoft.com</a:t>
            </a:r>
            <a:endParaRPr lang="cs-CZ" sz="1200" u="sng" dirty="0" smtClean="0"/>
          </a:p>
          <a:p>
            <a:endParaRPr lang="cs-CZ" sz="1200" u="sng" dirty="0" smtClean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271</TotalTime>
  <Words>783</Words>
  <Application>Microsoft Office PowerPoint</Application>
  <PresentationFormat>Předvádění na obrazovce (4:3)</PresentationFormat>
  <Paragraphs>108</Paragraphs>
  <Slides>16</Slides>
  <Notes>16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Snímek 1</vt:lpstr>
      <vt:lpstr>anotace</vt:lpstr>
      <vt:lpstr>Swing a ostatní?</vt:lpstr>
      <vt:lpstr>swing</vt:lpstr>
      <vt:lpstr>Jak se tančilo?</vt:lpstr>
      <vt:lpstr>Snímek 6</vt:lpstr>
      <vt:lpstr>Ella Fitzgerald</vt:lpstr>
      <vt:lpstr>Snímek 8</vt:lpstr>
      <vt:lpstr>Big band</vt:lpstr>
      <vt:lpstr>Snímek 10</vt:lpstr>
      <vt:lpstr>Snímek 11</vt:lpstr>
      <vt:lpstr>bop</vt:lpstr>
      <vt:lpstr>Zpěvácké hvězdy</vt:lpstr>
      <vt:lpstr>Frank Sinatra</vt:lpstr>
      <vt:lpstr>muzikál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33</cp:revision>
  <dcterms:created xsi:type="dcterms:W3CDTF">2014-03-09T18:00:27Z</dcterms:created>
  <dcterms:modified xsi:type="dcterms:W3CDTF">2014-04-12T16:45:25Z</dcterms:modified>
</cp:coreProperties>
</file>