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83" r:id="rId3"/>
    <p:sldId id="284" r:id="rId4"/>
    <p:sldId id="287" r:id="rId5"/>
    <p:sldId id="288" r:id="rId6"/>
    <p:sldId id="282" r:id="rId7"/>
    <p:sldId id="286" r:id="rId8"/>
    <p:sldId id="285" r:id="rId9"/>
    <p:sldId id="289" r:id="rId10"/>
    <p:sldId id="281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AD1C24-89FA-448D-B967-AED95EBE396A}" type="datetimeFigureOut">
              <a:rPr lang="cs-CZ" smtClean="0"/>
              <a:pPr/>
              <a:t>13.4.2014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77D6F0-841F-4158-BE8F-4854D16D3ED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ED2C657-1A5D-4AE9-B528-C9BEB73D0BC5}" type="slidenum">
              <a:rPr lang="cs-CZ" smtClean="0"/>
              <a:pPr/>
              <a:t>1</a:t>
            </a:fld>
            <a:endParaRPr lang="cs-CZ" smtClean="0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smtClean="0">
              <a:latin typeface="Times New Roman" pitchFamily="16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7D6F0-841F-4158-BE8F-4854D16D3EDF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E9A82C8-3C04-4294-AD52-8C9B8FEA0EB1}" type="slidenum">
              <a:rPr lang="cs-CZ"/>
              <a:pPr/>
              <a:t>3</a:t>
            </a:fld>
            <a:endParaRPr lang="cs-CZ"/>
          </a:p>
        </p:txBody>
      </p:sp>
      <p:sp>
        <p:nvSpPr>
          <p:cNvPr id="3686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686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E9A82C8-3C04-4294-AD52-8C9B8FEA0EB1}" type="slidenum">
              <a:rPr lang="cs-CZ"/>
              <a:pPr/>
              <a:t>4</a:t>
            </a:fld>
            <a:endParaRPr lang="cs-CZ"/>
          </a:p>
        </p:txBody>
      </p:sp>
      <p:sp>
        <p:nvSpPr>
          <p:cNvPr id="3686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686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E9A82C8-3C04-4294-AD52-8C9B8FEA0EB1}" type="slidenum">
              <a:rPr lang="cs-CZ"/>
              <a:pPr/>
              <a:t>5</a:t>
            </a:fld>
            <a:endParaRPr lang="cs-CZ"/>
          </a:p>
        </p:txBody>
      </p:sp>
      <p:sp>
        <p:nvSpPr>
          <p:cNvPr id="3686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686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E9A82C8-3C04-4294-AD52-8C9B8FEA0EB1}" type="slidenum">
              <a:rPr lang="cs-CZ"/>
              <a:pPr/>
              <a:t>6</a:t>
            </a:fld>
            <a:endParaRPr lang="cs-CZ"/>
          </a:p>
        </p:txBody>
      </p:sp>
      <p:sp>
        <p:nvSpPr>
          <p:cNvPr id="3686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686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7D6F0-841F-4158-BE8F-4854D16D3EDF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E9A82C8-3C04-4294-AD52-8C9B8FEA0EB1}" type="slidenum">
              <a:rPr lang="cs-CZ"/>
              <a:pPr/>
              <a:t>8</a:t>
            </a:fld>
            <a:endParaRPr lang="cs-CZ"/>
          </a:p>
        </p:txBody>
      </p:sp>
      <p:sp>
        <p:nvSpPr>
          <p:cNvPr id="3686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686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E9A82C8-3C04-4294-AD52-8C9B8FEA0EB1}" type="slidenum">
              <a:rPr lang="cs-CZ"/>
              <a:pPr/>
              <a:t>9</a:t>
            </a:fld>
            <a:endParaRPr lang="cs-CZ"/>
          </a:p>
        </p:txBody>
      </p:sp>
      <p:sp>
        <p:nvSpPr>
          <p:cNvPr id="3686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686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2084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81195D-5DF5-416D-ABDF-498C29E5D5FB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13.4.2014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13.4.2014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13.4.2014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13.4.2014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13.4.2014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13.4.2014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13.4.2014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13.4.2014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13.4.2014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13.4.2014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13.4.2014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8588"/>
            <a:ext cx="8228013" cy="1433512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6613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6613" y="3938588"/>
            <a:ext cx="4038600" cy="2185987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idx="10"/>
          </p:nvPr>
        </p:nvSpPr>
        <p:spPr>
          <a:xfrm>
            <a:off x="457200" y="6245225"/>
            <a:ext cx="2132013" cy="474663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idx="11"/>
          </p:nvPr>
        </p:nvSpPr>
        <p:spPr>
          <a:xfrm>
            <a:off x="3124200" y="6245225"/>
            <a:ext cx="2894013" cy="474663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idx="12"/>
          </p:nvPr>
        </p:nvSpPr>
        <p:spPr>
          <a:xfrm>
            <a:off x="6553200" y="6245225"/>
            <a:ext cx="2132013" cy="474663"/>
          </a:xfrm>
        </p:spPr>
        <p:txBody>
          <a:bodyPr/>
          <a:lstStyle>
            <a:lvl1pPr>
              <a:defRPr/>
            </a:lvl1pPr>
          </a:lstStyle>
          <a:p>
            <a:fld id="{7772AAE3-D001-4567-BECA-49CBB134006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416E32-EEB6-4FAD-8A15-6E84B4455EE6}" type="datetimeFigureOut">
              <a:rPr lang="cs-CZ" smtClean="0"/>
              <a:pPr/>
              <a:t>13.4.2014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sem6.fi/MEDIA_SERVICES/PHOTOS/FINLAND/EN_GB/FINLAND/_FILES/75112084857880618/DEFAULT/ARCHIPELAGO.JPG" TargetMode="External"/><Relationship Id="rId13" Type="http://schemas.openxmlformats.org/officeDocument/2006/relationships/hyperlink" Target="http://www.auroracabin.com/Images/LodgeAuroraFeb15.JPG" TargetMode="External"/><Relationship Id="rId3" Type="http://schemas.openxmlformats.org/officeDocument/2006/relationships/hyperlink" Target="http://upload.wikimedia.org/wikipedia/commons/thumb/0/02/EU_location_FIN.svg/800px-EU_location_FIN.svg.png" TargetMode="External"/><Relationship Id="rId7" Type="http://schemas.openxmlformats.org/officeDocument/2006/relationships/hyperlink" Target="http://upload.wikimedia.org/wikipedia/commons/2/24/Saimaa,_Finland_(3).jpg" TargetMode="External"/><Relationship Id="rId12" Type="http://schemas.openxmlformats.org/officeDocument/2006/relationships/hyperlink" Target="http://upload.wikimedia.org/wikipedia/commons/5/50/Sauna_2.jpg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playhugelottos.com/uploads/assets/Czech/finsko1.jpg" TargetMode="External"/><Relationship Id="rId11" Type="http://schemas.openxmlformats.org/officeDocument/2006/relationships/hyperlink" Target="http://files.nokiamania.cz/11/05/007_oro/oro_07.jpg" TargetMode="External"/><Relationship Id="rId5" Type="http://schemas.openxmlformats.org/officeDocument/2006/relationships/hyperlink" Target="http://upload.wikimedia.org/wikipedia/commons/thumb/9/99/Finsko-mapa_cs.png/279px-Finsko-mapa_cs.png" TargetMode="External"/><Relationship Id="rId10" Type="http://schemas.openxmlformats.org/officeDocument/2006/relationships/hyperlink" Target="http://upload.wikimedia.org/wikipedia/commons/thumb/2/26/Provinces_in_Finland.svg/253px-Provinces_in_Finland.svg.png" TargetMode="External"/><Relationship Id="rId4" Type="http://schemas.openxmlformats.org/officeDocument/2006/relationships/hyperlink" Target="http://upload.wikimedia.org/wikipedia/commons/thumb/b/bc/Flag_of_Finland.svg/110px-Flag_of_Finland.svg.png" TargetMode="External"/><Relationship Id="rId9" Type="http://schemas.openxmlformats.org/officeDocument/2006/relationships/hyperlink" Target="http://upload.wikimedia.org/wikipedia/commons/thumb/c/c1/HelsinkiMontage_NoEffects.jpg/424px-HelsinkiMontage_NoEffects.jpg" TargetMode="External"/><Relationship Id="rId14" Type="http://schemas.openxmlformats.org/officeDocument/2006/relationships/hyperlink" Target="http://b.vimeocdn.com/ts/439/481/439481318_640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39750" y="0"/>
            <a:ext cx="8208963" cy="1579563"/>
          </a:xfrm>
        </p:spPr>
      </p:pic>
      <p:graphicFrame>
        <p:nvGraphicFramePr>
          <p:cNvPr id="5156" name="Group 3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="" xmlns:p14="http://schemas.microsoft.com/office/powerpoint/2010/main" val="1558507087"/>
              </p:ext>
            </p:extLst>
          </p:nvPr>
        </p:nvGraphicFramePr>
        <p:xfrm>
          <a:off x="611188" y="1824038"/>
          <a:ext cx="8002587" cy="4208086"/>
        </p:xfrm>
        <a:graphic>
          <a:graphicData uri="http://schemas.openxmlformats.org/drawingml/2006/table">
            <a:tbl>
              <a:tblPr/>
              <a:tblGrid>
                <a:gridCol w="2874962"/>
                <a:gridCol w="5127625"/>
              </a:tblGrid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Název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ZŠ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Elementária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s.r.o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Adresa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Jesenická 11, Plzeň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Číslo projektu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CZ.1.07/1.4.00/21.3312 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Číslo DUMu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VY_32_INOVACE_06.43.10.192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Předmět 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Zeměpis – 7.ročník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Téma 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Finsko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Autor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Mgr. Tomáš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Starove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  <a:tr h="649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Metodický popis (anotace)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ile:EU location FIN.sv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2" name="Picture 4" descr="Vlajka Finsk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1340768"/>
            <a:ext cx="1368152" cy="833329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827584" y="0"/>
            <a:ext cx="2987806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0650" h="133350"/>
              <a:bevelB w="107950" h="133350"/>
            </a:sp3d>
          </a:bodyPr>
          <a:lstStyle/>
          <a:p>
            <a:r>
              <a:rPr lang="cs-CZ" sz="7200" b="1" dirty="0" smtClean="0">
                <a:solidFill>
                  <a:srgbClr val="FFC000"/>
                </a:solidFill>
              </a:rPr>
              <a:t>FINSKO</a:t>
            </a:r>
            <a:endParaRPr lang="cs-CZ" sz="72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Grp="1" noChangeArrowheads="1"/>
          </p:cNvSpPr>
          <p:nvPr>
            <p:ph type="title"/>
          </p:nvPr>
        </p:nvSpPr>
        <p:spPr>
          <a:xfrm>
            <a:off x="468313" y="1"/>
            <a:ext cx="8229600" cy="1124744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dirty="0" smtClean="0">
                <a:solidFill>
                  <a:srgbClr val="FFC000"/>
                </a:solidFill>
                <a:hlinkClick r:id="" action="ppaction://hlinkfile"/>
              </a:rPr>
              <a:t>FINSKO</a:t>
            </a:r>
            <a:r>
              <a:rPr lang="cs-CZ" dirty="0" smtClean="0">
                <a:solidFill>
                  <a:srgbClr val="FFC000"/>
                </a:solidFill>
              </a:rPr>
              <a:t> – základní údaje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1843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196975"/>
            <a:ext cx="8640762" cy="4032225"/>
          </a:xfrm>
          <a:ln/>
        </p:spPr>
        <p:txBody>
          <a:bodyPr>
            <a:normAutofit/>
          </a:bodyPr>
          <a:lstStyle/>
          <a:p>
            <a:pPr marL="341313" indent="-341313">
              <a:lnSpc>
                <a:spcPct val="9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sz="2800" dirty="0"/>
              <a:t>Přímořský </a:t>
            </a:r>
            <a:r>
              <a:rPr lang="cs-CZ" sz="2800" dirty="0" smtClean="0"/>
              <a:t>stát (Skandinávský </a:t>
            </a:r>
            <a:r>
              <a:rPr lang="cs-CZ" sz="2800" dirty="0" err="1"/>
              <a:t>pol</a:t>
            </a:r>
            <a:r>
              <a:rPr lang="cs-CZ" sz="2800" dirty="0" smtClean="0"/>
              <a:t>.)</a:t>
            </a:r>
          </a:p>
          <a:p>
            <a:pPr marL="341313" indent="-341313">
              <a:lnSpc>
                <a:spcPct val="9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sz="2800" dirty="0" smtClean="0"/>
              <a:t>Finská republika</a:t>
            </a:r>
          </a:p>
          <a:p>
            <a:pPr marL="341313" indent="-341313">
              <a:lnSpc>
                <a:spcPct val="9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sz="2800" dirty="0" smtClean="0"/>
              <a:t>Rozloha - 338 000 km</a:t>
            </a:r>
            <a:r>
              <a:rPr lang="cs-CZ" sz="2800" baseline="30000" dirty="0" smtClean="0"/>
              <a:t>2</a:t>
            </a:r>
            <a:endParaRPr lang="cs-CZ" sz="2800" dirty="0" smtClean="0"/>
          </a:p>
          <a:p>
            <a:pPr marL="341313" indent="-341313">
              <a:lnSpc>
                <a:spcPct val="9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sz="2800" dirty="0" smtClean="0"/>
              <a:t>Počet obyvatel - 5 milionů</a:t>
            </a:r>
          </a:p>
          <a:p>
            <a:pPr marL="341313" indent="-341313">
              <a:lnSpc>
                <a:spcPct val="9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sz="2800" dirty="0" smtClean="0"/>
              <a:t>Hustota zalidnění - 16 ob/km</a:t>
            </a:r>
            <a:r>
              <a:rPr lang="cs-CZ" sz="2800" baseline="30000" dirty="0" smtClean="0"/>
              <a:t>2</a:t>
            </a:r>
            <a:endParaRPr lang="cs-CZ" sz="2800" dirty="0" smtClean="0"/>
          </a:p>
          <a:p>
            <a:pPr marL="341313" indent="-341313">
              <a:lnSpc>
                <a:spcPct val="9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sz="2800" dirty="0" smtClean="0"/>
              <a:t>Obyvatelstvo – Finové, Švédové</a:t>
            </a:r>
          </a:p>
          <a:p>
            <a:pPr marL="341313" indent="-341313">
              <a:lnSpc>
                <a:spcPct val="9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sz="2800" dirty="0" smtClean="0"/>
              <a:t>Jazyk – finština (</a:t>
            </a:r>
            <a:r>
              <a:rPr lang="cs-CZ" sz="2800" dirty="0" smtClean="0"/>
              <a:t>ugrofinský </a:t>
            </a:r>
            <a:r>
              <a:rPr lang="cs-CZ" sz="2800" dirty="0" smtClean="0"/>
              <a:t>jazyk)</a:t>
            </a:r>
          </a:p>
          <a:p>
            <a:pPr marL="341313" indent="-341313">
              <a:lnSpc>
                <a:spcPct val="9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sz="2800" dirty="0" smtClean="0"/>
              <a:t>Sever – Laponsko </a:t>
            </a:r>
            <a:endParaRPr lang="cs-CZ" sz="2800" dirty="0"/>
          </a:p>
        </p:txBody>
      </p:sp>
      <p:pic>
        <p:nvPicPr>
          <p:cNvPr id="24578" name="Picture 2" descr="File:Finsko-mapa cs.png"/>
          <p:cNvPicPr>
            <a:picLocks noChangeAspect="1" noChangeArrowheads="1"/>
          </p:cNvPicPr>
          <p:nvPr/>
        </p:nvPicPr>
        <p:blipFill>
          <a:blip r:embed="rId3" cstate="print"/>
          <a:srcRect t="6078"/>
          <a:stretch>
            <a:fillRect/>
          </a:stretch>
        </p:blipFill>
        <p:spPr bwMode="auto">
          <a:xfrm>
            <a:off x="6228184" y="978355"/>
            <a:ext cx="2915817" cy="5879645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Grp="1" noChangeArrowheads="1"/>
          </p:cNvSpPr>
          <p:nvPr>
            <p:ph type="title"/>
          </p:nvPr>
        </p:nvSpPr>
        <p:spPr>
          <a:xfrm>
            <a:off x="468313" y="1"/>
            <a:ext cx="8229600" cy="1124744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dirty="0" smtClean="0">
                <a:solidFill>
                  <a:srgbClr val="FFC000"/>
                </a:solidFill>
                <a:hlinkClick r:id="" action="ppaction://hlinkfile"/>
              </a:rPr>
              <a:t>FINSKO</a:t>
            </a:r>
            <a:r>
              <a:rPr lang="cs-CZ" dirty="0" smtClean="0">
                <a:solidFill>
                  <a:srgbClr val="FFC000"/>
                </a:solidFill>
              </a:rPr>
              <a:t> - města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1843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196975"/>
            <a:ext cx="8640762" cy="2016125"/>
          </a:xfrm>
          <a:ln/>
        </p:spPr>
        <p:txBody>
          <a:bodyPr>
            <a:normAutofit/>
          </a:bodyPr>
          <a:lstStyle/>
          <a:p>
            <a:pPr marL="341313" indent="-341313">
              <a:lnSpc>
                <a:spcPct val="9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dirty="0" smtClean="0"/>
              <a:t>Hlavní město : Helsinky</a:t>
            </a:r>
            <a:endParaRPr lang="cs-CZ" dirty="0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916832"/>
            <a:ext cx="9039985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Grp="1" noChangeArrowheads="1"/>
          </p:cNvSpPr>
          <p:nvPr>
            <p:ph type="title"/>
          </p:nvPr>
        </p:nvSpPr>
        <p:spPr>
          <a:xfrm>
            <a:off x="468313" y="1"/>
            <a:ext cx="8229600" cy="1124744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dirty="0" smtClean="0">
                <a:solidFill>
                  <a:srgbClr val="FFC000"/>
                </a:solidFill>
                <a:hlinkClick r:id="" action="ppaction://hlinkfile"/>
              </a:rPr>
              <a:t>FINSKO</a:t>
            </a:r>
            <a:r>
              <a:rPr lang="cs-CZ" dirty="0" smtClean="0">
                <a:solidFill>
                  <a:srgbClr val="FFC000"/>
                </a:solidFill>
              </a:rPr>
              <a:t> - města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1843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196975"/>
            <a:ext cx="8640762" cy="4680297"/>
          </a:xfrm>
          <a:ln/>
        </p:spPr>
        <p:txBody>
          <a:bodyPr>
            <a:normAutofit/>
          </a:bodyPr>
          <a:lstStyle/>
          <a:p>
            <a:pPr marL="341313" indent="-341313">
              <a:lnSpc>
                <a:spcPct val="9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dirty="0" smtClean="0"/>
              <a:t>Další města : (nad 100 000 </a:t>
            </a:r>
            <a:r>
              <a:rPr lang="cs-CZ" dirty="0" err="1" smtClean="0"/>
              <a:t>obyv</a:t>
            </a:r>
            <a:r>
              <a:rPr lang="cs-CZ" dirty="0" smtClean="0"/>
              <a:t>.)</a:t>
            </a:r>
          </a:p>
          <a:p>
            <a:pPr marL="741363" lvl="1" indent="-341313">
              <a:lnSpc>
                <a:spcPct val="9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dirty="0" err="1" smtClean="0"/>
              <a:t>Espoo</a:t>
            </a:r>
            <a:endParaRPr lang="cs-CZ" dirty="0" smtClean="0"/>
          </a:p>
          <a:p>
            <a:pPr marL="741363" lvl="1" indent="-341313">
              <a:lnSpc>
                <a:spcPct val="9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dirty="0" err="1" smtClean="0"/>
              <a:t>Tampere</a:t>
            </a:r>
            <a:r>
              <a:rPr lang="cs-CZ" dirty="0" smtClean="0"/>
              <a:t> </a:t>
            </a:r>
          </a:p>
          <a:p>
            <a:pPr marL="741363" lvl="1" indent="-341313">
              <a:lnSpc>
                <a:spcPct val="9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dirty="0" err="1" smtClean="0"/>
              <a:t>Vantaa</a:t>
            </a:r>
            <a:endParaRPr lang="cs-CZ" dirty="0" smtClean="0"/>
          </a:p>
          <a:p>
            <a:pPr marL="741363" lvl="1" indent="-341313">
              <a:lnSpc>
                <a:spcPct val="9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dirty="0" smtClean="0"/>
              <a:t>Turku </a:t>
            </a:r>
          </a:p>
          <a:p>
            <a:pPr marL="741363" lvl="1" indent="-341313">
              <a:lnSpc>
                <a:spcPct val="9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dirty="0" err="1" smtClean="0"/>
              <a:t>Oulu</a:t>
            </a:r>
            <a:endParaRPr lang="cs-CZ" dirty="0" smtClean="0"/>
          </a:p>
          <a:p>
            <a:pPr marL="741363" lvl="1" indent="-341313">
              <a:lnSpc>
                <a:spcPct val="9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dirty="0" err="1" smtClean="0"/>
              <a:t>Jyväskylä</a:t>
            </a:r>
            <a:endParaRPr lang="cs-CZ" dirty="0" smtClean="0"/>
          </a:p>
          <a:p>
            <a:pPr marL="741363" lvl="1" indent="-341313">
              <a:lnSpc>
                <a:spcPct val="9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dirty="0" err="1" smtClean="0"/>
              <a:t>Lahti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31746" name="Picture 2" descr="File:Provinces in Finland.sv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3170" y="1340768"/>
            <a:ext cx="2920830" cy="4941168"/>
          </a:xfrm>
          <a:prstGeom prst="rect">
            <a:avLst/>
          </a:prstGeom>
          <a:noFill/>
        </p:spPr>
      </p:pic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7" y="908720"/>
            <a:ext cx="2987824" cy="5845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Grp="1" noChangeArrowheads="1"/>
          </p:cNvSpPr>
          <p:nvPr>
            <p:ph type="title"/>
          </p:nvPr>
        </p:nvSpPr>
        <p:spPr>
          <a:xfrm>
            <a:off x="468313" y="1"/>
            <a:ext cx="8229600" cy="1124744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dirty="0" smtClean="0">
                <a:solidFill>
                  <a:srgbClr val="FFC000"/>
                </a:solidFill>
                <a:hlinkClick r:id="" action="ppaction://hlinkfile"/>
              </a:rPr>
              <a:t>FINSKO</a:t>
            </a:r>
            <a:r>
              <a:rPr lang="cs-CZ" dirty="0" smtClean="0">
                <a:solidFill>
                  <a:srgbClr val="FFC000"/>
                </a:solidFill>
              </a:rPr>
              <a:t> – země tisíce jezer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1843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1196975"/>
            <a:ext cx="9144000" cy="1583953"/>
          </a:xfrm>
          <a:ln/>
        </p:spPr>
        <p:txBody>
          <a:bodyPr>
            <a:normAutofit/>
          </a:bodyPr>
          <a:lstStyle/>
          <a:p>
            <a:pPr marL="341313" indent="-341313">
              <a:lnSpc>
                <a:spcPct val="9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sz="2700" dirty="0" smtClean="0"/>
              <a:t>povrch </a:t>
            </a:r>
            <a:r>
              <a:rPr lang="cs-CZ" sz="2700" dirty="0"/>
              <a:t>zarovnán </a:t>
            </a:r>
            <a:r>
              <a:rPr lang="cs-CZ" sz="2700" dirty="0" smtClean="0"/>
              <a:t>pevninským ledovcem </a:t>
            </a:r>
            <a:r>
              <a:rPr lang="cs-CZ" sz="2700" dirty="0"/>
              <a:t>– země „tisíce jezer“ </a:t>
            </a:r>
            <a:endParaRPr lang="cs-CZ" sz="2700" dirty="0" smtClean="0"/>
          </a:p>
          <a:p>
            <a:pPr marL="341313" indent="-341313">
              <a:lnSpc>
                <a:spcPct val="9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sz="2700" dirty="0" smtClean="0"/>
              <a:t>jezer je přes 60 000</a:t>
            </a:r>
          </a:p>
          <a:p>
            <a:pPr marL="341313" indent="-341313">
              <a:lnSpc>
                <a:spcPct val="9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sz="2700" dirty="0" smtClean="0"/>
              <a:t>tajga - nejvíce </a:t>
            </a:r>
            <a:r>
              <a:rPr lang="cs-CZ" sz="2700" dirty="0"/>
              <a:t>lesů v </a:t>
            </a:r>
            <a:r>
              <a:rPr lang="cs-CZ" sz="2700" dirty="0" smtClean="0"/>
              <a:t>Evropě</a:t>
            </a:r>
            <a:endParaRPr lang="cs-CZ" sz="2700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9050" y="3057525"/>
            <a:ext cx="9163050" cy="380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http://www.globeimages.net/data/media/177/linnansaari_national_park_finlan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27383"/>
            <a:ext cx="9144000" cy="6858001"/>
          </a:xfrm>
          <a:prstGeom prst="rect">
            <a:avLst/>
          </a:prstGeom>
          <a:noFill/>
        </p:spPr>
      </p:pic>
      <p:pic>
        <p:nvPicPr>
          <p:cNvPr id="9" name="Picture 2" descr="http://www.playhugelottos.com/uploads/assets/Czech/finsko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08087" cy="6309320"/>
          </a:xfrm>
          <a:prstGeom prst="rect">
            <a:avLst/>
          </a:prstGeom>
          <a:noFill/>
        </p:spPr>
      </p:pic>
      <p:pic>
        <p:nvPicPr>
          <p:cNvPr id="28680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27384"/>
            <a:ext cx="9144000" cy="66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Grp="1" noChangeArrowheads="1"/>
          </p:cNvSpPr>
          <p:nvPr>
            <p:ph type="title"/>
          </p:nvPr>
        </p:nvSpPr>
        <p:spPr>
          <a:xfrm>
            <a:off x="468313" y="1"/>
            <a:ext cx="8229600" cy="1124744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dirty="0" smtClean="0">
                <a:solidFill>
                  <a:srgbClr val="FFC000"/>
                </a:solidFill>
                <a:hlinkClick r:id="" action="ppaction://hlinkfile"/>
              </a:rPr>
              <a:t>FINSKO</a:t>
            </a:r>
            <a:r>
              <a:rPr lang="cs-CZ" dirty="0" smtClean="0">
                <a:solidFill>
                  <a:srgbClr val="FFC000"/>
                </a:solidFill>
              </a:rPr>
              <a:t> - hospodářství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1843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196975"/>
            <a:ext cx="8640762" cy="2016125"/>
          </a:xfrm>
          <a:ln/>
        </p:spPr>
        <p:txBody>
          <a:bodyPr>
            <a:normAutofit/>
          </a:bodyPr>
          <a:lstStyle/>
          <a:p>
            <a:pPr marL="341313" indent="-341313">
              <a:lnSpc>
                <a:spcPct val="9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sz="2800" dirty="0" smtClean="0"/>
              <a:t>rybolov</a:t>
            </a:r>
          </a:p>
          <a:p>
            <a:pPr marL="341313" indent="-341313">
              <a:lnSpc>
                <a:spcPct val="9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sz="2800" dirty="0" smtClean="0"/>
              <a:t>zemědělství jih</a:t>
            </a:r>
          </a:p>
          <a:p>
            <a:pPr marL="341313" indent="-341313">
              <a:lnSpc>
                <a:spcPct val="9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sz="2800" dirty="0" smtClean="0"/>
              <a:t>těžba </a:t>
            </a:r>
            <a:r>
              <a:rPr lang="cs-CZ" sz="2800" dirty="0"/>
              <a:t>dřeva a dřevařský </a:t>
            </a:r>
            <a:r>
              <a:rPr lang="cs-CZ" sz="2800" dirty="0" smtClean="0"/>
              <a:t>průmysl</a:t>
            </a:r>
          </a:p>
          <a:p>
            <a:pPr marL="341313" indent="-341313">
              <a:lnSpc>
                <a:spcPct val="9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sz="2800" dirty="0" smtClean="0"/>
              <a:t>komunikační </a:t>
            </a:r>
            <a:r>
              <a:rPr lang="cs-CZ" sz="2800" dirty="0"/>
              <a:t>technika (</a:t>
            </a:r>
            <a:r>
              <a:rPr lang="cs-CZ" sz="2800" dirty="0" smtClean="0"/>
              <a:t>NOKIA)</a:t>
            </a:r>
            <a:endParaRPr lang="cs-CZ" sz="2800" dirty="0"/>
          </a:p>
        </p:txBody>
      </p:sp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3171825"/>
            <a:ext cx="3819525" cy="368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Grp="1" noChangeArrowheads="1"/>
          </p:cNvSpPr>
          <p:nvPr>
            <p:ph type="title"/>
          </p:nvPr>
        </p:nvSpPr>
        <p:spPr>
          <a:xfrm>
            <a:off x="468313" y="1"/>
            <a:ext cx="8229600" cy="1124744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dirty="0" smtClean="0">
                <a:solidFill>
                  <a:srgbClr val="FFC000"/>
                </a:solidFill>
                <a:hlinkClick r:id="" action="ppaction://hlinkfile"/>
              </a:rPr>
              <a:t>FINSKO</a:t>
            </a:r>
            <a:r>
              <a:rPr lang="cs-CZ" dirty="0" smtClean="0">
                <a:solidFill>
                  <a:srgbClr val="FFC000"/>
                </a:solidFill>
              </a:rPr>
              <a:t> - zajímavosti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1843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196975"/>
            <a:ext cx="8640762" cy="2016125"/>
          </a:xfrm>
          <a:ln/>
        </p:spPr>
        <p:txBody>
          <a:bodyPr>
            <a:normAutofit/>
          </a:bodyPr>
          <a:lstStyle/>
          <a:p>
            <a:pPr marL="341313" indent="-341313">
              <a:lnSpc>
                <a:spcPct val="9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sz="2800" dirty="0" err="1" smtClean="0"/>
              <a:t>Suomi</a:t>
            </a:r>
            <a:r>
              <a:rPr lang="cs-CZ" sz="2800" dirty="0" smtClean="0"/>
              <a:t> – oficiální finský název  země</a:t>
            </a:r>
          </a:p>
          <a:p>
            <a:pPr marL="341313" indent="-341313">
              <a:lnSpc>
                <a:spcPct val="9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sz="2800" dirty="0" smtClean="0"/>
              <a:t>Sauna – tradiční finská procedura</a:t>
            </a:r>
          </a:p>
          <a:p>
            <a:pPr marL="341313" indent="-341313">
              <a:lnSpc>
                <a:spcPct val="90000"/>
              </a:lnSpc>
              <a:spcBef>
                <a:spcPts val="500"/>
              </a:spcBef>
              <a:buClr>
                <a:srgbClr val="FFFF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sz="2800" dirty="0" smtClean="0"/>
              <a:t>Polární záře – světelné úkazy v atmosféře, k vidění za polárním kruhem</a:t>
            </a:r>
            <a:endParaRPr lang="cs-CZ" sz="2800" dirty="0"/>
          </a:p>
        </p:txBody>
      </p:sp>
      <p:pic>
        <p:nvPicPr>
          <p:cNvPr id="34818" name="Picture 2" descr="File:Sauna 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140968"/>
            <a:ext cx="2482977" cy="3717032"/>
          </a:xfrm>
          <a:prstGeom prst="rect">
            <a:avLst/>
          </a:prstGeom>
          <a:noFill/>
        </p:spPr>
      </p:pic>
      <p:pic>
        <p:nvPicPr>
          <p:cNvPr id="34820" name="Picture 4" descr="http://www.auroracabin.com/Images/LodgeAuroraFeb1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67200" y="3200400"/>
            <a:ext cx="4876800" cy="3657600"/>
          </a:xfrm>
          <a:prstGeom prst="rect">
            <a:avLst/>
          </a:prstGeom>
          <a:noFill/>
        </p:spPr>
      </p:pic>
      <p:pic>
        <p:nvPicPr>
          <p:cNvPr id="34822" name="Picture 6" descr="http://b.vimeocdn.com/ts/439/481/439481318_64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35945" y="3140969"/>
            <a:ext cx="6608055" cy="3717032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1075"/>
          </a:xfrm>
        </p:spPr>
        <p:txBody>
          <a:bodyPr/>
          <a:lstStyle/>
          <a:p>
            <a:pPr eaLnBrk="1" hangingPunct="1"/>
            <a:r>
              <a:rPr lang="cs-CZ" smtClean="0">
                <a:solidFill>
                  <a:schemeClr val="tx1"/>
                </a:solidFill>
              </a:rPr>
              <a:t>Použité zdroje</a:t>
            </a:r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>
          <a:xfrm>
            <a:off x="0" y="981074"/>
            <a:ext cx="9144000" cy="5876925"/>
          </a:xfrm>
        </p:spPr>
        <p:txBody>
          <a:bodyPr/>
          <a:lstStyle/>
          <a:p>
            <a:r>
              <a:rPr lang="cs-CZ" sz="1400" dirty="0" smtClean="0">
                <a:hlinkClick r:id="rId3"/>
              </a:rPr>
              <a:t>http://upload.wikimedia.org/wikipedia/commons/thumb/0/02/EU_location_FIN.svg/800px-EU_location_FIN.svg.png</a:t>
            </a:r>
            <a:endParaRPr lang="cs-CZ" sz="1400" dirty="0" smtClean="0"/>
          </a:p>
          <a:p>
            <a:r>
              <a:rPr lang="cs-CZ" sz="1400" dirty="0" smtClean="0">
                <a:hlinkClick r:id="rId4"/>
              </a:rPr>
              <a:t>http://upload.wikimedia.org/wikipedia/commons/thumb/b/bc/Flag_of_Finland.svg/110px-Flag_of_Finland.svg.png</a:t>
            </a:r>
            <a:endParaRPr lang="cs-CZ" sz="1400" dirty="0" smtClean="0"/>
          </a:p>
          <a:p>
            <a:r>
              <a:rPr lang="cs-CZ" sz="1400" dirty="0" smtClean="0">
                <a:hlinkClick r:id="rId5"/>
              </a:rPr>
              <a:t>http://upload.wikimedia.org/wikipedia/commons/thumb/9/99/Finsko-mapa_cs.png/279px-Finsko-mapa_cs.png</a:t>
            </a:r>
            <a:endParaRPr lang="cs-CZ" sz="1400" dirty="0" smtClean="0"/>
          </a:p>
          <a:p>
            <a:r>
              <a:rPr lang="cs-CZ" sz="1400" dirty="0" smtClean="0">
                <a:hlinkClick r:id="rId6"/>
              </a:rPr>
              <a:t>http://www.</a:t>
            </a:r>
            <a:r>
              <a:rPr lang="cs-CZ" sz="1400" dirty="0" err="1" smtClean="0">
                <a:hlinkClick r:id="rId6"/>
              </a:rPr>
              <a:t>playhugelottos.com</a:t>
            </a:r>
            <a:r>
              <a:rPr lang="cs-CZ" sz="1400" dirty="0" smtClean="0">
                <a:hlinkClick r:id="rId6"/>
              </a:rPr>
              <a:t>/</a:t>
            </a:r>
            <a:r>
              <a:rPr lang="cs-CZ" sz="1400" dirty="0" err="1" smtClean="0">
                <a:hlinkClick r:id="rId6"/>
              </a:rPr>
              <a:t>uploads</a:t>
            </a:r>
            <a:r>
              <a:rPr lang="cs-CZ" sz="1400" dirty="0" smtClean="0">
                <a:hlinkClick r:id="rId6"/>
              </a:rPr>
              <a:t>/</a:t>
            </a:r>
            <a:r>
              <a:rPr lang="cs-CZ" sz="1400" dirty="0" err="1" smtClean="0">
                <a:hlinkClick r:id="rId6"/>
              </a:rPr>
              <a:t>assets</a:t>
            </a:r>
            <a:r>
              <a:rPr lang="cs-CZ" sz="1400" dirty="0" smtClean="0">
                <a:hlinkClick r:id="rId6"/>
              </a:rPr>
              <a:t>//</a:t>
            </a:r>
            <a:r>
              <a:rPr lang="cs-CZ" sz="1400" dirty="0" err="1" smtClean="0">
                <a:hlinkClick r:id="rId6"/>
              </a:rPr>
              <a:t>Czech</a:t>
            </a:r>
            <a:r>
              <a:rPr lang="cs-CZ" sz="1400" dirty="0" smtClean="0">
                <a:hlinkClick r:id="rId6"/>
              </a:rPr>
              <a:t>/finsko1.jpg</a:t>
            </a:r>
            <a:endParaRPr lang="cs-CZ" sz="1400" dirty="0" smtClean="0"/>
          </a:p>
          <a:p>
            <a:r>
              <a:rPr lang="cs-CZ" sz="1400" dirty="0" smtClean="0">
                <a:hlinkClick r:id="rId7"/>
              </a:rPr>
              <a:t>http://upload.wikimedia.org/wikipedia/commons/2/24/Saimaa,_Finland_(3).jpg</a:t>
            </a:r>
            <a:endParaRPr lang="cs-CZ" sz="1400" dirty="0" smtClean="0"/>
          </a:p>
          <a:p>
            <a:r>
              <a:rPr lang="cs-CZ" sz="1400" dirty="0" smtClean="0">
                <a:hlinkClick r:id="rId8"/>
              </a:rPr>
              <a:t>http://www.asem6.fi/MEDIA_SERVICES/PHOTOS/FINLAND/EN_GB/FINLAND/_FILES/75112084857880618/DEFAULT/ARCHIPELAGO.JPG</a:t>
            </a:r>
            <a:endParaRPr lang="cs-CZ" sz="1400" dirty="0" smtClean="0"/>
          </a:p>
          <a:p>
            <a:r>
              <a:rPr lang="cs-CZ" sz="1400" dirty="0" smtClean="0">
                <a:hlinkClick r:id="rId9"/>
              </a:rPr>
              <a:t>http://upload.wikimedia.org/wikipedia/commons/thumb/c/c1/HelsinkiMontage_NoEffects.jpg/424px-HelsinkiMontage_NoEffects.jpg</a:t>
            </a:r>
            <a:endParaRPr lang="cs-CZ" sz="1400" dirty="0" smtClean="0"/>
          </a:p>
          <a:p>
            <a:r>
              <a:rPr lang="cs-CZ" sz="1400" dirty="0" smtClean="0">
                <a:hlinkClick r:id="rId10"/>
              </a:rPr>
              <a:t>http://upload.wikimedia.org/wikipedia/commons/thumb/2/26/Provinces_in_Finland.svg/253px-Provinces_in_Finland.svg.png</a:t>
            </a:r>
            <a:endParaRPr lang="cs-CZ" sz="1400" dirty="0" smtClean="0"/>
          </a:p>
          <a:p>
            <a:r>
              <a:rPr lang="cs-CZ" sz="1400" dirty="0" smtClean="0">
                <a:hlinkClick r:id="rId11"/>
              </a:rPr>
              <a:t>http://files.nokiamania.cz/11/05/007_oro/oro_07.jpg</a:t>
            </a:r>
            <a:endParaRPr lang="cs-CZ" sz="1400" dirty="0" smtClean="0"/>
          </a:p>
          <a:p>
            <a:r>
              <a:rPr lang="cs-CZ" sz="1400" dirty="0" smtClean="0">
                <a:hlinkClick r:id="rId12"/>
              </a:rPr>
              <a:t>http://upload.wikimedia.org/wikipedia/commons/5/50/Sauna_2.jpg</a:t>
            </a:r>
            <a:endParaRPr lang="cs-CZ" sz="1400" dirty="0" smtClean="0"/>
          </a:p>
          <a:p>
            <a:r>
              <a:rPr lang="cs-CZ" sz="1400" dirty="0" smtClean="0">
                <a:hlinkClick r:id="rId13"/>
              </a:rPr>
              <a:t>http://www.</a:t>
            </a:r>
            <a:r>
              <a:rPr lang="cs-CZ" sz="1400" dirty="0" err="1" smtClean="0">
                <a:hlinkClick r:id="rId13"/>
              </a:rPr>
              <a:t>auroracabin.com</a:t>
            </a:r>
            <a:r>
              <a:rPr lang="cs-CZ" sz="1400" dirty="0" smtClean="0">
                <a:hlinkClick r:id="rId13"/>
              </a:rPr>
              <a:t>/</a:t>
            </a:r>
            <a:r>
              <a:rPr lang="cs-CZ" sz="1400" dirty="0" err="1" smtClean="0">
                <a:hlinkClick r:id="rId13"/>
              </a:rPr>
              <a:t>Images</a:t>
            </a:r>
            <a:r>
              <a:rPr lang="cs-CZ" sz="1400" dirty="0" smtClean="0">
                <a:hlinkClick r:id="rId13"/>
              </a:rPr>
              <a:t>/LodgeAuroraFeb15.JPG</a:t>
            </a:r>
            <a:endParaRPr lang="cs-CZ" sz="1400" dirty="0" smtClean="0"/>
          </a:p>
          <a:p>
            <a:r>
              <a:rPr lang="cs-CZ" sz="1400" dirty="0" smtClean="0">
                <a:hlinkClick r:id="rId14"/>
              </a:rPr>
              <a:t>http://b.vimeocdn.com/ts/439/481/439481318_640.jpg</a:t>
            </a:r>
            <a:endParaRPr lang="cs-CZ" sz="1400" dirty="0" smtClean="0"/>
          </a:p>
          <a:p>
            <a:endParaRPr lang="cs-CZ" sz="1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Vlastní 1">
      <a:dk1>
        <a:srgbClr val="000000"/>
      </a:dk1>
      <a:lt1>
        <a:srgbClr val="FFFFFF"/>
      </a:lt1>
      <a:dk2>
        <a:srgbClr val="000000"/>
      </a:dk2>
      <a:lt2>
        <a:srgbClr val="DBBD71"/>
      </a:lt2>
      <a:accent1>
        <a:srgbClr val="F8A500"/>
      </a:accent1>
      <a:accent2>
        <a:srgbClr val="808000"/>
      </a:accent2>
      <a:accent3>
        <a:srgbClr val="CAB8AA"/>
      </a:accent3>
      <a:accent4>
        <a:srgbClr val="DADADA"/>
      </a:accent4>
      <a:accent5>
        <a:srgbClr val="FBCFAA"/>
      </a:accent5>
      <a:accent6>
        <a:srgbClr val="737300"/>
      </a:accent6>
      <a:hlink>
        <a:srgbClr val="FFC000"/>
      </a:hlink>
      <a:folHlink>
        <a:srgbClr val="F69645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394</TotalTime>
  <Words>229</Words>
  <Application>Microsoft Office PowerPoint</Application>
  <PresentationFormat>Předvádění na obrazovce (4:3)</PresentationFormat>
  <Paragraphs>72</Paragraphs>
  <Slides>10</Slides>
  <Notes>10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Snímek 2</vt:lpstr>
      <vt:lpstr>FINSKO – základní údaje</vt:lpstr>
      <vt:lpstr>FINSKO - města</vt:lpstr>
      <vt:lpstr>FINSKO - města</vt:lpstr>
      <vt:lpstr>FINSKO – země tisíce jezer</vt:lpstr>
      <vt:lpstr>Snímek 7</vt:lpstr>
      <vt:lpstr>FINSKO - hospodářství</vt:lpstr>
      <vt:lpstr>FINSKO - zajímavosti</vt:lpstr>
      <vt:lpstr>Použité zdroje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Tomáš Starove</dc:creator>
  <cp:lastModifiedBy>Dum</cp:lastModifiedBy>
  <cp:revision>58</cp:revision>
  <dcterms:created xsi:type="dcterms:W3CDTF">2014-03-26T20:12:16Z</dcterms:created>
  <dcterms:modified xsi:type="dcterms:W3CDTF">2014-04-13T06:57:46Z</dcterms:modified>
</cp:coreProperties>
</file>