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56" r:id="rId4"/>
    <p:sldId id="272" r:id="rId5"/>
    <p:sldId id="305" r:id="rId6"/>
    <p:sldId id="324" r:id="rId7"/>
    <p:sldId id="325" r:id="rId8"/>
    <p:sldId id="307" r:id="rId9"/>
    <p:sldId id="299" r:id="rId10"/>
    <p:sldId id="326" r:id="rId11"/>
    <p:sldId id="311" r:id="rId12"/>
    <p:sldId id="327" r:id="rId13"/>
    <p:sldId id="328" r:id="rId14"/>
    <p:sldId id="303" r:id="rId15"/>
    <p:sldId id="313" r:id="rId16"/>
    <p:sldId id="329" r:id="rId17"/>
    <p:sldId id="330" r:id="rId18"/>
    <p:sldId id="322" r:id="rId19"/>
    <p:sldId id="331" r:id="rId20"/>
    <p:sldId id="292" r:id="rId21"/>
    <p:sldId id="333" r:id="rId22"/>
    <p:sldId id="316" r:id="rId23"/>
    <p:sldId id="332" r:id="rId24"/>
    <p:sldId id="323" r:id="rId25"/>
    <p:sldId id="335" r:id="rId26"/>
    <p:sldId id="334" r:id="rId27"/>
    <p:sldId id="273" r:id="rId28"/>
    <p:sldId id="274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63E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6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6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87000"/>
            <a:lum/>
          </a:blip>
          <a:srcRect/>
          <a:stretch>
            <a:fillRect l="-3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92494-9469-4A40-B744-00F4D57A4FF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u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zz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0/0e/Louis_Armstrong_restored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prehravac.rozhlas.cz/audio/2050061" TargetMode="External"/><Relationship Id="rId2" Type="http://schemas.openxmlformats.org/officeDocument/2006/relationships/hyperlink" Target="http://prehravac.rozhlas.cz/audio/893105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ulius_Fu%C4%8D%C3%AD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mB-zZtAxuA" TargetMode="External"/><Relationship Id="rId2" Type="http://schemas.openxmlformats.org/officeDocument/2006/relationships/hyperlink" Target="http://www.youtube.com/watch?v=FuaF5zFI-6w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2GmJYS-p9Ss" TargetMode="External"/><Relationship Id="rId4" Type="http://schemas.openxmlformats.org/officeDocument/2006/relationships/hyperlink" Target="http://www.youtube.com/watch?v=uy_pfgm33DE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mB-zZtAxuA" TargetMode="External"/><Relationship Id="rId2" Type="http://schemas.openxmlformats.org/officeDocument/2006/relationships/hyperlink" Target="http://www.youtube.com/watch?v=FuaF5zFI-6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sfd.cz/film/7058-tankovy-prapor/" TargetMode="External"/><Relationship Id="rId5" Type="http://schemas.openxmlformats.org/officeDocument/2006/relationships/hyperlink" Target="http://www.youtube.com/watch?v=2GmJYS-p9Ss" TargetMode="External"/><Relationship Id="rId4" Type="http://schemas.openxmlformats.org/officeDocument/2006/relationships/hyperlink" Target="http://www.youtube.com/watch?v=uy_pfgm33DE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9jSAwGarWY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http://www.youtube.com/watch?v=2GmJYS-p9Ss" TargetMode="External"/><Relationship Id="rId4" Type="http://schemas.openxmlformats.org/officeDocument/2006/relationships/hyperlink" Target="http://www.csfd.cz/film/70618-prima-sezona/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sfd.cz/film/7058-tankovy-prapor/" TargetMode="External"/><Relationship Id="rId3" Type="http://schemas.openxmlformats.org/officeDocument/2006/relationships/hyperlink" Target="http://www.slovnikceskeliteratury.cz/showContent.jsp?docId=439" TargetMode="External"/><Relationship Id="rId7" Type="http://schemas.openxmlformats.org/officeDocument/2006/relationships/hyperlink" Target="http://cs.wikipedia.org/wiki/Tankov%C3%BD_prapor_(film)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Zbab%C4%9Blci" TargetMode="External"/><Relationship Id="rId5" Type="http://schemas.openxmlformats.org/officeDocument/2006/relationships/hyperlink" Target="http://cs.wikipedia.org/wiki/Josef_%C5%A0kvoreck%C3%BD" TargetMode="External"/><Relationship Id="rId4" Type="http://schemas.openxmlformats.org/officeDocument/2006/relationships/hyperlink" Target="http://www.slovnikceskeliteratury.cz/showContent.jsp?docId=1571" TargetMode="External"/><Relationship Id="rId9" Type="http://schemas.openxmlformats.org/officeDocument/2006/relationships/hyperlink" Target="http://www.czechlit.cz/res/data/071/009894.pdf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osef_skvorecky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commons.wikimedia.org/wiki/File:Louis_Armstrong_restor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hnutý roh 6"/>
          <p:cNvSpPr/>
          <p:nvPr/>
        </p:nvSpPr>
        <p:spPr bwMode="auto">
          <a:xfrm>
            <a:off x="214282" y="1643050"/>
            <a:ext cx="8786874" cy="3714776"/>
          </a:xfrm>
          <a:prstGeom prst="foldedCorner">
            <a:avLst/>
          </a:prstGeom>
          <a:gradFill flip="none" rotWithShape="1">
            <a:gsLst>
              <a:gs pos="27000">
                <a:schemeClr val="accent6">
                  <a:lumMod val="60000"/>
                  <a:lumOff val="40000"/>
                </a:schemeClr>
              </a:gs>
              <a:gs pos="17000">
                <a:schemeClr val="accent6">
                  <a:lumMod val="60000"/>
                  <a:lumOff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4925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eaLnBrk="0" hangingPunct="0"/>
            <a:endParaRPr lang="cs-CZ" b="1" dirty="0" smtClean="0">
              <a:solidFill>
                <a:srgbClr val="943634"/>
              </a:solidFill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r>
              <a:rPr lang="cs-CZ" sz="2800" b="1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školy: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Číslo projektu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VY_12_INOVACE_1B_31_Josef Škvorecký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Téma sady: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Datum vzniku:</a:t>
            </a:r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březen 2014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4. A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4000" dirty="0"/>
          </a:p>
        </p:txBody>
      </p:sp>
      <p:pic>
        <p:nvPicPr>
          <p:cNvPr id="8" name="Picture 5" descr="GYMLOVO_logo BRV"/>
          <p:cNvPicPr/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000496" y="214290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1785918" y="5572140"/>
            <a:ext cx="6000792" cy="112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214282" y="285728"/>
            <a:ext cx="8643998" cy="6357982"/>
          </a:xfrm>
          <a:gradFill>
            <a:gsLst>
              <a:gs pos="6000">
                <a:schemeClr val="accent6"/>
              </a:gs>
              <a:gs pos="12000">
                <a:schemeClr val="accent6">
                  <a:lumMod val="40000"/>
                  <a:lumOff val="60000"/>
                </a:schemeClr>
              </a:gs>
              <a:gs pos="67000">
                <a:schemeClr val="accent6">
                  <a:lumMod val="40000"/>
                  <a:lumOff val="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>
            <a:normAutofit fontScale="25000" lnSpcReduction="20000"/>
          </a:bodyPr>
          <a:lstStyle/>
          <a:p>
            <a:pPr lvl="0"/>
            <a:endParaRPr lang="cs-CZ" sz="2400" dirty="0" smtClean="0"/>
          </a:p>
          <a:p>
            <a:pPr lvl="0"/>
            <a:endParaRPr lang="cs-CZ" sz="9600" dirty="0" smtClean="0"/>
          </a:p>
          <a:p>
            <a:pPr lvl="0"/>
            <a:r>
              <a:rPr lang="cs-CZ" sz="9600" dirty="0" smtClean="0"/>
              <a:t>Materiál </a:t>
            </a:r>
            <a:r>
              <a:rPr lang="cs-CZ" sz="9600" dirty="0"/>
              <a:t>je určen k práci s texty v </a:t>
            </a:r>
            <a:r>
              <a:rPr lang="cs-CZ" sz="9600" dirty="0" smtClean="0"/>
              <a:t>hodinách i k domácí přípravě, </a:t>
            </a:r>
            <a:r>
              <a:rPr lang="cs-CZ" sz="9600" dirty="0"/>
              <a:t>jež jsou předmětem výuky literatury ve 4</a:t>
            </a:r>
            <a:r>
              <a:rPr lang="cs-CZ" sz="9600" dirty="0" smtClean="0"/>
              <a:t>. ročníku</a:t>
            </a:r>
            <a:r>
              <a:rPr lang="cs-CZ" sz="9600" dirty="0"/>
              <a:t>. Slouží </a:t>
            </a:r>
            <a:r>
              <a:rPr lang="cs-CZ" sz="9600" dirty="0" smtClean="0"/>
              <a:t> také k</a:t>
            </a:r>
            <a:r>
              <a:rPr lang="cs-CZ" sz="9600" dirty="0"/>
              <a:t> maturitnímu opakování.</a:t>
            </a:r>
          </a:p>
          <a:p>
            <a:pPr lvl="0"/>
            <a:r>
              <a:rPr lang="cs-CZ" sz="9600" dirty="0" smtClean="0"/>
              <a:t>Prezentace </a:t>
            </a:r>
            <a:r>
              <a:rPr lang="cs-CZ" sz="9600" dirty="0"/>
              <a:t>seznamuje žáky </a:t>
            </a:r>
            <a:r>
              <a:rPr lang="cs-CZ" sz="9600" dirty="0" smtClean="0"/>
              <a:t>s literární tvorbou spisovatele Josefa Škvoreckého.</a:t>
            </a:r>
            <a:endParaRPr lang="cs-CZ" sz="9600" dirty="0"/>
          </a:p>
          <a:p>
            <a:pPr lvl="0"/>
            <a:r>
              <a:rPr lang="cs-CZ" sz="9600" dirty="0"/>
              <a:t>Směřuje k rozvoji čtenářské a informační gramotnosti žáků.</a:t>
            </a:r>
            <a:endParaRPr lang="cs-CZ" sz="7200" dirty="0"/>
          </a:p>
          <a:p>
            <a:pPr lvl="0"/>
            <a:r>
              <a:rPr lang="cs-CZ" sz="9600" dirty="0"/>
              <a:t>Žáci si jej </a:t>
            </a:r>
            <a:r>
              <a:rPr lang="cs-CZ" sz="9600" dirty="0" smtClean="0"/>
              <a:t>pečlivě </a:t>
            </a:r>
            <a:r>
              <a:rPr lang="cs-CZ" sz="9600" dirty="0"/>
              <a:t>prostudují a následně vypracují odpovědi na přiložené otázky a </a:t>
            </a:r>
            <a:r>
              <a:rPr lang="cs-CZ" sz="9600" dirty="0" smtClean="0"/>
              <a:t>úkoly (doma si předem přečtou texty, vyslechnou nahrávky a zhlédnou ukázky z filmů a pořadů).</a:t>
            </a:r>
          </a:p>
          <a:p>
            <a:r>
              <a:rPr lang="cs-CZ" sz="9600" dirty="0" smtClean="0"/>
              <a:t>Při přechodu na další snímky se objevují řešení jednotlivých úkolů k výchozím textům.</a:t>
            </a:r>
          </a:p>
          <a:p>
            <a:r>
              <a:rPr lang="cs-CZ" sz="9600" dirty="0" smtClean="0"/>
              <a:t>Nutné připojení na internet (úkoly s odkazy a nahrávkami).</a:t>
            </a:r>
          </a:p>
          <a:p>
            <a:r>
              <a:rPr lang="cs-CZ" sz="9600" dirty="0" smtClean="0"/>
              <a:t>Posiluje mezipředmětové vazby (dějepis, OSVZ, hudební výchova).</a:t>
            </a:r>
          </a:p>
          <a:p>
            <a:r>
              <a:rPr lang="cs-CZ" sz="9600" dirty="0" smtClean="0"/>
              <a:t>Snímek 25 – řešení se objeví na </a:t>
            </a:r>
            <a:r>
              <a:rPr lang="cs-CZ" sz="9600" smtClean="0"/>
              <a:t>stejné stránce po kliku myší.</a:t>
            </a:r>
            <a:endParaRPr lang="cs-CZ" sz="9600" dirty="0" smtClean="0"/>
          </a:p>
          <a:p>
            <a:pPr>
              <a:buNone/>
            </a:pPr>
            <a:endParaRPr lang="cs-CZ" sz="9600" dirty="0" smtClean="0"/>
          </a:p>
          <a:p>
            <a:pPr lvl="0">
              <a:buNone/>
            </a:pPr>
            <a:endParaRPr lang="cs-CZ" sz="9600" dirty="0" smtClean="0"/>
          </a:p>
          <a:p>
            <a:pPr lvl="0">
              <a:buNone/>
            </a:pP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endParaRPr lang="cs-CZ" sz="5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857620" y="1785926"/>
            <a:ext cx="4929222" cy="92333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Josef Škvorecký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0694" y="4143380"/>
            <a:ext cx="184730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4800" cap="none" spc="0" dirty="0" smtClean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1600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72000" y="3429000"/>
            <a:ext cx="406072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1924 - 2012 </a:t>
            </a:r>
            <a:endParaRPr lang="cs-CZ" sz="6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6" name="Obrázek 5" descr="MC900251509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26301" y="4643446"/>
            <a:ext cx="1893135" cy="1817942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 txBox="1">
            <a:spLocks/>
          </p:cNvSpPr>
          <p:nvPr/>
        </p:nvSpPr>
        <p:spPr>
          <a:xfrm>
            <a:off x="214282" y="928670"/>
            <a:ext cx="8715436" cy="5715040"/>
          </a:xfrm>
          <a:prstGeom prst="rect">
            <a:avLst/>
          </a:prstGeom>
          <a:gradFill flip="none" rotWithShape="1">
            <a:gsLst>
              <a:gs pos="100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000" dirty="0" smtClean="0"/>
              <a:t>    </a:t>
            </a:r>
            <a:r>
              <a:rPr lang="cs-CZ" sz="2400" b="1" i="1" dirty="0" smtClean="0"/>
              <a:t>Spisovatel se narodil v roce 1924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Náchodě </a:t>
            </a:r>
            <a:r>
              <a:rPr lang="cs-CZ" sz="2400" b="1" i="1" dirty="0" smtClean="0"/>
              <a:t>v rodině  bankovního úředníka, kde absolvoval i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gymnázium.</a:t>
            </a:r>
            <a:r>
              <a:rPr lang="cs-CZ" sz="2400" b="1" i="1" dirty="0" smtClean="0"/>
              <a:t> Už tehdy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miloval jazz a angličtinu.</a:t>
            </a:r>
            <a:r>
              <a:rPr lang="cs-CZ" sz="2400" b="1" i="1" dirty="0" smtClean="0"/>
              <a:t> Tu vystudoval společně s filozofií na FF UK v Praze. Po vojenské službě nastoupil  jako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redaktor </a:t>
            </a:r>
            <a:r>
              <a:rPr lang="cs-CZ" sz="2400" b="1" i="1" dirty="0" smtClean="0"/>
              <a:t>do nakladatelství a časopisu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Světová literatura. </a:t>
            </a:r>
            <a:r>
              <a:rPr lang="cs-CZ" sz="2400" b="1" i="1" dirty="0" smtClean="0"/>
              <a:t>Odtud musel po vydání Zbabělců v r. 1959 odejít. V roce 1963 se stal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spisovatelem z povolání. </a:t>
            </a:r>
          </a:p>
          <a:p>
            <a:pPr algn="just"/>
            <a:r>
              <a:rPr lang="cs-CZ" sz="2400" b="1" i="1" dirty="0" smtClean="0"/>
              <a:t>     Po srpnových událostech roku 1968 se rozhodl  v r. 1969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emigrovat</a:t>
            </a:r>
            <a:r>
              <a:rPr lang="cs-CZ" sz="2400" b="1" i="1" dirty="0" smtClean="0"/>
              <a:t> i s manželkou Zdenou Salivarovou do kanadského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Toronta.</a:t>
            </a:r>
            <a:r>
              <a:rPr lang="cs-CZ" sz="2400" b="1" i="1" dirty="0" smtClean="0"/>
              <a:t> Tam společně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založili exilové nakladatelství  </a:t>
            </a:r>
            <a:r>
              <a:rPr lang="cs-CZ" sz="24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Sixty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24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Eight</a:t>
            </a:r>
            <a:r>
              <a:rPr lang="cs-CZ" sz="2400" b="1" i="1" dirty="0" smtClean="0"/>
              <a:t> </a:t>
            </a:r>
            <a:r>
              <a:rPr lang="cs-CZ" sz="24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Publishers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b="1" i="1" dirty="0" smtClean="0"/>
              <a:t>v němž do  90. let vydávali hlavně české exilové autory a v ČSSR zakázaná díla. Po r. 1989 opět mohl i se ženou  navštěvovat  znovu rodnou zemi.</a:t>
            </a:r>
          </a:p>
          <a:p>
            <a:pPr algn="just"/>
            <a:r>
              <a:rPr lang="cs-CZ" sz="2400" b="1" i="1" dirty="0" smtClean="0"/>
              <a:t>     Byl výrazně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ovlivněn americkou literaturou, </a:t>
            </a:r>
            <a:r>
              <a:rPr lang="cs-CZ" sz="2400" b="1" i="1" dirty="0" smtClean="0"/>
              <a:t>a to hlavně snahou o autentické dialogy a užíváním delších souvětí. K jeho vzorům patřil také 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Čapek</a:t>
            </a:r>
            <a:r>
              <a:rPr lang="cs-CZ" sz="2400" b="1" i="1" dirty="0" smtClean="0"/>
              <a:t>,  a to zejména v oblasti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detektivního žánru. 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14282" y="142852"/>
            <a:ext cx="5643602" cy="642942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n-ea"/>
                <a:cs typeface="+mn-cs"/>
              </a:rPr>
              <a:t>Doplňte 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n-ea"/>
                <a:cs typeface="+mn-cs"/>
              </a:rPr>
              <a:t>do textu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n-ea"/>
                <a:cs typeface="+mn-cs"/>
              </a:rPr>
              <a:t> vhodná slova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6072198" y="142852"/>
            <a:ext cx="2857520" cy="571504"/>
          </a:xfr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1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20" y="1357298"/>
            <a:ext cx="1214446" cy="35719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500166" y="2071678"/>
            <a:ext cx="1000132" cy="35719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143768" y="2428868"/>
            <a:ext cx="1214446" cy="42862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85720" y="3571876"/>
            <a:ext cx="1428760" cy="35719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429256" y="3857628"/>
            <a:ext cx="1928826" cy="42862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071670" y="5000636"/>
            <a:ext cx="928694" cy="35719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86116" y="5357826"/>
            <a:ext cx="1357322" cy="35719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072330" y="5715016"/>
            <a:ext cx="1000132" cy="42862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929058" y="1357298"/>
            <a:ext cx="1643074" cy="35719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2"/>
          <p:cNvSpPr txBox="1">
            <a:spLocks/>
          </p:cNvSpPr>
          <p:nvPr/>
        </p:nvSpPr>
        <p:spPr>
          <a:xfrm>
            <a:off x="3428992" y="1357298"/>
            <a:ext cx="5500726" cy="1071570"/>
          </a:xfrm>
          <a:prstGeom prst="rect">
            <a:avLst/>
          </a:prstGeom>
          <a:gradFill flip="none" rotWithShape="1">
            <a:gsLst>
              <a:gs pos="9200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6"/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1. Kdy se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autor narodil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 jaké získal vzdělání?</a:t>
            </a:r>
            <a:endParaRPr kumimoji="0" lang="cs-CZ" sz="3200" i="1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4143372" y="2571744"/>
            <a:ext cx="4286280" cy="857256"/>
          </a:xfrm>
          <a:prstGeom prst="rect">
            <a:avLst/>
          </a:prstGeom>
          <a:gradFill flip="none" rotWithShape="1">
            <a:gsLst>
              <a:gs pos="9200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6"/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spcBef>
                <a:spcPct val="20000"/>
              </a:spcBef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2. Kam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emigroval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a proč?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857620" y="3571876"/>
            <a:ext cx="4929222" cy="1000132"/>
          </a:xfrm>
          <a:prstGeom prst="rect">
            <a:avLst/>
          </a:prstGeom>
          <a:gradFill flip="none" rotWithShape="1">
            <a:gsLst>
              <a:gs pos="9200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6"/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i="1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3. Které </a:t>
            </a:r>
            <a:r>
              <a:rPr kumimoji="0" lang="cs-CZ" sz="2800" i="1" u="sng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exilové nakladatelství</a:t>
            </a:r>
            <a:r>
              <a:rPr kumimoji="0" lang="cs-CZ" sz="2800" i="1" u="sng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2800" i="1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a s kým založil? Co v něm vydával?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143372" y="4786322"/>
            <a:ext cx="4500594" cy="928694"/>
          </a:xfrm>
          <a:prstGeom prst="rect">
            <a:avLst/>
          </a:prstGeom>
          <a:gradFill flip="none" rotWithShape="1">
            <a:gsLst>
              <a:gs pos="9200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6"/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4. Jak </a:t>
            </a:r>
            <a:r>
              <a:rPr lang="cs-CZ" sz="2800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rozumíte výrazům </a:t>
            </a:r>
            <a:r>
              <a:rPr lang="cs-CZ" sz="28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jazz, autentické dialogy?  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>
            <a:spLocks noGrp="1"/>
          </p:cNvSpPr>
          <p:nvPr>
            <p:ph idx="1"/>
          </p:nvPr>
        </p:nvSpPr>
        <p:spPr>
          <a:xfrm>
            <a:off x="3428992" y="285728"/>
            <a:ext cx="5500726" cy="857256"/>
          </a:xfr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Otázky  k výchozímu textu 1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2"/>
          <p:cNvSpPr txBox="1">
            <a:spLocks/>
          </p:cNvSpPr>
          <p:nvPr/>
        </p:nvSpPr>
        <p:spPr>
          <a:xfrm>
            <a:off x="214282" y="1000108"/>
            <a:ext cx="8715436" cy="1571636"/>
          </a:xfrm>
          <a:prstGeom prst="rect">
            <a:avLst/>
          </a:prstGeom>
          <a:gradFill flip="none" rotWithShape="1">
            <a:gsLst>
              <a:gs pos="9200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6"/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i="1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1. </a:t>
            </a:r>
            <a:r>
              <a:rPr kumimoji="0" lang="cs-CZ" sz="3200" i="1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Narodil se roku 1924 </a:t>
            </a:r>
            <a:r>
              <a:rPr kumimoji="0" lang="cs-CZ" sz="3200" i="1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v Náchodě; vystudoval </a:t>
            </a:r>
            <a:r>
              <a:rPr kumimoji="0" lang="cs-CZ" sz="3200" i="1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angličtinu a filozofii </a:t>
            </a:r>
            <a:r>
              <a:rPr kumimoji="0" lang="cs-CZ" sz="3200" i="1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na Filozofické fakultě Karlovy univerzity.</a:t>
            </a:r>
            <a:endParaRPr kumimoji="0" lang="cs-CZ" sz="3200" i="1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285720" y="2714620"/>
            <a:ext cx="8643998" cy="1000132"/>
          </a:xfrm>
          <a:prstGeom prst="rect">
            <a:avLst/>
          </a:prstGeom>
          <a:gradFill flip="none" rotWithShape="1">
            <a:gsLst>
              <a:gs pos="9200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6"/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lvl="0" indent="-342900" algn="just">
              <a:spcBef>
                <a:spcPct val="20000"/>
              </a:spcBef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2. Po srpnových událostech emigroval i se ženou, spisovatelkou Zdenou Salivarovou, </a:t>
            </a:r>
            <a:r>
              <a:rPr lang="cs-CZ" sz="28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do kanadského Toronta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.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642910" y="3857628"/>
            <a:ext cx="8072494" cy="1000132"/>
          </a:xfrm>
          <a:prstGeom prst="rect">
            <a:avLst/>
          </a:prstGeom>
          <a:gradFill flip="none" rotWithShape="1">
            <a:gsLst>
              <a:gs pos="9200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6"/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i="1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3. Se ženou založili slavné exilové </a:t>
            </a:r>
            <a:r>
              <a:rPr kumimoji="0" lang="cs-CZ" sz="2800" i="1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nakladatelství </a:t>
            </a:r>
            <a:r>
              <a:rPr kumimoji="0" lang="cs-CZ" sz="2800" i="1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Sixty</a:t>
            </a:r>
            <a:r>
              <a:rPr kumimoji="0" lang="cs-CZ" sz="2800" i="1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-</a:t>
            </a:r>
            <a:r>
              <a:rPr kumimoji="0" lang="cs-CZ" sz="2800" i="1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Eight</a:t>
            </a:r>
            <a:r>
              <a:rPr kumimoji="0" lang="cs-CZ" sz="2800" i="1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2800" i="1" u="none" strike="noStrike" kern="1200" cap="none" spc="0" normalizeH="0" noProof="0" dirty="0" err="1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Publishers</a:t>
            </a:r>
            <a:r>
              <a:rPr kumimoji="0" lang="cs-CZ" sz="2800" i="1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, </a:t>
            </a:r>
            <a:r>
              <a:rPr kumimoji="0" lang="cs-CZ" sz="2800" i="1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kde vydávali zakázané čs.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</a:t>
            </a:r>
            <a:r>
              <a:rPr kumimoji="0" lang="cs-CZ" sz="2800" i="1" u="none" strike="noStrike" kern="1200" cap="none" spc="0" normalizeH="0" noProof="0" dirty="0" err="1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utory</a:t>
            </a:r>
            <a:r>
              <a:rPr kumimoji="0" lang="cs-CZ" sz="2800" i="1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rPr>
              <a:t>.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357158" y="5000636"/>
            <a:ext cx="8501122" cy="1571636"/>
          </a:xfrm>
          <a:prstGeom prst="rect">
            <a:avLst/>
          </a:prstGeom>
          <a:gradFill flip="none" rotWithShape="1">
            <a:gsLst>
              <a:gs pos="9200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6"/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4. </a:t>
            </a:r>
            <a:r>
              <a:rPr lang="cs-CZ" sz="28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Jazz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– americký hudební styl, jenž vznikl na </a:t>
            </a:r>
            <a:r>
              <a:rPr lang="cs-CZ" sz="28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poč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. 20. století</a:t>
            </a:r>
            <a:r>
              <a:rPr lang="cs-CZ" sz="28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mezi afroamerickou komunitou. </a:t>
            </a:r>
            <a:r>
              <a:rPr lang="cs-CZ" sz="28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Autentické dialogy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– opravdové (skutečné) rozhovory.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>
            <a:spLocks noGrp="1"/>
          </p:cNvSpPr>
          <p:nvPr>
            <p:ph idx="1"/>
          </p:nvPr>
        </p:nvSpPr>
        <p:spPr>
          <a:xfrm>
            <a:off x="285720" y="142852"/>
            <a:ext cx="6072230" cy="714380"/>
          </a:xfr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Odpovědi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 výchozímu textu 1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2">
            <a:hlinkClick r:id="rId3"/>
          </p:cNvPr>
          <p:cNvSpPr txBox="1">
            <a:spLocks/>
          </p:cNvSpPr>
          <p:nvPr/>
        </p:nvSpPr>
        <p:spPr>
          <a:xfrm>
            <a:off x="285720" y="1000108"/>
            <a:ext cx="8501122" cy="5572164"/>
          </a:xfrm>
          <a:prstGeom prst="rect">
            <a:avLst/>
          </a:prstGeom>
          <a:gradFill flip="none" rotWithShape="1">
            <a:gsLst>
              <a:gs pos="9200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6"/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4. </a:t>
            </a:r>
            <a:r>
              <a:rPr lang="cs-CZ" sz="28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Jazz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– typické nástroje jsou saxofon, trubka, klarinet, klavír, kytara, kontrabas, bicí.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hlinkClick r:id="rId3"/>
              </a:rPr>
              <a:t>http://cs.wikipedia.org/wiki/Jazz</a:t>
            </a:r>
            <a:endParaRPr lang="cs-CZ" sz="28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i="1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>
            <a:spLocks noGrp="1"/>
          </p:cNvSpPr>
          <p:nvPr>
            <p:ph idx="1"/>
          </p:nvPr>
        </p:nvSpPr>
        <p:spPr>
          <a:xfrm>
            <a:off x="285720" y="142852"/>
            <a:ext cx="6072230" cy="714380"/>
          </a:xfr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Odpovědi k výchozímu textu 1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1026" name="Picture 2" descr="File:Louis Armstrong restore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596" y="2714620"/>
            <a:ext cx="4400580" cy="3429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/>
          <p:cNvSpPr/>
          <p:nvPr/>
        </p:nvSpPr>
        <p:spPr>
          <a:xfrm>
            <a:off x="4786314" y="3643314"/>
            <a:ext cx="375532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Jazzová legenda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Louis Armstrong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214290"/>
            <a:ext cx="8429684" cy="58477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Zbabělci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(1958) – výchozí text 2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14282" y="928670"/>
            <a:ext cx="8501122" cy="5715040"/>
          </a:xfrm>
          <a:prstGeom prst="rect">
            <a:avLst/>
          </a:prstGeom>
          <a:gradFill flip="none" rotWithShape="1">
            <a:gsLst>
              <a:gs pos="100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400" dirty="0" smtClean="0"/>
              <a:t>     </a:t>
            </a:r>
            <a:r>
              <a:rPr lang="cs-CZ" sz="2400" b="1" i="1" dirty="0" smtClean="0"/>
              <a:t>Myslel jsem a najednou se z dálky ozval divný rámus. Znělo to jako hrčení mnoha kol a přibližovalo se to. Ozvalo se nějaké šlehání bičem a pak se v otvoru protitankového náspu objevili dva odření prérijní koníci a za nimi bryčka s Rusákem na kozlíku. Rusák švihal bičem nad hlavou a zpíval.Koníci pádili tryskem a  kola bryčky hrčela po dláždění. (…)</a:t>
            </a:r>
          </a:p>
          <a:p>
            <a:pPr algn="just"/>
            <a:r>
              <a:rPr lang="cs-CZ" sz="2400" b="1" i="1" dirty="0" smtClean="0"/>
              <a:t>     Lidé z chodníků na to </a:t>
            </a:r>
            <a:r>
              <a:rPr lang="cs-CZ" sz="2400" b="1" i="1" dirty="0" err="1" smtClean="0"/>
              <a:t>čuměli</a:t>
            </a:r>
            <a:r>
              <a:rPr lang="cs-CZ" sz="2400" b="1" i="1" dirty="0" smtClean="0"/>
              <a:t>. Bryčky se řítily šíleným letem a koníci pohazovali </a:t>
            </a:r>
            <a:r>
              <a:rPr lang="cs-CZ" sz="2400" b="1" i="1" dirty="0" err="1" smtClean="0"/>
              <a:t>hlavama</a:t>
            </a:r>
            <a:r>
              <a:rPr lang="cs-CZ" sz="2400" b="1" i="1" dirty="0" smtClean="0"/>
              <a:t>. Jela jich nekonečná řada. Vzduch se zaplnil jejich zápachem, zápachem nějaké  tundry nebo tajgy, a já ho začal do sebe sáta koukal jsem po těch ošlehaných tvářích a připadalo mi neuvěřitelné, že opravdu existují, tihle lidé, kteří nevěděli nic o jazzu a asi ani o dívkách, jen se valili s revolvery na zamaštěných zadnicích, zarostlí s </a:t>
            </a:r>
            <a:r>
              <a:rPr lang="cs-CZ" sz="2400" b="1" i="1" dirty="0" err="1" smtClean="0"/>
              <a:t>lahvema</a:t>
            </a:r>
            <a:r>
              <a:rPr lang="cs-CZ" sz="2400" b="1" i="1" dirty="0" smtClean="0"/>
              <a:t> vodky v </a:t>
            </a:r>
            <a:r>
              <a:rPr lang="cs-CZ" sz="2400" b="1" i="1" dirty="0" err="1" smtClean="0"/>
              <a:t>kalhotech</a:t>
            </a:r>
            <a:r>
              <a:rPr lang="cs-CZ" sz="2400" b="1" i="1" dirty="0" smtClean="0"/>
              <a:t>, rozjaření, opilí, vítězní, nemyslící na věci, na které jsem myslel já, úplně jiní než já a strašně cizí, a přece přitažliví. (…) </a:t>
            </a:r>
            <a:endParaRPr lang="cs-CZ" sz="24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214290"/>
            <a:ext cx="7715304" cy="707886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 k výchozímu textu </a:t>
            </a:r>
            <a:r>
              <a:rPr lang="cs-CZ" sz="40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2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42910" y="1142984"/>
            <a:ext cx="7858180" cy="785818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1. Shrňte vlastními slovy 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obsah výňatku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  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28596" y="2143116"/>
            <a:ext cx="8286808" cy="857256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2. Který </a:t>
            </a:r>
            <a:r>
              <a:rPr lang="cs-CZ" sz="3200" b="1" u="sng" dirty="0" smtClean="0">
                <a:latin typeface="+mj-lt"/>
              </a:rPr>
              <a:t>slohový postup </a:t>
            </a:r>
            <a:r>
              <a:rPr lang="cs-CZ" sz="3200" b="1" dirty="0" smtClean="0">
                <a:latin typeface="+mj-lt"/>
              </a:rPr>
              <a:t>v ukázce převládá?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42910" y="3143248"/>
            <a:ext cx="7858180" cy="107157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3. Jak na vás 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hrdina působí</a:t>
            </a: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? Jak vnímá danou situaci?</a:t>
            </a:r>
            <a:r>
              <a:rPr kumimoji="0" lang="cs-CZ" sz="32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Je ironický?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785786" y="4357694"/>
            <a:ext cx="7643866" cy="785818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4. Které </a:t>
            </a:r>
            <a:r>
              <a:rPr lang="cs-CZ" sz="3200" b="1" u="sng" dirty="0" smtClean="0">
                <a:latin typeface="+mj-lt"/>
              </a:rPr>
              <a:t>formy jazyka </a:t>
            </a:r>
            <a:r>
              <a:rPr lang="cs-CZ" sz="3200" b="1" dirty="0" smtClean="0">
                <a:latin typeface="+mj-lt"/>
              </a:rPr>
              <a:t> se v úryvku uplatňují? 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71538" y="5286388"/>
            <a:ext cx="7143800" cy="1285884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5. Znáte </a:t>
            </a:r>
            <a:r>
              <a:rPr lang="cs-CZ" sz="3200" b="1" u="sng" dirty="0" smtClean="0">
                <a:latin typeface="+mj-lt"/>
              </a:rPr>
              <a:t>jiná díla českých autorů</a:t>
            </a:r>
            <a:r>
              <a:rPr lang="cs-CZ" sz="3200" b="1" dirty="0" smtClean="0">
                <a:latin typeface="+mj-lt"/>
              </a:rPr>
              <a:t>, která se zaměřují na období druhé světové války? </a:t>
            </a:r>
            <a:endParaRPr kumimoji="0" lang="cs-CZ" sz="3600" b="1" i="0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214290"/>
            <a:ext cx="7715304" cy="707886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Odpovědi k výchozímu textu </a:t>
            </a:r>
            <a:r>
              <a:rPr lang="cs-CZ" sz="40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2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42910" y="1071546"/>
            <a:ext cx="7858180" cy="1000132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1. Individuální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řešení. Hrdina (v </a:t>
            </a:r>
            <a:r>
              <a:rPr kumimoji="0" lang="cs-CZ" sz="2400" b="1" i="0" u="none" strike="noStrike" kern="1200" cap="none" spc="0" normalizeH="0" noProof="0" dirty="0" err="1" smtClean="0">
                <a:ln>
                  <a:noFill/>
                </a:ln>
                <a:uLnTx/>
                <a:uFillTx/>
                <a:latin typeface="+mj-lt"/>
              </a:rPr>
              <a:t>ich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-formě ) sleduje příjezd ruské armády, ironicky komentuje dění.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2143116"/>
            <a:ext cx="6786610" cy="642942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2. </a:t>
            </a:r>
            <a:r>
              <a:rPr kumimoji="0" lang="cs-CZ" sz="24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Slohové postupy </a:t>
            </a:r>
            <a:r>
              <a:rPr kumimoji="0" lang="cs-CZ" sz="2400" b="1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– popisný , vyprávěcí a úvahový.</a:t>
            </a:r>
            <a:endParaRPr kumimoji="0" lang="cs-CZ" sz="2400" b="1" i="0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42910" y="2928934"/>
            <a:ext cx="7858180" cy="1285884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3.</a:t>
            </a:r>
            <a:r>
              <a:rPr kumimoji="0" lang="cs-CZ" sz="24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</a:t>
            </a:r>
            <a:r>
              <a:rPr kumimoji="0" lang="cs-CZ" sz="2400" b="1" i="0" strike="noStrike" kern="1200" cap="none" spc="0" normalizeH="0" noProof="0" dirty="0" err="1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Danny</a:t>
            </a:r>
            <a:r>
              <a:rPr kumimoji="0" lang="cs-CZ" sz="2400" b="1" i="0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 Smiřický </a:t>
            </a:r>
            <a:r>
              <a:rPr kumimoji="0" lang="cs-CZ" sz="24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s ironickým nadhledem sleduje dění ve svém městečku, ruské vojáky neobdivuje, srovnává jejich chování s vlastními postoji.</a:t>
            </a:r>
            <a:endParaRPr kumimoji="0" lang="cs-CZ" sz="2400" b="1" i="0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00034" y="4357694"/>
            <a:ext cx="8072494" cy="928694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4. </a:t>
            </a:r>
            <a:r>
              <a:rPr kumimoji="0" lang="cs-CZ" sz="24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Hovorová</a:t>
            </a:r>
            <a:r>
              <a:rPr kumimoji="0" lang="cs-CZ" sz="2400" b="1" i="0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 čeština s prvky obecné češtiny </a:t>
            </a:r>
            <a:r>
              <a:rPr kumimoji="0" lang="cs-CZ" sz="24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(hovorová mluva mládeže s prvky slangu) – s Rusákem, </a:t>
            </a:r>
            <a:r>
              <a:rPr kumimoji="0" lang="cs-CZ" sz="2400" b="1" i="0" strike="noStrike" kern="1200" cap="none" spc="0" normalizeH="0" noProof="0" dirty="0" err="1" smtClean="0">
                <a:ln>
                  <a:noFill/>
                </a:ln>
                <a:uLnTx/>
                <a:uFillTx/>
                <a:latin typeface="+mj-lt"/>
              </a:rPr>
              <a:t>čuměli</a:t>
            </a:r>
            <a:r>
              <a:rPr kumimoji="0" lang="cs-CZ" sz="24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(vulgarismus) aj.</a:t>
            </a:r>
            <a:endParaRPr kumimoji="0" lang="cs-CZ" sz="2400" b="1" i="0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00034" y="5429264"/>
            <a:ext cx="8143932" cy="1214446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5. </a:t>
            </a:r>
            <a:r>
              <a:rPr kumimoji="0" lang="cs-CZ" sz="24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Jiná díla </a:t>
            </a:r>
            <a:r>
              <a:rPr kumimoji="0" lang="cs-CZ" sz="2400" b="1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– Arnošt </a:t>
            </a:r>
            <a:r>
              <a:rPr kumimoji="0" lang="cs-CZ" sz="2400" b="1" i="0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+mj-lt"/>
              </a:rPr>
              <a:t>Lustig</a:t>
            </a:r>
            <a:r>
              <a:rPr kumimoji="0" lang="cs-CZ" sz="2400" b="1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 (Krásné zelené oči); Jan Drda (Němá barikáda); Jan Otčenášek (Romeo, Julie a tma); Jiří </a:t>
            </a:r>
            <a:r>
              <a:rPr kumimoji="0" lang="cs-CZ" sz="2400" b="1" i="0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+mj-lt"/>
              </a:rPr>
              <a:t>Weil</a:t>
            </a:r>
            <a:r>
              <a:rPr kumimoji="0" lang="cs-CZ" sz="2400" b="1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 (Život s hvězdou); Ladislav Fuks ( Pan Theodor Mundstock)…</a:t>
            </a:r>
            <a:endParaRPr kumimoji="0" lang="cs-CZ" sz="2400" b="1" i="0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58" y="928670"/>
            <a:ext cx="8501122" cy="5786478"/>
          </a:xfrm>
          <a:prstGeom prst="rect">
            <a:avLst/>
          </a:prstGeom>
          <a:gradFill flip="none" rotWithShape="1">
            <a:gsLst>
              <a:gs pos="100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400" dirty="0" smtClean="0"/>
              <a:t>     </a:t>
            </a:r>
            <a:r>
              <a:rPr lang="cs-CZ" sz="2400" b="1" i="1" dirty="0" smtClean="0"/>
              <a:t>Napsal o osmi dnech revoluce proti Němcům v malém českém městě, o skupině chlapců a dívek, kteří byli celkem šťastní, že s koncem války všechno ostatní shoří, změní se a budou moci začít  nový život. Nemluvil o idolech. Jeho hrdina a vypravěč jedním hlasem vyjádřil nedostatek porozumění světa. Měl odvahu říct, že nerozumí, že neví. Hrdina byl komplikovanější  než ti před ním. Vystihl náladu a duši země. V tom tkvěl jeho ,,zločin“.</a:t>
            </a:r>
          </a:p>
          <a:p>
            <a:pPr algn="just"/>
            <a:r>
              <a:rPr lang="cs-CZ" sz="2400" b="1" i="1" dirty="0" smtClean="0"/>
              <a:t>     Kniha byla okamžitě zakázána. Osud mladého  autora visel ve vzduchu. Byl charakterizován jako kontrarevoluční element,  ,,prašivé kotě“, agent dekadence, provokatér. Oficiální tisk ho označil za  všechny myslitelné zločince od konvenčního k  nemorálnímu spisovateli, za zvráceného autora, který se snaží otočit ručičky historie nazpátek. (…) Dnes je to všechno důkazem Škvoreckého  odvahy, jeho čestnosti a demokratického cítění.  Poté mu umožnilo lepší  období  éry liberalizace publikovat. (…)  </a:t>
            </a:r>
            <a:endParaRPr lang="cs-CZ" sz="2400" b="1" dirty="0" smtClean="0"/>
          </a:p>
          <a:p>
            <a:pPr algn="just"/>
            <a:endParaRPr lang="cs-CZ" sz="2400" b="1" dirty="0" smtClean="0"/>
          </a:p>
          <a:p>
            <a:pPr algn="just"/>
            <a:endParaRPr lang="cs-CZ" sz="2400" dirty="0" smtClean="0"/>
          </a:p>
          <a:p>
            <a:pPr algn="just"/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428596" y="214290"/>
            <a:ext cx="8429684" cy="58477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Výchozí  text 3 – O spisovatelích (Arnošt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Lustig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)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14480" y="214290"/>
            <a:ext cx="6357982" cy="707886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</a:t>
            </a:r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k výchozímu textu 3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071538" y="1142984"/>
            <a:ext cx="7572396" cy="157163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b="1" i="1" dirty="0" smtClean="0">
                <a:solidFill>
                  <a:schemeClr val="tx1"/>
                </a:solidFill>
              </a:rPr>
              <a:t>1. Vymyslete originální </a:t>
            </a:r>
            <a:r>
              <a:rPr lang="cs-CZ" sz="3200" b="1" i="1" dirty="0" smtClean="0">
                <a:solidFill>
                  <a:srgbClr val="C00000"/>
                </a:solidFill>
              </a:rPr>
              <a:t>nadpis</a:t>
            </a:r>
            <a:r>
              <a:rPr lang="cs-CZ" sz="3200" b="1" i="1" dirty="0" smtClean="0">
                <a:solidFill>
                  <a:schemeClr val="tx1"/>
                </a:solidFill>
              </a:rPr>
              <a:t> pro text Arnošta  </a:t>
            </a:r>
            <a:r>
              <a:rPr lang="cs-CZ" sz="3200" b="1" i="1" dirty="0" err="1" smtClean="0">
                <a:solidFill>
                  <a:schemeClr val="tx1"/>
                </a:solidFill>
              </a:rPr>
              <a:t>Lustiga</a:t>
            </a:r>
            <a:r>
              <a:rPr lang="cs-CZ" sz="3200" b="1" i="1" dirty="0" smtClean="0">
                <a:solidFill>
                  <a:schemeClr val="tx1"/>
                </a:solidFill>
              </a:rPr>
              <a:t>. Shrňte vlastními slovy jeho obsah (napište minimálně pět vět).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571604" y="2928934"/>
            <a:ext cx="6715172" cy="121444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b="1" i="1" dirty="0" smtClean="0">
                <a:solidFill>
                  <a:schemeClr val="tx1"/>
                </a:solidFill>
              </a:rPr>
              <a:t>2. Jak byli </a:t>
            </a:r>
            <a:r>
              <a:rPr lang="cs-CZ" sz="3200" b="1" i="1" dirty="0" smtClean="0">
                <a:solidFill>
                  <a:srgbClr val="C00000"/>
                </a:solidFill>
              </a:rPr>
              <a:t>vnímáni kritikou </a:t>
            </a:r>
            <a:r>
              <a:rPr lang="cs-CZ" sz="3200" b="1" i="1" dirty="0" smtClean="0">
                <a:solidFill>
                  <a:schemeClr val="tx1"/>
                </a:solidFill>
              </a:rPr>
              <a:t>Zbabělci J. Škvoreckého v době svého vydání?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857488" y="4500570"/>
            <a:ext cx="4929222" cy="121444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i="1" dirty="0" smtClean="0">
                <a:solidFill>
                  <a:schemeClr val="tx1"/>
                </a:solidFill>
              </a:rPr>
              <a:t>3. Jak rozumíte výrazům </a:t>
            </a:r>
            <a:r>
              <a:rPr lang="cs-CZ" sz="3600" b="1" i="1" dirty="0" smtClean="0">
                <a:solidFill>
                  <a:srgbClr val="C00000"/>
                </a:solidFill>
              </a:rPr>
              <a:t>dekadence, liberalizace? 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pic>
        <p:nvPicPr>
          <p:cNvPr id="8" name="Obrázek 7" descr="MC90022972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4710803"/>
            <a:ext cx="2285984" cy="1850829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71604" y="214290"/>
            <a:ext cx="6572296" cy="707886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Odpovědi</a:t>
            </a:r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k výchozímu textu 3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000100" y="1071546"/>
            <a:ext cx="7572396" cy="85725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800" b="1" i="1" dirty="0" smtClean="0">
                <a:solidFill>
                  <a:schemeClr val="tx1"/>
                </a:solidFill>
              </a:rPr>
              <a:t>1. Individuální řešení. Např. Odsouzení Zbabělců aj.</a:t>
            </a:r>
            <a:endParaRPr lang="cs-CZ" sz="2800" b="1" i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8596" y="2071678"/>
            <a:ext cx="8501122" cy="257176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b="1" i="1" dirty="0" smtClean="0">
                <a:solidFill>
                  <a:schemeClr val="tx1"/>
                </a:solidFill>
              </a:rPr>
              <a:t>2</a:t>
            </a:r>
            <a:r>
              <a:rPr lang="cs-CZ" sz="2800" b="1" i="1" dirty="0" smtClean="0">
                <a:solidFill>
                  <a:schemeClr val="tx1"/>
                </a:solidFill>
              </a:rPr>
              <a:t>. Zbabělci byli přijati dobovou kom. literární kritikou velmi negativně. Autor byl označován různými nelichotivými přízvisky, dílo vzbuzovalo kvůli názorům  jeho ,,antihrdiny“  </a:t>
            </a:r>
            <a:r>
              <a:rPr lang="cs-CZ" sz="2800" b="1" i="1" dirty="0" err="1" smtClean="0">
                <a:solidFill>
                  <a:schemeClr val="tx1"/>
                </a:solidFill>
              </a:rPr>
              <a:t>Dannyho</a:t>
            </a:r>
            <a:r>
              <a:rPr lang="cs-CZ" sz="2800" b="1" i="1" dirty="0" smtClean="0">
                <a:solidFill>
                  <a:schemeClr val="tx1"/>
                </a:solidFill>
              </a:rPr>
              <a:t> odpor a nesouhlas s jeho postoji i názory.</a:t>
            </a:r>
            <a:endParaRPr lang="cs-CZ" sz="2800" b="1" i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928662" y="4786322"/>
            <a:ext cx="7715304" cy="1714512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</a:rPr>
              <a:t>3. </a:t>
            </a:r>
            <a:r>
              <a:rPr lang="cs-CZ" sz="2800" b="1" i="1" dirty="0" smtClean="0">
                <a:solidFill>
                  <a:srgbClr val="C00000"/>
                </a:solidFill>
              </a:rPr>
              <a:t>Význam slov </a:t>
            </a:r>
            <a:r>
              <a:rPr lang="cs-CZ" sz="2800" b="1" i="1" dirty="0" smtClean="0">
                <a:solidFill>
                  <a:schemeClr val="tx1"/>
                </a:solidFill>
              </a:rPr>
              <a:t>– </a:t>
            </a:r>
            <a:r>
              <a:rPr lang="cs-CZ" sz="2800" b="1" i="1" dirty="0" smtClean="0">
                <a:solidFill>
                  <a:srgbClr val="C00000"/>
                </a:solidFill>
              </a:rPr>
              <a:t>dekadence</a:t>
            </a:r>
            <a:r>
              <a:rPr lang="cs-CZ" sz="2800" b="1" i="1" dirty="0" smtClean="0">
                <a:solidFill>
                  <a:schemeClr val="tx1"/>
                </a:solidFill>
              </a:rPr>
              <a:t> obecně označuje úpadek, úpadkovost názorů, zhýralost aj. </a:t>
            </a:r>
            <a:r>
              <a:rPr lang="cs-CZ" sz="2800" b="1" i="1" dirty="0" smtClean="0">
                <a:solidFill>
                  <a:srgbClr val="C00000"/>
                </a:solidFill>
              </a:rPr>
              <a:t>Liberalizace</a:t>
            </a:r>
            <a:r>
              <a:rPr lang="cs-CZ" sz="2800" b="1" i="1" dirty="0" smtClean="0">
                <a:solidFill>
                  <a:schemeClr val="tx1"/>
                </a:solidFill>
              </a:rPr>
              <a:t> – uvolnění, uvolněné poměry, vztahy.</a:t>
            </a:r>
            <a:endParaRPr lang="cs-CZ" sz="2800" b="1" i="1" dirty="0">
              <a:solidFill>
                <a:schemeClr val="tx1"/>
              </a:solidFill>
            </a:endParaRPr>
          </a:p>
        </p:txBody>
      </p:sp>
      <p:pic>
        <p:nvPicPr>
          <p:cNvPr id="9" name="Obrázek 8" descr="MC900029941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214290"/>
            <a:ext cx="967228" cy="1225983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/>
          </p:cNvPr>
          <p:cNvSpPr/>
          <p:nvPr/>
        </p:nvSpPr>
        <p:spPr>
          <a:xfrm>
            <a:off x="3714744" y="214291"/>
            <a:ext cx="5214974" cy="5878532"/>
          </a:xfrm>
          <a:prstGeom prst="rect">
            <a:avLst/>
          </a:prstGeom>
          <a:gradFill>
            <a:gsLst>
              <a:gs pos="1000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400000" scaled="0"/>
          </a:gradFill>
          <a:ln w="19050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Zbabělci – poslech </a:t>
            </a:r>
            <a:r>
              <a:rPr lang="cs-CZ" sz="32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audionahrávky</a:t>
            </a: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Poslouchejte nahrávku a odpovězte na otázky.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http://prehravac.rozhlas.cz/audio/2050061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514350" indent="-514350" algn="just">
              <a:buAutoNum type="alphaLcParenR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Shrňte vlastními slovy 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nahrávky.</a:t>
            </a:r>
          </a:p>
          <a:p>
            <a:pPr marL="514350" indent="-514350" algn="just">
              <a:buAutoNum type="alphaLcParenR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hrdina cítí?  Proč je označován za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antihrdinu?</a:t>
            </a:r>
          </a:p>
          <a:p>
            <a:pPr marL="514350" indent="-514350" algn="just">
              <a:buAutoNum type="alphaLcParenR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Určete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vypravěče.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Jakou formou jazyka  mluví? Proč je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cynický?</a:t>
            </a:r>
          </a:p>
          <a:p>
            <a:pPr algn="ctr"/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142852"/>
            <a:ext cx="8572560" cy="58477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Tankový prapor (1971)– výchozí text 4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14282" y="928670"/>
            <a:ext cx="8643998" cy="5715040"/>
          </a:xfrm>
          <a:prstGeom prst="rect">
            <a:avLst/>
          </a:prstGeom>
          <a:gradFill flip="none" rotWithShape="1">
            <a:gsLst>
              <a:gs pos="100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400" b="1" i="1" dirty="0" smtClean="0"/>
              <a:t>     Přerušení přišlo dřív, než mohl  poručík </a:t>
            </a:r>
            <a:r>
              <a:rPr lang="cs-CZ" sz="2400" b="1" i="1" dirty="0" err="1" smtClean="0"/>
              <a:t>diesla</a:t>
            </a:r>
            <a:r>
              <a:rPr lang="cs-CZ" sz="2400" b="1" i="1" dirty="0" smtClean="0"/>
              <a:t> opravit, a to ze strany, odkud je nikdo nečekal. </a:t>
            </a:r>
          </a:p>
          <a:p>
            <a:pPr algn="just"/>
            <a:r>
              <a:rPr lang="cs-CZ" sz="2400" b="1" i="1" dirty="0" smtClean="0"/>
              <a:t>,,To není pravda,“ ozval se uraženě vojín </a:t>
            </a:r>
            <a:r>
              <a:rPr lang="cs-CZ" sz="2400" b="1" i="1" dirty="0" err="1" smtClean="0"/>
              <a:t>Bamza</a:t>
            </a:r>
            <a:r>
              <a:rPr lang="cs-CZ" sz="2400" b="1" i="1" dirty="0" smtClean="0"/>
              <a:t>. ,,</a:t>
            </a:r>
            <a:r>
              <a:rPr lang="cs-CZ" sz="2400" b="1" i="1" dirty="0" err="1" smtClean="0"/>
              <a:t>Von</a:t>
            </a:r>
            <a:r>
              <a:rPr lang="cs-CZ" sz="2400" b="1" i="1" dirty="0" smtClean="0"/>
              <a:t> seděl na </a:t>
            </a:r>
            <a:r>
              <a:rPr lang="cs-CZ" sz="2400" b="1" i="1" dirty="0" err="1" smtClean="0"/>
              <a:t>Pangráci</a:t>
            </a:r>
            <a:r>
              <a:rPr lang="cs-CZ" sz="2400" b="1" i="1" dirty="0" smtClean="0"/>
              <a:t>. Jako můj brácha.“</a:t>
            </a:r>
          </a:p>
          <a:p>
            <a:pPr algn="just"/>
            <a:r>
              <a:rPr lang="cs-CZ" sz="2400" b="1" i="1" dirty="0" smtClean="0"/>
              <a:t>,,Správně, Julek byl uvězněn na Pankráci v Praze,“ chytil se poručík nového zdroje informací, navíc ještě z rodiny zúčastněné  na domácím odboji. ,,A proč byl uvězněn, soudruhu vojíne, můžete nám říct?“</a:t>
            </a:r>
          </a:p>
          <a:p>
            <a:pPr algn="just"/>
            <a:r>
              <a:rPr lang="cs-CZ" sz="2400" b="1" i="1" dirty="0" smtClean="0"/>
              <a:t>,,</a:t>
            </a:r>
            <a:r>
              <a:rPr lang="cs-CZ" sz="2400" b="1" i="1" dirty="0" err="1" smtClean="0"/>
              <a:t>Ponivač</a:t>
            </a:r>
            <a:r>
              <a:rPr lang="cs-CZ" sz="2400" b="1" i="1" dirty="0" smtClean="0"/>
              <a:t>  byl ilegálně </a:t>
            </a:r>
            <a:r>
              <a:rPr lang="cs-CZ" sz="2400" b="1" i="1" dirty="0" err="1" smtClean="0"/>
              <a:t>činej</a:t>
            </a:r>
            <a:r>
              <a:rPr lang="cs-CZ" sz="2400" b="1" i="1" dirty="0" smtClean="0"/>
              <a:t>  proti </a:t>
            </a:r>
            <a:r>
              <a:rPr lang="cs-CZ" sz="2400" b="1" i="1" dirty="0" err="1" smtClean="0"/>
              <a:t>Nemcum</a:t>
            </a:r>
            <a:r>
              <a:rPr lang="cs-CZ" sz="2400" b="1" i="1" dirty="0" smtClean="0"/>
              <a:t>.“</a:t>
            </a:r>
          </a:p>
          <a:p>
            <a:pPr algn="just"/>
            <a:r>
              <a:rPr lang="cs-CZ" sz="2400" b="1" i="1" dirty="0" smtClean="0"/>
              <a:t>,,A – jen tak pro zajímavost, váš bratr byl také ilegálně činný proti německým okupantům?“</a:t>
            </a:r>
          </a:p>
          <a:p>
            <a:pPr algn="just"/>
            <a:r>
              <a:rPr lang="cs-CZ" sz="2400" b="1" i="1" dirty="0" smtClean="0"/>
              <a:t>Vojín se zarazil.</a:t>
            </a:r>
          </a:p>
          <a:p>
            <a:pPr algn="just"/>
            <a:r>
              <a:rPr lang="cs-CZ" sz="2400" b="1" i="1" dirty="0" smtClean="0"/>
              <a:t>,,No-to ne- </a:t>
            </a:r>
            <a:r>
              <a:rPr lang="cs-CZ" sz="2400" b="1" i="1" dirty="0" err="1" smtClean="0"/>
              <a:t>von</a:t>
            </a:r>
            <a:r>
              <a:rPr lang="cs-CZ" sz="2400" b="1" i="1" dirty="0" smtClean="0"/>
              <a:t> byl tehdy ještě </a:t>
            </a:r>
            <a:r>
              <a:rPr lang="cs-CZ" sz="2400" b="1" i="1" dirty="0" err="1" smtClean="0"/>
              <a:t>nezletilej</a:t>
            </a:r>
            <a:r>
              <a:rPr lang="cs-CZ" sz="2400" b="1" i="1" dirty="0" smtClean="0"/>
              <a:t>. </a:t>
            </a:r>
            <a:r>
              <a:rPr lang="cs-CZ" sz="2400" b="1" i="1" dirty="0" err="1" smtClean="0"/>
              <a:t>Von</a:t>
            </a:r>
            <a:r>
              <a:rPr lang="cs-CZ" sz="2400" b="1" i="1" dirty="0" smtClean="0"/>
              <a:t> sedí teď. </a:t>
            </a:r>
            <a:r>
              <a:rPr lang="cs-CZ" sz="2400" b="1" i="1" dirty="0" err="1" smtClean="0"/>
              <a:t>Von</a:t>
            </a:r>
            <a:r>
              <a:rPr lang="cs-CZ" sz="2400" b="1" i="1" dirty="0" smtClean="0"/>
              <a:t>-“ (…)</a:t>
            </a:r>
          </a:p>
          <a:p>
            <a:pPr algn="just"/>
            <a:r>
              <a:rPr lang="cs-CZ" sz="2400" b="1" i="1" dirty="0" smtClean="0"/>
              <a:t>,, V </a:t>
            </a:r>
            <a:r>
              <a:rPr lang="cs-CZ" sz="2400" b="1" i="1" dirty="0" err="1" smtClean="0"/>
              <a:t>tý</a:t>
            </a:r>
            <a:r>
              <a:rPr lang="cs-CZ" sz="2400" b="1" i="1" dirty="0" smtClean="0"/>
              <a:t> knize nám </a:t>
            </a:r>
            <a:r>
              <a:rPr lang="cs-CZ" sz="2400" b="1" i="1" dirty="0" err="1" smtClean="0"/>
              <a:t>líčej</a:t>
            </a:r>
            <a:r>
              <a:rPr lang="cs-CZ" sz="2400" b="1" i="1" dirty="0" smtClean="0"/>
              <a:t>, jak byl Fučík ilegálně </a:t>
            </a:r>
            <a:r>
              <a:rPr lang="cs-CZ" sz="2400" b="1" i="1" dirty="0" err="1" smtClean="0"/>
              <a:t>činej</a:t>
            </a:r>
            <a:r>
              <a:rPr lang="cs-CZ" sz="2400" b="1" i="1" dirty="0" smtClean="0"/>
              <a:t> a Němci ho zavřeli a pak po </a:t>
            </a:r>
            <a:r>
              <a:rPr lang="cs-CZ" sz="2400" b="1" i="1" dirty="0" err="1" smtClean="0"/>
              <a:t>ňom</a:t>
            </a:r>
            <a:r>
              <a:rPr lang="cs-CZ" sz="2400" b="1" i="1" dirty="0" smtClean="0"/>
              <a:t> chtěli, aby jim řekl ty, co byli ilegálně </a:t>
            </a:r>
            <a:r>
              <a:rPr lang="cs-CZ" sz="2400" b="1" i="1" dirty="0" err="1" smtClean="0"/>
              <a:t>činý</a:t>
            </a:r>
            <a:r>
              <a:rPr lang="cs-CZ" sz="2400" b="1" i="1" dirty="0" smtClean="0"/>
              <a:t> s nim. (…)</a:t>
            </a:r>
            <a:endParaRPr lang="cs-CZ" sz="2400" b="1" i="1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71604" y="285728"/>
            <a:ext cx="6572296" cy="707886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</a:t>
            </a:r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k výchozímu textu 4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14546" y="1214422"/>
            <a:ext cx="5429288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b="1" i="1" dirty="0" smtClean="0">
                <a:solidFill>
                  <a:schemeClr val="tx1"/>
                </a:solidFill>
              </a:rPr>
              <a:t>1. Jaká je </a:t>
            </a:r>
            <a:r>
              <a:rPr lang="cs-CZ" sz="3200" b="1" i="1" dirty="0" smtClean="0">
                <a:solidFill>
                  <a:srgbClr val="C00000"/>
                </a:solidFill>
              </a:rPr>
              <a:t>kompozice výňatku?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928662" y="2214554"/>
            <a:ext cx="7572396" cy="157163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b="1" i="1" dirty="0" smtClean="0">
                <a:solidFill>
                  <a:schemeClr val="tx1"/>
                </a:solidFill>
              </a:rPr>
              <a:t>2. Posuďte </a:t>
            </a:r>
            <a:r>
              <a:rPr lang="cs-CZ" sz="3200" b="1" i="1" dirty="0" smtClean="0">
                <a:solidFill>
                  <a:srgbClr val="C00000"/>
                </a:solidFill>
              </a:rPr>
              <a:t>text po jazykové stránce</a:t>
            </a:r>
            <a:r>
              <a:rPr lang="cs-CZ" sz="3200" b="1" i="1" dirty="0" smtClean="0">
                <a:solidFill>
                  <a:schemeClr val="tx1"/>
                </a:solidFill>
              </a:rPr>
              <a:t>, co zesiluje jeho komický účinek? Která forma jazyka v něm převládá?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928662" y="3929066"/>
            <a:ext cx="7572396" cy="157163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b="1" i="1" dirty="0" smtClean="0">
                <a:solidFill>
                  <a:schemeClr val="tx1"/>
                </a:solidFill>
              </a:rPr>
              <a:t>3. Vymyslete vlastní </a:t>
            </a:r>
            <a:r>
              <a:rPr lang="cs-CZ" sz="3200" b="1" i="1" dirty="0" smtClean="0">
                <a:solidFill>
                  <a:srgbClr val="C00000"/>
                </a:solidFill>
              </a:rPr>
              <a:t>pokračování úryvku. </a:t>
            </a:r>
            <a:r>
              <a:rPr lang="cs-CZ" sz="3200" b="1" i="1" dirty="0" smtClean="0">
                <a:solidFill>
                  <a:schemeClr val="tx1"/>
                </a:solidFill>
              </a:rPr>
              <a:t>O kterém propagandistickém komunistickém díle se v něm hovoří  a jakým způsobem?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00100" y="5715016"/>
            <a:ext cx="7500990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b="1" i="1" dirty="0" smtClean="0">
                <a:solidFill>
                  <a:schemeClr val="tx1"/>
                </a:solidFill>
              </a:rPr>
              <a:t>4. Jak je dnes vnímán </a:t>
            </a:r>
            <a:r>
              <a:rPr lang="cs-CZ" sz="3200" b="1" i="1" dirty="0" smtClean="0">
                <a:solidFill>
                  <a:srgbClr val="C00000"/>
                </a:solidFill>
              </a:rPr>
              <a:t>Julius Fučík?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pic>
        <p:nvPicPr>
          <p:cNvPr id="9" name="Obrázek 8" descr="MC900384096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282" y="571480"/>
            <a:ext cx="1214414" cy="1402333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71604" y="285728"/>
            <a:ext cx="6572296" cy="707886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Odpovědi</a:t>
            </a:r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k výchozímu textu 4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85918" y="1142984"/>
            <a:ext cx="5715040" cy="928694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1. Pasáže postav, přímá řeč a  uvozovací věty.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42910" y="2214554"/>
            <a:ext cx="8143932" cy="192882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b="1" i="1" dirty="0" smtClean="0">
                <a:solidFill>
                  <a:schemeClr val="tx1"/>
                </a:solidFill>
              </a:rPr>
              <a:t>2. V přímé řeči postav převládá nespisovná forma jazyka – obecná čeština (na </a:t>
            </a:r>
            <a:r>
              <a:rPr lang="cs-CZ" sz="3200" b="1" i="1" dirty="0" err="1" smtClean="0">
                <a:solidFill>
                  <a:schemeClr val="tx1"/>
                </a:solidFill>
              </a:rPr>
              <a:t>Pangráci</a:t>
            </a:r>
            <a:r>
              <a:rPr lang="cs-CZ" sz="3200" b="1" i="1" dirty="0" smtClean="0">
                <a:solidFill>
                  <a:schemeClr val="tx1"/>
                </a:solidFill>
              </a:rPr>
              <a:t>, </a:t>
            </a:r>
            <a:r>
              <a:rPr lang="cs-CZ" sz="3200" b="1" i="1" dirty="0" err="1" smtClean="0">
                <a:solidFill>
                  <a:schemeClr val="tx1"/>
                </a:solidFill>
              </a:rPr>
              <a:t>von</a:t>
            </a:r>
            <a:r>
              <a:rPr lang="cs-CZ" sz="3200" b="1" i="1" dirty="0" smtClean="0">
                <a:solidFill>
                  <a:schemeClr val="tx1"/>
                </a:solidFill>
              </a:rPr>
              <a:t> aj.). Slangové výrazy z vojenského prostředí (</a:t>
            </a:r>
            <a:r>
              <a:rPr lang="cs-CZ" sz="3200" b="1" i="1" dirty="0" err="1" smtClean="0">
                <a:solidFill>
                  <a:srgbClr val="C00000"/>
                </a:solidFill>
              </a:rPr>
              <a:t>diesla</a:t>
            </a:r>
            <a:r>
              <a:rPr lang="cs-CZ" sz="3200" b="1" i="1" dirty="0" smtClean="0">
                <a:solidFill>
                  <a:schemeClr val="tx1"/>
                </a:solidFill>
              </a:rPr>
              <a:t>). 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928662" y="4286256"/>
            <a:ext cx="7572396" cy="714380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800" b="1" i="1" dirty="0" smtClean="0">
                <a:solidFill>
                  <a:schemeClr val="tx1"/>
                </a:solidFill>
              </a:rPr>
              <a:t>3.Individuální řešení.</a:t>
            </a:r>
            <a:r>
              <a:rPr lang="cs-CZ" sz="2800" b="1" i="1" dirty="0" smtClean="0">
                <a:solidFill>
                  <a:srgbClr val="C00000"/>
                </a:solidFill>
              </a:rPr>
              <a:t>Reportáž psaná na oprátce.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28596" y="5143512"/>
            <a:ext cx="8358246" cy="157163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b="1" i="1" dirty="0" smtClean="0">
                <a:solidFill>
                  <a:schemeClr val="tx1"/>
                </a:solidFill>
              </a:rPr>
              <a:t>4. </a:t>
            </a:r>
            <a:r>
              <a:rPr lang="cs-CZ" sz="2400" b="1" i="1" dirty="0" smtClean="0">
                <a:solidFill>
                  <a:srgbClr val="C00000"/>
                </a:solidFill>
              </a:rPr>
              <a:t>Julius Fučík </a:t>
            </a:r>
            <a:r>
              <a:rPr lang="cs-CZ" sz="2400" b="1" i="1" dirty="0" smtClean="0">
                <a:solidFill>
                  <a:schemeClr val="tx1"/>
                </a:solidFill>
              </a:rPr>
              <a:t>– po roce 1989 byl vnímán jako komunistická ikona, a tak byly odkazy na něj (sochy, pomníky) odstraňovány jako symboly komunismu. Dnes je hodnocen objektivněji. </a:t>
            </a:r>
            <a:r>
              <a:rPr lang="cs-CZ" sz="2400" b="1" i="1" dirty="0" smtClean="0">
                <a:solidFill>
                  <a:schemeClr val="tx1"/>
                </a:solidFill>
                <a:hlinkClick r:id="rId3"/>
              </a:rPr>
              <a:t>http://cs.wikipedia.org/wiki/Julius_Fu%C4%8D%C3%ADk</a:t>
            </a:r>
            <a:r>
              <a:rPr lang="cs-CZ" sz="2400" b="1" i="1" dirty="0" smtClean="0">
                <a:solidFill>
                  <a:schemeClr val="tx1"/>
                </a:solidFill>
              </a:rPr>
              <a:t>  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pic>
        <p:nvPicPr>
          <p:cNvPr id="9" name="Obrázek 8" descr="MC900384096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4282" y="785794"/>
            <a:ext cx="1090684" cy="1259457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>
            <a:hlinkClick r:id="rId2"/>
          </p:cNvPr>
          <p:cNvSpPr txBox="1">
            <a:spLocks/>
          </p:cNvSpPr>
          <p:nvPr/>
        </p:nvSpPr>
        <p:spPr>
          <a:xfrm>
            <a:off x="428596" y="571480"/>
            <a:ext cx="8429684" cy="2428892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lvl="0" algn="ctr">
              <a:spcBef>
                <a:spcPct val="20000"/>
              </a:spcBef>
            </a:pPr>
            <a:r>
              <a:rPr lang="cs-CZ" sz="3600" b="1" dirty="0" smtClean="0">
                <a:solidFill>
                  <a:srgbClr val="C00000"/>
                </a:solidFill>
                <a:latin typeface="Monotype Corsiva" pitchFamily="66" charset="0"/>
              </a:rPr>
              <a:t>Tankový prapor </a:t>
            </a:r>
            <a:r>
              <a:rPr lang="cs-CZ" sz="3600" b="1" dirty="0" smtClean="0">
                <a:latin typeface="Monotype Corsiva" pitchFamily="66" charset="0"/>
              </a:rPr>
              <a:t>– film  (1992)</a:t>
            </a:r>
          </a:p>
          <a:p>
            <a:pPr lvl="0" algn="ctr">
              <a:spcBef>
                <a:spcPct val="20000"/>
              </a:spcBef>
            </a:pPr>
            <a:r>
              <a:rPr lang="cs-CZ" sz="2800" b="1" dirty="0" smtClean="0">
                <a:latin typeface="Monotype Corsiva" pitchFamily="66" charset="0"/>
              </a:rPr>
              <a:t>Podívejte se na ukázky a vypracujte odpovědi na otázky.</a:t>
            </a:r>
          </a:p>
          <a:p>
            <a:pPr lvl="0" algn="ctr">
              <a:spcBef>
                <a:spcPct val="20000"/>
              </a:spcBef>
            </a:pPr>
            <a:r>
              <a:rPr lang="cs-CZ" sz="3200" b="1" dirty="0" smtClean="0">
                <a:latin typeface="Monotype Corsiva" pitchFamily="66" charset="0"/>
              </a:rPr>
              <a:t> a) </a:t>
            </a:r>
            <a:r>
              <a:rPr lang="cs-CZ" sz="3200" b="1" dirty="0" smtClean="0">
                <a:latin typeface="Monotype Corsiva" pitchFamily="66" charset="0"/>
                <a:hlinkClick r:id="rId3"/>
              </a:rPr>
              <a:t>http://www.</a:t>
            </a:r>
            <a:r>
              <a:rPr lang="cs-CZ" sz="3200" b="1" dirty="0" err="1" smtClean="0">
                <a:latin typeface="Monotype Corsiva" pitchFamily="66" charset="0"/>
                <a:hlinkClick r:id="rId3"/>
              </a:rPr>
              <a:t>youtube.com</a:t>
            </a:r>
            <a:r>
              <a:rPr lang="cs-CZ" sz="3200" b="1" dirty="0" smtClean="0">
                <a:latin typeface="Monotype Corsiva" pitchFamily="66" charset="0"/>
                <a:hlinkClick r:id="rId3"/>
              </a:rPr>
              <a:t>/</a:t>
            </a:r>
            <a:r>
              <a:rPr lang="cs-CZ" sz="3200" b="1" dirty="0" err="1" smtClean="0">
                <a:latin typeface="Monotype Corsiva" pitchFamily="66" charset="0"/>
                <a:hlinkClick r:id="rId3"/>
              </a:rPr>
              <a:t>watch</a:t>
            </a:r>
            <a:r>
              <a:rPr lang="cs-CZ" sz="3200" b="1" dirty="0" smtClean="0">
                <a:latin typeface="Monotype Corsiva" pitchFamily="66" charset="0"/>
                <a:hlinkClick r:id="rId3"/>
              </a:rPr>
              <a:t>?v=</a:t>
            </a:r>
            <a:r>
              <a:rPr lang="cs-CZ" sz="3200" b="1" dirty="0" err="1" smtClean="0">
                <a:latin typeface="Monotype Corsiva" pitchFamily="66" charset="0"/>
                <a:hlinkClick r:id="rId3"/>
              </a:rPr>
              <a:t>JmB</a:t>
            </a:r>
            <a:r>
              <a:rPr lang="cs-CZ" sz="3200" b="1" dirty="0" smtClean="0">
                <a:latin typeface="Monotype Corsiva" pitchFamily="66" charset="0"/>
                <a:hlinkClick r:id="rId3"/>
              </a:rPr>
              <a:t>-</a:t>
            </a:r>
            <a:r>
              <a:rPr lang="cs-CZ" sz="3200" b="1" dirty="0" err="1" smtClean="0">
                <a:latin typeface="Monotype Corsiva" pitchFamily="66" charset="0"/>
                <a:hlinkClick r:id="rId3"/>
              </a:rPr>
              <a:t>zZtAxuA</a:t>
            </a: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r>
              <a:rPr lang="cs-CZ" sz="3200" b="1" dirty="0" smtClean="0">
                <a:latin typeface="Monotype Corsiva" pitchFamily="66" charset="0"/>
              </a:rPr>
              <a:t>b)  </a:t>
            </a:r>
            <a:r>
              <a:rPr lang="cs-CZ" sz="3200" b="1" dirty="0" smtClean="0">
                <a:latin typeface="Monotype Corsiva" pitchFamily="66" charset="0"/>
                <a:hlinkClick r:id="rId4"/>
              </a:rPr>
              <a:t>http://www.</a:t>
            </a:r>
            <a:r>
              <a:rPr lang="cs-CZ" sz="3200" b="1" dirty="0" err="1" smtClean="0">
                <a:latin typeface="Monotype Corsiva" pitchFamily="66" charset="0"/>
                <a:hlinkClick r:id="rId4"/>
              </a:rPr>
              <a:t>youtube.com</a:t>
            </a:r>
            <a:r>
              <a:rPr lang="cs-CZ" sz="3200" b="1" dirty="0" smtClean="0">
                <a:latin typeface="Monotype Corsiva" pitchFamily="66" charset="0"/>
                <a:hlinkClick r:id="rId4"/>
              </a:rPr>
              <a:t>/</a:t>
            </a:r>
            <a:r>
              <a:rPr lang="cs-CZ" sz="3200" b="1" dirty="0" err="1" smtClean="0">
                <a:latin typeface="Monotype Corsiva" pitchFamily="66" charset="0"/>
                <a:hlinkClick r:id="rId4"/>
              </a:rPr>
              <a:t>watch</a:t>
            </a:r>
            <a:r>
              <a:rPr lang="cs-CZ" sz="3200" b="1" dirty="0" smtClean="0">
                <a:latin typeface="Monotype Corsiva" pitchFamily="66" charset="0"/>
                <a:hlinkClick r:id="rId4"/>
              </a:rPr>
              <a:t>?v=</a:t>
            </a:r>
            <a:r>
              <a:rPr lang="cs-CZ" sz="3200" b="1" dirty="0" err="1" smtClean="0">
                <a:latin typeface="Monotype Corsiva" pitchFamily="66" charset="0"/>
                <a:hlinkClick r:id="rId4"/>
              </a:rPr>
              <a:t>uy</a:t>
            </a:r>
            <a:r>
              <a:rPr lang="cs-CZ" sz="3200" b="1" dirty="0" smtClean="0">
                <a:latin typeface="Monotype Corsiva" pitchFamily="66" charset="0"/>
                <a:hlinkClick r:id="rId4"/>
              </a:rPr>
              <a:t>_pfgm33DE</a:t>
            </a:r>
            <a:r>
              <a:rPr lang="cs-CZ" sz="3200" b="1" dirty="0" smtClean="0">
                <a:latin typeface="Monotype Corsiva" pitchFamily="66" charset="0"/>
              </a:rPr>
              <a:t> </a:t>
            </a:r>
          </a:p>
          <a:p>
            <a:pPr lvl="0" algn="ctr">
              <a:spcBef>
                <a:spcPct val="20000"/>
              </a:spcBef>
            </a:pP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endParaRPr lang="cs-CZ" sz="3200" b="1" dirty="0" smtClean="0">
              <a:latin typeface="Monotype Corsiva" pitchFamily="66" charset="0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5" name="Zástupný symbol pro obsah 2">
            <a:hlinkClick r:id="rId5"/>
          </p:cNvPr>
          <p:cNvSpPr txBox="1">
            <a:spLocks/>
          </p:cNvSpPr>
          <p:nvPr/>
        </p:nvSpPr>
        <p:spPr>
          <a:xfrm>
            <a:off x="357158" y="3286124"/>
            <a:ext cx="8572560" cy="264320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75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 lnSpcReduction="10000"/>
          </a:bodyPr>
          <a:lstStyle/>
          <a:p>
            <a:pPr marL="514350" lvl="0" indent="-514350" algn="just">
              <a:spcBef>
                <a:spcPct val="20000"/>
              </a:spcBef>
              <a:buAutoNum type="alphaLcParenR"/>
            </a:pPr>
            <a:r>
              <a:rPr lang="cs-CZ" sz="3200" b="1" i="1" dirty="0" smtClean="0">
                <a:latin typeface="+mj-lt"/>
              </a:rPr>
              <a:t>Srovnejte ukázky s literárním dílem J. Škvoreckého.</a:t>
            </a:r>
          </a:p>
          <a:p>
            <a:pPr marL="514350" lvl="0" indent="-514350" algn="just">
              <a:spcBef>
                <a:spcPct val="20000"/>
              </a:spcBef>
              <a:buAutoNum type="alphaLcParenR"/>
            </a:pPr>
            <a:r>
              <a:rPr lang="cs-CZ" sz="3200" b="1" i="1" dirty="0" smtClean="0">
                <a:latin typeface="+mj-lt"/>
              </a:rPr>
              <a:t>Jaká </a:t>
            </a:r>
            <a:r>
              <a:rPr lang="cs-CZ" sz="3200" b="1" i="1" dirty="0" smtClean="0">
                <a:solidFill>
                  <a:srgbClr val="C00000"/>
                </a:solidFill>
                <a:latin typeface="+mj-lt"/>
              </a:rPr>
              <a:t>forma jazyka </a:t>
            </a:r>
            <a:r>
              <a:rPr lang="cs-CZ" sz="3200" b="1" i="1" dirty="0" smtClean="0">
                <a:latin typeface="+mj-lt"/>
              </a:rPr>
              <a:t>v ukázkách převládá?</a:t>
            </a:r>
          </a:p>
          <a:p>
            <a:pPr marL="514350" lvl="0" indent="-514350" algn="just">
              <a:spcBef>
                <a:spcPct val="20000"/>
              </a:spcBef>
              <a:buAutoNum type="alphaLcParenR"/>
            </a:pPr>
            <a:r>
              <a:rPr lang="cs-CZ" sz="3200" b="1" i="1" dirty="0" smtClean="0">
                <a:latin typeface="+mj-lt"/>
              </a:rPr>
              <a:t>Která </a:t>
            </a:r>
            <a:r>
              <a:rPr lang="cs-CZ" sz="3200" b="1" i="1" dirty="0" smtClean="0">
                <a:solidFill>
                  <a:srgbClr val="C00000"/>
                </a:solidFill>
                <a:latin typeface="+mj-lt"/>
              </a:rPr>
              <a:t>jiná literární díla </a:t>
            </a:r>
            <a:r>
              <a:rPr lang="cs-CZ" sz="3200" b="1" i="1" dirty="0" smtClean="0">
                <a:latin typeface="+mj-lt"/>
              </a:rPr>
              <a:t>parodují válku či vojenské prostředí, důstojníky apod.?</a:t>
            </a:r>
            <a:endParaRPr lang="cs-CZ" sz="2800" b="1" i="1" dirty="0" smtClean="0">
              <a:latin typeface="+mj-lt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>
            <a:hlinkClick r:id="rId2"/>
          </p:cNvPr>
          <p:cNvSpPr txBox="1">
            <a:spLocks/>
          </p:cNvSpPr>
          <p:nvPr/>
        </p:nvSpPr>
        <p:spPr>
          <a:xfrm>
            <a:off x="428596" y="571480"/>
            <a:ext cx="8429684" cy="2428892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lvl="0" algn="ctr">
              <a:spcBef>
                <a:spcPct val="20000"/>
              </a:spcBef>
            </a:pPr>
            <a:r>
              <a:rPr lang="cs-CZ" sz="3600" b="1" dirty="0" smtClean="0">
                <a:solidFill>
                  <a:srgbClr val="C00000"/>
                </a:solidFill>
                <a:latin typeface="Monotype Corsiva" pitchFamily="66" charset="0"/>
              </a:rPr>
              <a:t>Tankový prapor </a:t>
            </a:r>
            <a:r>
              <a:rPr lang="cs-CZ" sz="3600" b="1" dirty="0" smtClean="0">
                <a:latin typeface="Monotype Corsiva" pitchFamily="66" charset="0"/>
              </a:rPr>
              <a:t>– film  (1991)</a:t>
            </a:r>
          </a:p>
          <a:p>
            <a:pPr lvl="0" algn="ctr">
              <a:spcBef>
                <a:spcPct val="20000"/>
              </a:spcBef>
            </a:pPr>
            <a:r>
              <a:rPr lang="cs-CZ" sz="3200" b="1" dirty="0" smtClean="0">
                <a:latin typeface="Monotype Corsiva" pitchFamily="66" charset="0"/>
              </a:rPr>
              <a:t>Podívejte se na ukázky a vypracujte odpovědi na otázky.</a:t>
            </a:r>
          </a:p>
          <a:p>
            <a:pPr lvl="0" algn="ctr">
              <a:spcBef>
                <a:spcPct val="20000"/>
              </a:spcBef>
            </a:pPr>
            <a:r>
              <a:rPr lang="cs-CZ" sz="3200" b="1" dirty="0" smtClean="0">
                <a:latin typeface="Monotype Corsiva" pitchFamily="66" charset="0"/>
              </a:rPr>
              <a:t> a) </a:t>
            </a:r>
            <a:r>
              <a:rPr lang="cs-CZ" sz="3200" b="1" dirty="0" smtClean="0">
                <a:latin typeface="Monotype Corsiva" pitchFamily="66" charset="0"/>
                <a:hlinkClick r:id="rId3"/>
              </a:rPr>
              <a:t>http://www.</a:t>
            </a:r>
            <a:r>
              <a:rPr lang="cs-CZ" sz="3200" b="1" dirty="0" err="1" smtClean="0">
                <a:latin typeface="Monotype Corsiva" pitchFamily="66" charset="0"/>
                <a:hlinkClick r:id="rId3"/>
              </a:rPr>
              <a:t>youtube.com</a:t>
            </a:r>
            <a:r>
              <a:rPr lang="cs-CZ" sz="3200" b="1" dirty="0" smtClean="0">
                <a:latin typeface="Monotype Corsiva" pitchFamily="66" charset="0"/>
                <a:hlinkClick r:id="rId3"/>
              </a:rPr>
              <a:t>/</a:t>
            </a:r>
            <a:r>
              <a:rPr lang="cs-CZ" sz="3200" b="1" dirty="0" err="1" smtClean="0">
                <a:latin typeface="Monotype Corsiva" pitchFamily="66" charset="0"/>
                <a:hlinkClick r:id="rId3"/>
              </a:rPr>
              <a:t>watch</a:t>
            </a:r>
            <a:r>
              <a:rPr lang="cs-CZ" sz="3200" b="1" dirty="0" smtClean="0">
                <a:latin typeface="Monotype Corsiva" pitchFamily="66" charset="0"/>
                <a:hlinkClick r:id="rId3"/>
              </a:rPr>
              <a:t>?v=</a:t>
            </a:r>
            <a:r>
              <a:rPr lang="cs-CZ" sz="3200" b="1" dirty="0" err="1" smtClean="0">
                <a:latin typeface="Monotype Corsiva" pitchFamily="66" charset="0"/>
                <a:hlinkClick r:id="rId3"/>
              </a:rPr>
              <a:t>JmB</a:t>
            </a:r>
            <a:r>
              <a:rPr lang="cs-CZ" sz="3200" b="1" dirty="0" smtClean="0">
                <a:latin typeface="Monotype Corsiva" pitchFamily="66" charset="0"/>
                <a:hlinkClick r:id="rId3"/>
              </a:rPr>
              <a:t>-</a:t>
            </a:r>
            <a:r>
              <a:rPr lang="cs-CZ" sz="3200" b="1" dirty="0" err="1" smtClean="0">
                <a:latin typeface="Monotype Corsiva" pitchFamily="66" charset="0"/>
                <a:hlinkClick r:id="rId3"/>
              </a:rPr>
              <a:t>zZtAxuA</a:t>
            </a: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r>
              <a:rPr lang="cs-CZ" sz="3200" b="1" dirty="0" smtClean="0">
                <a:latin typeface="Monotype Corsiva" pitchFamily="66" charset="0"/>
              </a:rPr>
              <a:t>b)  </a:t>
            </a:r>
            <a:r>
              <a:rPr lang="cs-CZ" sz="3200" b="1" dirty="0" smtClean="0">
                <a:latin typeface="Monotype Corsiva" pitchFamily="66" charset="0"/>
                <a:hlinkClick r:id="rId4"/>
              </a:rPr>
              <a:t>http://www.</a:t>
            </a:r>
            <a:r>
              <a:rPr lang="cs-CZ" sz="3200" b="1" dirty="0" err="1" smtClean="0">
                <a:latin typeface="Monotype Corsiva" pitchFamily="66" charset="0"/>
                <a:hlinkClick r:id="rId4"/>
              </a:rPr>
              <a:t>youtube.com</a:t>
            </a:r>
            <a:r>
              <a:rPr lang="cs-CZ" sz="3200" b="1" dirty="0" smtClean="0">
                <a:latin typeface="Monotype Corsiva" pitchFamily="66" charset="0"/>
                <a:hlinkClick r:id="rId4"/>
              </a:rPr>
              <a:t>/</a:t>
            </a:r>
            <a:r>
              <a:rPr lang="cs-CZ" sz="3200" b="1" dirty="0" err="1" smtClean="0">
                <a:latin typeface="Monotype Corsiva" pitchFamily="66" charset="0"/>
                <a:hlinkClick r:id="rId4"/>
              </a:rPr>
              <a:t>watch</a:t>
            </a:r>
            <a:r>
              <a:rPr lang="cs-CZ" sz="3200" b="1" dirty="0" smtClean="0">
                <a:latin typeface="Monotype Corsiva" pitchFamily="66" charset="0"/>
                <a:hlinkClick r:id="rId4"/>
              </a:rPr>
              <a:t>?v=</a:t>
            </a:r>
            <a:r>
              <a:rPr lang="cs-CZ" sz="3200" b="1" dirty="0" err="1" smtClean="0">
                <a:latin typeface="Monotype Corsiva" pitchFamily="66" charset="0"/>
                <a:hlinkClick r:id="rId4"/>
              </a:rPr>
              <a:t>uy</a:t>
            </a:r>
            <a:r>
              <a:rPr lang="cs-CZ" sz="3200" b="1" dirty="0" smtClean="0">
                <a:latin typeface="Monotype Corsiva" pitchFamily="66" charset="0"/>
                <a:hlinkClick r:id="rId4"/>
              </a:rPr>
              <a:t>_pfgm33DE</a:t>
            </a:r>
            <a:r>
              <a:rPr lang="cs-CZ" sz="3200" b="1" dirty="0" smtClean="0">
                <a:latin typeface="Monotype Corsiva" pitchFamily="66" charset="0"/>
              </a:rPr>
              <a:t> </a:t>
            </a:r>
          </a:p>
          <a:p>
            <a:pPr lvl="0" algn="ctr">
              <a:spcBef>
                <a:spcPct val="20000"/>
              </a:spcBef>
            </a:pP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endParaRPr lang="cs-CZ" sz="3200" b="1" dirty="0" smtClean="0">
              <a:latin typeface="Monotype Corsiva" pitchFamily="66" charset="0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5" name="Zástupný symbol pro obsah 2">
            <a:hlinkClick r:id="rId5"/>
          </p:cNvPr>
          <p:cNvSpPr txBox="1">
            <a:spLocks/>
          </p:cNvSpPr>
          <p:nvPr/>
        </p:nvSpPr>
        <p:spPr>
          <a:xfrm>
            <a:off x="357158" y="3286124"/>
            <a:ext cx="8572560" cy="335758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75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514350" lvl="0" indent="-514350" algn="just">
              <a:spcBef>
                <a:spcPct val="20000"/>
              </a:spcBef>
              <a:buAutoNum type="alphaLcParenR"/>
            </a:pPr>
            <a:r>
              <a:rPr lang="cs-CZ" sz="3200" b="1" i="1" dirty="0" smtClean="0">
                <a:latin typeface="+mj-lt"/>
              </a:rPr>
              <a:t>Individuální řešení.</a:t>
            </a:r>
          </a:p>
          <a:p>
            <a:pPr marL="514350" lvl="0" indent="-514350" algn="just">
              <a:spcBef>
                <a:spcPct val="20000"/>
              </a:spcBef>
              <a:buAutoNum type="alphaLcParenR"/>
            </a:pPr>
            <a:r>
              <a:rPr lang="cs-CZ" sz="3200" b="1" i="1" dirty="0" smtClean="0">
                <a:solidFill>
                  <a:srgbClr val="C00000"/>
                </a:solidFill>
                <a:latin typeface="+mj-lt"/>
              </a:rPr>
              <a:t>Nespisovná čeština </a:t>
            </a:r>
            <a:r>
              <a:rPr lang="cs-CZ" sz="3200" b="1" i="1" dirty="0" smtClean="0">
                <a:latin typeface="+mj-lt"/>
              </a:rPr>
              <a:t>– obecná čeština a slang z vojenského prostředí.</a:t>
            </a:r>
          </a:p>
          <a:p>
            <a:pPr marL="514350" lvl="0" indent="-514350" algn="just">
              <a:spcBef>
                <a:spcPct val="20000"/>
              </a:spcBef>
              <a:buAutoNum type="alphaLcParenR"/>
            </a:pPr>
            <a:r>
              <a:rPr lang="cs-CZ" sz="3200" b="1" i="1" dirty="0" smtClean="0">
                <a:solidFill>
                  <a:srgbClr val="C00000"/>
                </a:solidFill>
                <a:latin typeface="+mj-lt"/>
              </a:rPr>
              <a:t>Jiná literární díla </a:t>
            </a:r>
            <a:r>
              <a:rPr lang="cs-CZ" sz="3200" b="1" i="1" dirty="0" smtClean="0">
                <a:latin typeface="+mj-lt"/>
              </a:rPr>
              <a:t>– Jaroslav Hašek knihy o Švejkovi, </a:t>
            </a:r>
            <a:r>
              <a:rPr lang="cs-CZ" sz="3200" b="1" i="1" dirty="0" err="1" smtClean="0">
                <a:latin typeface="+mj-lt"/>
              </a:rPr>
              <a:t>Patrick</a:t>
            </a:r>
            <a:r>
              <a:rPr lang="cs-CZ" sz="3200" b="1" i="1" dirty="0" smtClean="0">
                <a:latin typeface="+mj-lt"/>
              </a:rPr>
              <a:t> </a:t>
            </a:r>
            <a:r>
              <a:rPr lang="cs-CZ" sz="3200" b="1" i="1" dirty="0" err="1" smtClean="0">
                <a:latin typeface="+mj-lt"/>
              </a:rPr>
              <a:t>Ryan</a:t>
            </a:r>
            <a:r>
              <a:rPr lang="cs-CZ" sz="3200" b="1" i="1" dirty="0" smtClean="0">
                <a:latin typeface="+mj-lt"/>
              </a:rPr>
              <a:t> Jak jsem vyhrál válku. </a:t>
            </a:r>
          </a:p>
          <a:p>
            <a:pPr marL="514350" lvl="0" indent="-514350" algn="ctr">
              <a:spcBef>
                <a:spcPct val="20000"/>
              </a:spcBef>
            </a:pPr>
            <a:r>
              <a:rPr lang="cs-CZ" sz="2400" b="1" i="1" dirty="0" smtClean="0">
                <a:latin typeface="+mj-lt"/>
                <a:hlinkClick r:id="rId6"/>
              </a:rPr>
              <a:t>http://www.</a:t>
            </a:r>
            <a:r>
              <a:rPr lang="cs-CZ" sz="2400" b="1" i="1" dirty="0" err="1" smtClean="0">
                <a:latin typeface="+mj-lt"/>
                <a:hlinkClick r:id="rId6"/>
              </a:rPr>
              <a:t>csfd.cz</a:t>
            </a:r>
            <a:r>
              <a:rPr lang="cs-CZ" sz="2400" b="1" i="1" dirty="0" smtClean="0">
                <a:latin typeface="+mj-lt"/>
                <a:hlinkClick r:id="rId6"/>
              </a:rPr>
              <a:t>/film/7058-</a:t>
            </a:r>
            <a:r>
              <a:rPr lang="cs-CZ" sz="2400" b="1" i="1" dirty="0" err="1" smtClean="0">
                <a:latin typeface="+mj-lt"/>
                <a:hlinkClick r:id="rId6"/>
              </a:rPr>
              <a:t>tankovy</a:t>
            </a:r>
            <a:r>
              <a:rPr lang="cs-CZ" sz="2400" b="1" i="1" dirty="0" smtClean="0">
                <a:latin typeface="+mj-lt"/>
                <a:hlinkClick r:id="rId6"/>
              </a:rPr>
              <a:t>-prapor/</a:t>
            </a:r>
            <a:endParaRPr lang="cs-CZ" sz="2400" b="1" i="1" dirty="0" smtClean="0">
              <a:latin typeface="+mj-lt"/>
            </a:endParaRPr>
          </a:p>
          <a:p>
            <a:pPr marL="514350" lvl="0" indent="-514350" algn="just">
              <a:spcBef>
                <a:spcPct val="20000"/>
              </a:spcBef>
              <a:buAutoNum type="alphaLcParenR"/>
            </a:pPr>
            <a:endParaRPr lang="cs-CZ" sz="3200" b="1" i="1" dirty="0" smtClean="0">
              <a:latin typeface="+mj-lt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20" y="214290"/>
            <a:ext cx="8643998" cy="646331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st="127000" dir="7680000" sx="46000" sy="46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Určete </a:t>
            </a:r>
            <a:r>
              <a:rPr lang="cs-CZ" sz="3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správnost tvrzení</a:t>
            </a:r>
            <a:r>
              <a:rPr lang="cs-CZ" sz="3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, chybná opravte. </a:t>
            </a:r>
            <a:endParaRPr lang="cs-CZ" sz="36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85720" y="1142984"/>
            <a:ext cx="8643998" cy="1214446"/>
          </a:xfrm>
          <a:prstGeom prst="rect">
            <a:avLst/>
          </a:prstGeom>
          <a:gradFill flip="none" rotWithShape="1">
            <a:gsLst>
              <a:gs pos="0">
                <a:schemeClr val="accent6"/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lvl="3" indent="-514350">
              <a:spcBef>
                <a:spcPct val="20000"/>
              </a:spcBef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1.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Román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Lvíče líčí poslední týden války očima dospívajícího mladíka.                           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no - ne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285720" y="2714620"/>
            <a:ext cx="8643998" cy="1143008"/>
          </a:xfrm>
          <a:prstGeom prst="rect">
            <a:avLst/>
          </a:prstGeom>
          <a:gradFill flip="none" rotWithShape="1">
            <a:gsLst>
              <a:gs pos="0">
                <a:schemeClr val="accent6"/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lvl="0">
              <a:spcBef>
                <a:spcPct val="20000"/>
              </a:spcBef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V Příběhu inženýra lidských duší vystupuje </a:t>
            </a:r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Danny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jako emigrant v New Yorku.      ano - ne  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285720" y="4071942"/>
            <a:ext cx="8643998" cy="1143008"/>
          </a:xfrm>
          <a:prstGeom prst="rect">
            <a:avLst/>
          </a:prstGeom>
          <a:gradFill flip="none" rotWithShape="1">
            <a:gsLst>
              <a:gs pos="0">
                <a:schemeClr val="accent6"/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lvl="0">
              <a:spcBef>
                <a:spcPct val="20000"/>
              </a:spcBef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3. V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Kanadě založil JŠ exilové nakladatelství  </a:t>
            </a:r>
            <a:r>
              <a:rPr kumimoji="0" lang="cs-CZ" sz="3200" i="0" u="none" strike="noStrike" kern="1200" cap="none" spc="0" normalizeH="0" noProof="0" dirty="0" err="1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Sixty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-</a:t>
            </a:r>
            <a:r>
              <a:rPr kumimoji="0" lang="cs-CZ" sz="3200" i="0" u="none" strike="noStrike" kern="1200" cap="none" spc="0" normalizeH="0" noProof="0" dirty="0" err="1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Eight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</a:t>
            </a:r>
            <a:r>
              <a:rPr kumimoji="0" lang="cs-CZ" sz="3200" i="0" u="none" strike="noStrike" kern="1200" cap="none" spc="0" normalizeH="0" noProof="0" dirty="0" err="1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Publishers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.                                      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no - ne                 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285720" y="5429264"/>
            <a:ext cx="8643998" cy="1143008"/>
          </a:xfrm>
          <a:prstGeom prst="rect">
            <a:avLst/>
          </a:prstGeom>
          <a:gradFill flip="none" rotWithShape="1">
            <a:gsLst>
              <a:gs pos="0">
                <a:schemeClr val="accent6"/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lvl="0">
              <a:spcBef>
                <a:spcPct val="20000"/>
              </a:spcBef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. V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60. letech vytvořil autor scénář k filmu Farářův konec.                                                        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no - ne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20" y="214290"/>
            <a:ext cx="8643998" cy="646331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st="127000" dir="7680000" sx="46000" sy="46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Určete </a:t>
            </a:r>
            <a:r>
              <a:rPr lang="cs-CZ" sz="3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správnost tvrzení</a:t>
            </a:r>
            <a:r>
              <a:rPr lang="cs-CZ" sz="3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, chybná opravte. </a:t>
            </a:r>
            <a:endParaRPr lang="cs-CZ" sz="36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85720" y="1142984"/>
            <a:ext cx="8643998" cy="1214446"/>
          </a:xfrm>
          <a:prstGeom prst="rect">
            <a:avLst/>
          </a:prstGeom>
          <a:gradFill flip="none" rotWithShape="1">
            <a:gsLst>
              <a:gs pos="0">
                <a:schemeClr val="accent6"/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lvl="3" indent="-514350">
              <a:spcBef>
                <a:spcPct val="20000"/>
              </a:spcBef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1.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Román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Zbabělci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líčí poslední týden války očima dospívajícího mladíka.                           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no - 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ne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285720" y="2714620"/>
            <a:ext cx="8643998" cy="1143008"/>
          </a:xfrm>
          <a:prstGeom prst="rect">
            <a:avLst/>
          </a:prstGeom>
          <a:gradFill flip="none" rotWithShape="1">
            <a:gsLst>
              <a:gs pos="0">
                <a:schemeClr val="accent6"/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lvl="0">
              <a:spcBef>
                <a:spcPct val="20000"/>
              </a:spcBef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V Příběhu inženýra lidských duší vystupuje </a:t>
            </a:r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Danny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jako emigrant v 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Torontu.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ano - 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  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285720" y="4071942"/>
            <a:ext cx="8643998" cy="1143008"/>
          </a:xfrm>
          <a:prstGeom prst="rect">
            <a:avLst/>
          </a:prstGeom>
          <a:gradFill flip="none" rotWithShape="1">
            <a:gsLst>
              <a:gs pos="0">
                <a:schemeClr val="accent6"/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lvl="0">
              <a:spcBef>
                <a:spcPct val="20000"/>
              </a:spcBef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3. V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Kanadě založil JŠ exilové nakladatelství  </a:t>
            </a:r>
            <a:r>
              <a:rPr kumimoji="0" lang="cs-CZ" sz="3200" i="0" u="none" strike="noStrike" kern="1200" cap="none" spc="0" normalizeH="0" noProof="0" dirty="0" err="1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Sixty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-</a:t>
            </a:r>
            <a:r>
              <a:rPr kumimoji="0" lang="cs-CZ" sz="3200" i="0" u="none" strike="noStrike" kern="1200" cap="none" spc="0" normalizeH="0" noProof="0" dirty="0" err="1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Eight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</a:t>
            </a:r>
            <a:r>
              <a:rPr kumimoji="0" lang="cs-CZ" sz="3200" i="0" u="none" strike="noStrike" kern="1200" cap="none" spc="0" normalizeH="0" noProof="0" dirty="0" err="1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Publishers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.                                       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no 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- ne                 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285720" y="5429264"/>
            <a:ext cx="8643998" cy="1143008"/>
          </a:xfrm>
          <a:prstGeom prst="rect">
            <a:avLst/>
          </a:prstGeom>
          <a:gradFill flip="none" rotWithShape="1">
            <a:gsLst>
              <a:gs pos="0">
                <a:schemeClr val="accent6"/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lvl="0">
              <a:spcBef>
                <a:spcPct val="20000"/>
              </a:spcBef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. V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60. letech vytvořil autor scénář k filmu Farářův konec.                                                         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no 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- ne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86116" y="214290"/>
            <a:ext cx="5572164" cy="1261884"/>
          </a:xfrm>
          <a:prstGeom prst="rect">
            <a:avLst/>
          </a:prstGeom>
          <a:gradFill>
            <a:gsLst>
              <a:gs pos="1000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400000" scaled="0"/>
          </a:gradFill>
          <a:ln w="19050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Vyluštěte  přesmyčky názvů  děl  </a:t>
            </a:r>
          </a:p>
          <a:p>
            <a:pPr algn="ctr"/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Josefa Škvoreckého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Slunce 4"/>
          <p:cNvSpPr/>
          <p:nvPr/>
        </p:nvSpPr>
        <p:spPr>
          <a:xfrm>
            <a:off x="3929058" y="2786058"/>
            <a:ext cx="1714512" cy="1643074"/>
          </a:xfrm>
          <a:prstGeom prst="sun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rgbClr val="C00000"/>
              </a:solidFill>
              <a:cs typeface="Aharoni" pitchFamily="2" charset="-79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7158" y="4357694"/>
            <a:ext cx="3714776" cy="85725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MIRAP ZÓSANE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214414" y="3286124"/>
            <a:ext cx="2428892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LÁRIMK</a:t>
            </a:r>
          </a:p>
          <a:p>
            <a:pPr algn="ctr"/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143504" y="4429132"/>
            <a:ext cx="3714776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VĚSNETA  Z  SUXETA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071802" y="5572140"/>
            <a:ext cx="3429024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BAZBĚLIC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643174" y="1785926"/>
            <a:ext cx="4000528" cy="928694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VÝKONAT PARPOR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000760" y="3214686"/>
            <a:ext cx="2500330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EČÍVL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86116" y="214290"/>
            <a:ext cx="5572164" cy="1261884"/>
          </a:xfrm>
          <a:prstGeom prst="rect">
            <a:avLst/>
          </a:prstGeom>
          <a:gradFill>
            <a:gsLst>
              <a:gs pos="1000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400000" scaled="0"/>
          </a:gradFill>
          <a:ln w="19050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Vyluštěte  přesmyčky názvů  děl  </a:t>
            </a:r>
          </a:p>
          <a:p>
            <a:pPr algn="ctr"/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Josefa Škvoreckého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Slunce 4"/>
          <p:cNvSpPr/>
          <p:nvPr/>
        </p:nvSpPr>
        <p:spPr>
          <a:xfrm>
            <a:off x="3929058" y="2786058"/>
            <a:ext cx="1714512" cy="1643074"/>
          </a:xfrm>
          <a:prstGeom prst="sun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rgbClr val="C00000"/>
              </a:solidFill>
              <a:cs typeface="Aharoni" pitchFamily="2" charset="-79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7158" y="4357694"/>
            <a:ext cx="3714776" cy="85725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 sezóna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214414" y="3286124"/>
            <a:ext cx="2428892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Mirákl</a:t>
            </a:r>
          </a:p>
          <a:p>
            <a:pPr algn="ctr"/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143504" y="4429132"/>
            <a:ext cx="3714776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Nevěsta z Texasu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071802" y="5572140"/>
            <a:ext cx="3429024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Zbabělci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643174" y="1785926"/>
            <a:ext cx="4000528" cy="928694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Tankový prapor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000760" y="3214686"/>
            <a:ext cx="2500330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Lvíče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>
            <a:hlinkClick r:id="rId3"/>
          </p:cNvPr>
          <p:cNvSpPr txBox="1">
            <a:spLocks/>
          </p:cNvSpPr>
          <p:nvPr/>
        </p:nvSpPr>
        <p:spPr>
          <a:xfrm>
            <a:off x="428596" y="357166"/>
            <a:ext cx="8358246" cy="2143140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lvl="0" algn="ctr">
              <a:spcBef>
                <a:spcPct val="20000"/>
              </a:spcBef>
            </a:pPr>
            <a:r>
              <a:rPr kumimoji="0" lang="cs-CZ" sz="33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Monotype Corsiva" pitchFamily="66" charset="0"/>
                <a:ea typeface="+mn-ea"/>
                <a:cs typeface="+mn-cs"/>
              </a:rPr>
              <a:t>Podívejte</a:t>
            </a:r>
            <a:r>
              <a:rPr kumimoji="0" lang="cs-CZ" sz="33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Monotype Corsiva" pitchFamily="66" charset="0"/>
                <a:ea typeface="+mn-ea"/>
                <a:cs typeface="+mn-cs"/>
              </a:rPr>
              <a:t> se na  video , čtěte text a vypracujte odpovědi na </a:t>
            </a:r>
            <a:r>
              <a:rPr lang="cs-CZ" sz="3300" b="1" dirty="0" smtClean="0">
                <a:latin typeface="Monotype Corsiva" pitchFamily="66" charset="0"/>
              </a:rPr>
              <a:t>otázky. </a:t>
            </a:r>
          </a:p>
          <a:p>
            <a:pPr lvl="0" algn="ctr">
              <a:spcBef>
                <a:spcPct val="20000"/>
              </a:spcBef>
            </a:pPr>
            <a:r>
              <a:rPr lang="cs-CZ" sz="3600" b="1" dirty="0" smtClean="0">
                <a:latin typeface="Monotype Corsiva" pitchFamily="66" charset="0"/>
              </a:rPr>
              <a:t>Televizní  seriál  </a:t>
            </a:r>
            <a:r>
              <a:rPr lang="cs-CZ" sz="3600" b="1" dirty="0" smtClean="0">
                <a:solidFill>
                  <a:srgbClr val="C00000"/>
                </a:solidFill>
                <a:latin typeface="Monotype Corsiva" pitchFamily="66" charset="0"/>
              </a:rPr>
              <a:t>Prima sezóna </a:t>
            </a:r>
            <a:r>
              <a:rPr lang="cs-CZ" sz="3600" b="1" dirty="0" smtClean="0">
                <a:latin typeface="Monotype Corsiva" pitchFamily="66" charset="0"/>
              </a:rPr>
              <a:t> (1994)</a:t>
            </a:r>
            <a:endParaRPr lang="cs-CZ" sz="3600" b="1" dirty="0" smtClean="0">
              <a:solidFill>
                <a:srgbClr val="C00000"/>
              </a:solidFill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r>
              <a:rPr lang="cs-CZ" sz="3200" b="1" dirty="0" smtClean="0">
                <a:solidFill>
                  <a:srgbClr val="C00000"/>
                </a:solidFill>
                <a:latin typeface="Monotype Corsiva" pitchFamily="66" charset="0"/>
                <a:hlinkClick r:id="rId3"/>
              </a:rPr>
              <a:t>http://www.</a:t>
            </a:r>
            <a:r>
              <a:rPr lang="cs-CZ" sz="3200" b="1" dirty="0" err="1" smtClean="0">
                <a:solidFill>
                  <a:srgbClr val="C00000"/>
                </a:solidFill>
                <a:latin typeface="Monotype Corsiva" pitchFamily="66" charset="0"/>
                <a:hlinkClick r:id="rId3"/>
              </a:rPr>
              <a:t>youtube.com</a:t>
            </a:r>
            <a:r>
              <a:rPr lang="cs-CZ" sz="3200" b="1" dirty="0" smtClean="0">
                <a:solidFill>
                  <a:srgbClr val="C00000"/>
                </a:solidFill>
                <a:latin typeface="Monotype Corsiva" pitchFamily="66" charset="0"/>
                <a:hlinkClick r:id="rId3"/>
              </a:rPr>
              <a:t>/</a:t>
            </a:r>
            <a:r>
              <a:rPr lang="cs-CZ" sz="3200" b="1" dirty="0" err="1" smtClean="0">
                <a:solidFill>
                  <a:srgbClr val="C00000"/>
                </a:solidFill>
                <a:latin typeface="Monotype Corsiva" pitchFamily="66" charset="0"/>
                <a:hlinkClick r:id="rId3"/>
              </a:rPr>
              <a:t>watch</a:t>
            </a:r>
            <a:r>
              <a:rPr lang="cs-CZ" sz="3200" b="1" dirty="0" smtClean="0">
                <a:solidFill>
                  <a:srgbClr val="C00000"/>
                </a:solidFill>
                <a:latin typeface="Monotype Corsiva" pitchFamily="66" charset="0"/>
                <a:hlinkClick r:id="rId3"/>
              </a:rPr>
              <a:t>?v=9jSAwGarWYk</a:t>
            </a:r>
            <a:endParaRPr lang="cs-CZ" sz="3200" b="1" dirty="0" smtClean="0">
              <a:solidFill>
                <a:srgbClr val="C00000"/>
              </a:solidFill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r>
              <a:rPr lang="cs-CZ" sz="3600" b="1" dirty="0" smtClean="0">
                <a:solidFill>
                  <a:srgbClr val="C00000"/>
                </a:solidFill>
                <a:latin typeface="Monotype Corsiva" pitchFamily="66" charset="0"/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  <a:latin typeface="Monotype Corsiva" pitchFamily="66" charset="0"/>
                <a:hlinkClick r:id="rId4"/>
              </a:rPr>
              <a:t>http://www.</a:t>
            </a:r>
            <a:r>
              <a:rPr lang="cs-CZ" sz="3600" b="1" dirty="0" err="1" smtClean="0">
                <a:solidFill>
                  <a:srgbClr val="C00000"/>
                </a:solidFill>
                <a:latin typeface="Monotype Corsiva" pitchFamily="66" charset="0"/>
                <a:hlinkClick r:id="rId4"/>
              </a:rPr>
              <a:t>csfd.cz</a:t>
            </a:r>
            <a:r>
              <a:rPr lang="cs-CZ" sz="3600" b="1" dirty="0" smtClean="0">
                <a:solidFill>
                  <a:srgbClr val="C00000"/>
                </a:solidFill>
                <a:latin typeface="Monotype Corsiva" pitchFamily="66" charset="0"/>
                <a:hlinkClick r:id="rId4"/>
              </a:rPr>
              <a:t>/film/70618-prima-sezona/</a:t>
            </a:r>
            <a:endParaRPr lang="cs-CZ" sz="3600" b="1" dirty="0" smtClean="0">
              <a:solidFill>
                <a:srgbClr val="C00000"/>
              </a:solidFill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endParaRPr lang="cs-CZ" sz="3200" b="1" dirty="0" smtClean="0">
              <a:latin typeface="Monotype Corsiva" pitchFamily="66" charset="0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5" name="Zástupný symbol pro obsah 2">
            <a:hlinkClick r:id="rId5"/>
          </p:cNvPr>
          <p:cNvSpPr txBox="1">
            <a:spLocks/>
          </p:cNvSpPr>
          <p:nvPr/>
        </p:nvSpPr>
        <p:spPr>
          <a:xfrm>
            <a:off x="357158" y="2857496"/>
            <a:ext cx="8572560" cy="22860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75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lphaLcParenR"/>
              <a:tabLst/>
              <a:defRPr/>
            </a:pPr>
            <a:r>
              <a:rPr lang="cs-CZ" sz="2800" b="1" dirty="0" smtClean="0"/>
              <a:t>Kolik povídek inspirovalo tvůrce seriálu Prima  </a:t>
            </a: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b="1" dirty="0" smtClean="0"/>
              <a:t>       sezóna?</a:t>
            </a: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lphaLcParenR"/>
              <a:tabLst/>
              <a:defRPr/>
            </a:pP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uLnTx/>
                <a:uFillTx/>
                <a:ea typeface="+mn-ea"/>
                <a:cs typeface="+mn-cs"/>
              </a:rPr>
              <a:t>Jaký měl J. Škvorecký vztah k jazzu?</a:t>
            </a: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lphaLcParenR"/>
              <a:tabLst/>
              <a:defRPr/>
            </a:pPr>
            <a:r>
              <a:rPr lang="cs-CZ" sz="2800" b="1" dirty="0" smtClean="0"/>
              <a:t>Jak se vám seriál líbí? Do které doby je zasazen?</a:t>
            </a: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pic>
        <p:nvPicPr>
          <p:cNvPr id="6" name="Obrázek 5" descr="MC900441798.PNG"/>
          <p:cNvPicPr>
            <a:picLocks noChangeAspect="1"/>
          </p:cNvPicPr>
          <p:nvPr/>
        </p:nvPicPr>
        <p:blipFill>
          <a:blip r:embed="rId6" cstate="email"/>
          <a:stretch>
            <a:fillRect/>
          </a:stretch>
        </p:blipFill>
        <p:spPr>
          <a:xfrm>
            <a:off x="6357950" y="3214686"/>
            <a:ext cx="2500330" cy="1689412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20" y="214290"/>
            <a:ext cx="8572560" cy="58477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Spojte 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charakteristiku díla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se správným názvem: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14282" y="1071546"/>
            <a:ext cx="5000660" cy="1143008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i="1" dirty="0" smtClean="0"/>
              <a:t>A</a:t>
            </a:r>
            <a:r>
              <a:rPr lang="cs-CZ" sz="2800" b="1" i="1" dirty="0" smtClean="0">
                <a:solidFill>
                  <a:srgbClr val="C00000"/>
                </a:solidFill>
              </a:rPr>
              <a:t> Román inspirovaný vojenskou službou </a:t>
            </a:r>
            <a:r>
              <a:rPr lang="cs-CZ" sz="2800" b="1" i="1" dirty="0" err="1" smtClean="0">
                <a:solidFill>
                  <a:srgbClr val="C00000"/>
                </a:solidFill>
              </a:rPr>
              <a:t>Dannyho</a:t>
            </a:r>
            <a:r>
              <a:rPr lang="cs-CZ" sz="2800" b="1" i="1" dirty="0" smtClean="0">
                <a:solidFill>
                  <a:srgbClr val="C00000"/>
                </a:solidFill>
              </a:rPr>
              <a:t>  Smiřického.</a:t>
            </a:r>
            <a:endParaRPr kumimoji="0" lang="cs-CZ" sz="2800" b="1" i="1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85720" y="2357430"/>
            <a:ext cx="4357718" cy="571504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i="1" dirty="0" smtClean="0"/>
              <a:t>B</a:t>
            </a:r>
            <a:r>
              <a:rPr lang="cs-CZ" sz="2800" b="1" i="1" dirty="0" smtClean="0">
                <a:solidFill>
                  <a:srgbClr val="C00000"/>
                </a:solidFill>
              </a:rPr>
              <a:t> Dílo s tématem emigrace.</a:t>
            </a:r>
            <a:endParaRPr kumimoji="0" lang="cs-CZ" sz="2800" b="1" i="1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85720" y="3071810"/>
            <a:ext cx="5214974" cy="1000132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1" i="1" strike="noStrike" kern="1200" cap="none" spc="0" normalizeH="0" baseline="0" noProof="0" dirty="0" smtClean="0">
                <a:ln>
                  <a:noFill/>
                </a:ln>
                <a:uLnTx/>
                <a:uFillTx/>
              </a:rPr>
              <a:t>C </a:t>
            </a:r>
            <a:r>
              <a:rPr kumimoji="0" lang="cs-CZ" sz="2800" b="1" i="1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uLnTx/>
                <a:uFillTx/>
              </a:rPr>
              <a:t>Danny</a:t>
            </a:r>
            <a:r>
              <a:rPr kumimoji="0" lang="cs-CZ" sz="2800" b="1" i="1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</a:rPr>
              <a:t> Smiřický se snaží odhalit tzv. </a:t>
            </a:r>
            <a:r>
              <a:rPr kumimoji="0" lang="cs-CZ" sz="2800" b="1" i="1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uLnTx/>
                <a:uFillTx/>
              </a:rPr>
              <a:t>čihošťský</a:t>
            </a:r>
            <a:r>
              <a:rPr kumimoji="0" lang="cs-CZ" sz="2800" b="1" i="1" strike="noStrike" kern="1200" cap="none" spc="0" normalizeH="0" baseline="0" noProof="0" dirty="0" smtClean="0">
                <a:ln>
                  <a:noFill/>
                </a:ln>
                <a:uLnTx/>
                <a:uFillTx/>
              </a:rPr>
              <a:t>  </a:t>
            </a:r>
            <a:r>
              <a:rPr kumimoji="0" lang="cs-CZ" sz="2800" b="1" i="1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</a:rPr>
              <a:t>zázrak.</a:t>
            </a:r>
            <a:endParaRPr kumimoji="0" lang="cs-CZ" sz="2800" b="1" i="1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85720" y="4286256"/>
            <a:ext cx="4357718" cy="571504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i="1" dirty="0" smtClean="0"/>
              <a:t>D </a:t>
            </a:r>
            <a:r>
              <a:rPr lang="cs-CZ" sz="2800" b="1" i="1" dirty="0" smtClean="0">
                <a:solidFill>
                  <a:srgbClr val="C00000"/>
                </a:solidFill>
              </a:rPr>
              <a:t>Detektivní román.</a:t>
            </a:r>
            <a:endParaRPr kumimoji="0" lang="cs-CZ" sz="2800" b="1" i="1" strike="noStrike" kern="1200" cap="none" spc="0" normalizeH="0" baseline="0" noProof="0" dirty="0">
              <a:ln>
                <a:noFill/>
              </a:ln>
              <a:uLnTx/>
              <a:uFillTx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85720" y="5072074"/>
            <a:ext cx="4357718" cy="571504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1" i="1" strike="noStrike" kern="1200" cap="none" spc="0" normalizeH="0" baseline="0" noProof="0" dirty="0" smtClean="0">
                <a:ln>
                  <a:noFill/>
                </a:ln>
                <a:uLnTx/>
                <a:uFillTx/>
              </a:rPr>
              <a:t>E </a:t>
            </a:r>
            <a:r>
              <a:rPr kumimoji="0" lang="cs-CZ" sz="2800" b="1" i="1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</a:rPr>
              <a:t>Poslední týden války.</a:t>
            </a:r>
            <a:endParaRPr kumimoji="0" lang="cs-CZ" sz="2800" b="1" i="1" strike="noStrike" kern="1200" cap="none" spc="0" normalizeH="0" baseline="0" noProof="0" dirty="0">
              <a:ln>
                <a:noFill/>
              </a:ln>
              <a:uLnTx/>
              <a:uFillTx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000760" y="1285860"/>
            <a:ext cx="2571768" cy="642942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i="1" dirty="0" smtClean="0"/>
              <a:t>1</a:t>
            </a:r>
            <a:r>
              <a:rPr lang="cs-CZ" sz="3200" b="1" i="1" dirty="0" smtClean="0">
                <a:solidFill>
                  <a:srgbClr val="C00000"/>
                </a:solidFill>
              </a:rPr>
              <a:t> Zbabělci</a:t>
            </a:r>
            <a:endParaRPr kumimoji="0" lang="cs-CZ" sz="3200" b="1" i="1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6215074" y="2357430"/>
            <a:ext cx="2214578" cy="642942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1" strike="noStrike" kern="1200" cap="none" spc="0" normalizeH="0" baseline="0" noProof="0" dirty="0" smtClean="0">
                <a:ln>
                  <a:noFill/>
                </a:ln>
                <a:uLnTx/>
                <a:uFillTx/>
              </a:rPr>
              <a:t>2</a:t>
            </a:r>
            <a:r>
              <a:rPr kumimoji="0" lang="cs-CZ" sz="3200" b="1" i="1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</a:rPr>
              <a:t> Mirákl</a:t>
            </a:r>
            <a:endParaRPr kumimoji="0" lang="cs-CZ" sz="3200" b="1" i="1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000628" y="4214818"/>
            <a:ext cx="3714776" cy="107157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i="1" dirty="0" smtClean="0"/>
              <a:t>4</a:t>
            </a:r>
            <a:r>
              <a:rPr kumimoji="0" lang="cs-CZ" sz="3200" b="1" i="1" strike="noStrike" kern="1200" cap="none" spc="0" normalizeH="0" noProof="0" dirty="0" smtClean="0">
                <a:ln>
                  <a:noFill/>
                </a:ln>
                <a:uLnTx/>
                <a:uFillTx/>
              </a:rPr>
              <a:t> </a:t>
            </a:r>
            <a:r>
              <a:rPr kumimoji="0" lang="cs-CZ" sz="3200" b="1" i="1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</a:rPr>
              <a:t>Příběh inženýra lidských duší</a:t>
            </a:r>
            <a:endParaRPr kumimoji="0" lang="cs-CZ" sz="3200" b="1" i="1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4786314" y="5429264"/>
            <a:ext cx="4143404" cy="107157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i="1" dirty="0" smtClean="0"/>
              <a:t>5 </a:t>
            </a:r>
            <a:r>
              <a:rPr lang="cs-CZ" sz="3200" b="1" i="1" dirty="0" smtClean="0">
                <a:solidFill>
                  <a:srgbClr val="C00000"/>
                </a:solidFill>
              </a:rPr>
              <a:t>Konec poručíka Borůvky</a:t>
            </a:r>
            <a:endParaRPr kumimoji="0" lang="cs-CZ" sz="3200" b="1" i="1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5715008" y="3286124"/>
            <a:ext cx="3143272" cy="642942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1" strike="noStrike" kern="1200" cap="none" spc="0" normalizeH="0" baseline="0" noProof="0" dirty="0" smtClean="0">
                <a:ln>
                  <a:noFill/>
                </a:ln>
                <a:uLnTx/>
                <a:uFillTx/>
              </a:rPr>
              <a:t>3</a:t>
            </a:r>
            <a:r>
              <a:rPr kumimoji="0" lang="cs-CZ" sz="3200" b="1" i="1" strike="noStrike" kern="1200" cap="none" spc="0" normalizeH="0" noProof="0" dirty="0" smtClean="0">
                <a:ln>
                  <a:noFill/>
                </a:ln>
                <a:uLnTx/>
                <a:uFillTx/>
              </a:rPr>
              <a:t> </a:t>
            </a:r>
            <a:r>
              <a:rPr kumimoji="0" lang="cs-CZ" sz="3200" b="1" i="1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</a:rPr>
              <a:t>Tankový prapor</a:t>
            </a:r>
            <a:endParaRPr kumimoji="0" lang="cs-CZ" sz="3200" b="1" i="1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472" y="5857892"/>
            <a:ext cx="32175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A3-B4-C2-D5-E1</a:t>
            </a:r>
            <a:endParaRPr lang="cs-CZ" sz="36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85918" y="5286388"/>
            <a:ext cx="691554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Konec prezentace</a:t>
            </a:r>
            <a:endParaRPr lang="cs-CZ" sz="7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71934" y="1643050"/>
            <a:ext cx="4572000" cy="2800767"/>
          </a:xfrm>
          <a:prstGeom prst="rect">
            <a:avLst/>
          </a:prstGeom>
          <a:ln w="34925"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/>
            <a:r>
              <a:rPr lang="cs-CZ" sz="2800" i="1" dirty="0" smtClean="0"/>
              <a:t>„</a:t>
            </a:r>
            <a:r>
              <a:rPr lang="cs-CZ" sz="4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Většina literatury je dřív než výpověď o světě, výpověď o tom, kdo píše.“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7000"/>
            <a:lum/>
          </a:blip>
          <a:srcRect/>
          <a:stretch>
            <a:fillRect t="-21000" b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4214810" cy="714380"/>
          </a:xfrm>
          <a:ln w="0">
            <a:noFill/>
          </a:ln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Použitá literatura a zdroje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928670"/>
            <a:ext cx="8786874" cy="5715040"/>
          </a:xfrm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</a:rPr>
              <a:t>KARPATSKÝ, Dušan. </a:t>
            </a:r>
            <a:r>
              <a:rPr lang="cs-CZ" sz="2000" i="1" dirty="0" smtClean="0">
                <a:solidFill>
                  <a:prstClr val="black"/>
                </a:solidFill>
              </a:rPr>
              <a:t>Labyrint literatury. </a:t>
            </a:r>
            <a:r>
              <a:rPr lang="cs-CZ" sz="2000" dirty="0" smtClean="0">
                <a:solidFill>
                  <a:prstClr val="black"/>
                </a:solidFill>
              </a:rPr>
              <a:t>Praha: Albatros, 2008, ISBN 13-752-008.</a:t>
            </a:r>
          </a:p>
          <a:p>
            <a:pPr mar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  </a:t>
            </a:r>
            <a:r>
              <a:rPr lang="cs-CZ" sz="2000" dirty="0" smtClean="0"/>
              <a:t>LUSTIG, Arnošt. </a:t>
            </a:r>
            <a:r>
              <a:rPr lang="cs-CZ" sz="2000" i="1" dirty="0" smtClean="0"/>
              <a:t>O spisovatelích</a:t>
            </a:r>
            <a:r>
              <a:rPr lang="cs-CZ" sz="2000" dirty="0" smtClean="0"/>
              <a:t>. Praha: Nakladatelství Franze Kafky, 2010, ISBN   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      978-80-86911-28-1.</a:t>
            </a:r>
          </a:p>
          <a:p>
            <a:pPr mar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  SOCHROVÁ, Marie. </a:t>
            </a:r>
            <a:r>
              <a:rPr lang="cs-CZ" sz="2000" i="1" dirty="0" smtClean="0">
                <a:solidFill>
                  <a:prstClr val="black"/>
                </a:solidFill>
              </a:rPr>
              <a:t>Literatura v kostce pro střední školy</a:t>
            </a:r>
            <a:r>
              <a:rPr lang="cs-CZ" sz="2000" dirty="0" smtClean="0">
                <a:solidFill>
                  <a:prstClr val="black"/>
                </a:solidFill>
              </a:rPr>
              <a:t>. Havlíčkův  Brod:   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      Fragment, 1999, ISBN 80-7200-332-1.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  </a:t>
            </a:r>
            <a:r>
              <a:rPr lang="cs-CZ" sz="2000" dirty="0" smtClean="0"/>
              <a:t>SOUKAL, Josef a kol. </a:t>
            </a:r>
            <a:r>
              <a:rPr lang="cs-CZ" sz="2000" i="1" dirty="0" smtClean="0"/>
              <a:t>Literatura pro IV. ročník gymnázií</a:t>
            </a:r>
            <a:r>
              <a:rPr lang="cs-CZ" sz="2000" dirty="0" smtClean="0"/>
              <a:t>. Praha: SPN, 2005, ISBN 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000" dirty="0" smtClean="0"/>
              <a:t>      80-7235-311.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  ŠKVORECKÝ, Josef. </a:t>
            </a:r>
            <a:r>
              <a:rPr lang="cs-CZ" sz="2000" i="1" dirty="0" smtClean="0"/>
              <a:t>Tankový prapor</a:t>
            </a:r>
            <a:r>
              <a:rPr lang="cs-CZ" sz="2000" dirty="0" smtClean="0"/>
              <a:t>. Praha: Galaxie, 1990, ISBN 80-85204-03-7.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  </a:t>
            </a:r>
            <a:r>
              <a:rPr lang="cs-CZ" sz="2000" dirty="0" smtClean="0"/>
              <a:t>ŠKVORECKÝ, Josef. </a:t>
            </a:r>
            <a:r>
              <a:rPr lang="cs-CZ" sz="2000" i="1" dirty="0" smtClean="0"/>
              <a:t>Zbabělci</a:t>
            </a:r>
            <a:r>
              <a:rPr lang="cs-CZ" sz="2000" dirty="0" smtClean="0"/>
              <a:t>. Praha: Nakladatelství Lidové noviny, 1998, ISBN 80- 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000" dirty="0" smtClean="0"/>
              <a:t>      7106-282-0. 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   </a:t>
            </a:r>
            <a:r>
              <a:rPr lang="cs-CZ" sz="2000" dirty="0" smtClean="0">
                <a:solidFill>
                  <a:prstClr val="black"/>
                </a:solidFill>
                <a:hlinkClick r:id="rId3"/>
              </a:rPr>
              <a:t>http://www.</a:t>
            </a:r>
            <a:r>
              <a:rPr lang="cs-CZ" sz="2000" dirty="0" err="1" smtClean="0">
                <a:solidFill>
                  <a:prstClr val="black"/>
                </a:solidFill>
                <a:hlinkClick r:id="rId3"/>
              </a:rPr>
              <a:t>slovnikceskeliteratury.cz</a:t>
            </a:r>
            <a:r>
              <a:rPr lang="cs-CZ" sz="2000" dirty="0" smtClean="0">
                <a:solidFill>
                  <a:prstClr val="black"/>
                </a:solidFill>
                <a:hlinkClick r:id="rId3"/>
              </a:rPr>
              <a:t>/</a:t>
            </a:r>
            <a:r>
              <a:rPr lang="cs-CZ" sz="2000" dirty="0" err="1" smtClean="0">
                <a:solidFill>
                  <a:prstClr val="black"/>
                </a:solidFill>
                <a:hlinkClick r:id="rId3"/>
              </a:rPr>
              <a:t>showContent.jsp</a:t>
            </a:r>
            <a:r>
              <a:rPr lang="cs-CZ" sz="2000" dirty="0" smtClean="0">
                <a:solidFill>
                  <a:prstClr val="black"/>
                </a:solidFill>
                <a:hlinkClick r:id="rId3"/>
              </a:rPr>
              <a:t>?</a:t>
            </a:r>
            <a:r>
              <a:rPr lang="cs-CZ" sz="2000" dirty="0" err="1" smtClean="0">
                <a:solidFill>
                  <a:prstClr val="black"/>
                </a:solidFill>
                <a:hlinkClick r:id="rId3"/>
              </a:rPr>
              <a:t>docId</a:t>
            </a:r>
            <a:r>
              <a:rPr lang="cs-CZ" sz="2000" dirty="0" smtClean="0">
                <a:solidFill>
                  <a:prstClr val="black"/>
                </a:solidFill>
                <a:hlinkClick r:id="rId3"/>
              </a:rPr>
              <a:t>=439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   </a:t>
            </a:r>
            <a:r>
              <a:rPr lang="cs-CZ" sz="2000" dirty="0" smtClean="0">
                <a:solidFill>
                  <a:prstClr val="black"/>
                </a:solidFill>
                <a:hlinkClick r:id="rId4"/>
              </a:rPr>
              <a:t>http://www.</a:t>
            </a:r>
            <a:r>
              <a:rPr lang="cs-CZ" sz="2000" dirty="0" err="1" smtClean="0">
                <a:solidFill>
                  <a:prstClr val="black"/>
                </a:solidFill>
                <a:hlinkClick r:id="rId4"/>
              </a:rPr>
              <a:t>slovnikceskeliteratury.cz</a:t>
            </a:r>
            <a:r>
              <a:rPr lang="cs-CZ" sz="2000" dirty="0" smtClean="0">
                <a:solidFill>
                  <a:prstClr val="black"/>
                </a:solidFill>
                <a:hlinkClick r:id="rId4"/>
              </a:rPr>
              <a:t>/</a:t>
            </a:r>
            <a:r>
              <a:rPr lang="cs-CZ" sz="2000" dirty="0" err="1" smtClean="0">
                <a:solidFill>
                  <a:prstClr val="black"/>
                </a:solidFill>
                <a:hlinkClick r:id="rId4"/>
              </a:rPr>
              <a:t>showContent.jsp</a:t>
            </a:r>
            <a:r>
              <a:rPr lang="cs-CZ" sz="2000" dirty="0" smtClean="0">
                <a:solidFill>
                  <a:prstClr val="black"/>
                </a:solidFill>
                <a:hlinkClick r:id="rId4"/>
              </a:rPr>
              <a:t>?</a:t>
            </a:r>
            <a:r>
              <a:rPr lang="cs-CZ" sz="2000" dirty="0" err="1" smtClean="0">
                <a:solidFill>
                  <a:prstClr val="black"/>
                </a:solidFill>
                <a:hlinkClick r:id="rId4"/>
              </a:rPr>
              <a:t>docId</a:t>
            </a:r>
            <a:r>
              <a:rPr lang="cs-CZ" sz="2000" dirty="0" smtClean="0">
                <a:solidFill>
                  <a:prstClr val="black"/>
                </a:solidFill>
                <a:hlinkClick r:id="rId4"/>
              </a:rPr>
              <a:t>=1571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   </a:t>
            </a:r>
            <a:r>
              <a:rPr lang="cs-CZ" sz="2000" dirty="0" smtClean="0">
                <a:solidFill>
                  <a:prstClr val="black"/>
                </a:solidFill>
                <a:hlinkClick r:id="rId5"/>
              </a:rPr>
              <a:t>http://cs.wikipedia.org/wiki/Josef_%C5%A0kvoreck%C3%BD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   </a:t>
            </a:r>
            <a:r>
              <a:rPr lang="cs-CZ" sz="2000" dirty="0" smtClean="0">
                <a:solidFill>
                  <a:prstClr val="black"/>
                </a:solidFill>
                <a:hlinkClick r:id="rId6"/>
              </a:rPr>
              <a:t>http://cs.wikipedia.org/wiki/Zbab%C4%9Blci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   </a:t>
            </a:r>
            <a:r>
              <a:rPr lang="cs-CZ" sz="2000" dirty="0" smtClean="0">
                <a:solidFill>
                  <a:prstClr val="black"/>
                </a:solidFill>
                <a:hlinkClick r:id="rId7"/>
              </a:rPr>
              <a:t>http://cs.wikipedia.org/wiki/Tankov%C3%BD_prapor_(film)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   </a:t>
            </a:r>
            <a:r>
              <a:rPr lang="cs-CZ" sz="2000" dirty="0" smtClean="0">
                <a:solidFill>
                  <a:prstClr val="black"/>
                </a:solidFill>
                <a:hlinkClick r:id="rId8"/>
              </a:rPr>
              <a:t>http://www.</a:t>
            </a:r>
            <a:r>
              <a:rPr lang="cs-CZ" sz="2000" dirty="0" err="1" smtClean="0">
                <a:solidFill>
                  <a:prstClr val="black"/>
                </a:solidFill>
                <a:hlinkClick r:id="rId8"/>
              </a:rPr>
              <a:t>csfd.cz</a:t>
            </a:r>
            <a:r>
              <a:rPr lang="cs-CZ" sz="2000" dirty="0" smtClean="0">
                <a:solidFill>
                  <a:prstClr val="black"/>
                </a:solidFill>
                <a:hlinkClick r:id="rId8"/>
              </a:rPr>
              <a:t>/film/7058-</a:t>
            </a:r>
            <a:r>
              <a:rPr lang="cs-CZ" sz="2000" dirty="0" err="1" smtClean="0">
                <a:solidFill>
                  <a:prstClr val="black"/>
                </a:solidFill>
                <a:hlinkClick r:id="rId8"/>
              </a:rPr>
              <a:t>tankovy</a:t>
            </a:r>
            <a:r>
              <a:rPr lang="cs-CZ" sz="2000" dirty="0" smtClean="0">
                <a:solidFill>
                  <a:prstClr val="black"/>
                </a:solidFill>
                <a:hlinkClick r:id="rId8"/>
              </a:rPr>
              <a:t>-prapor/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   </a:t>
            </a:r>
            <a:r>
              <a:rPr lang="cs-CZ" sz="2000" dirty="0" smtClean="0">
                <a:solidFill>
                  <a:prstClr val="black"/>
                </a:solidFill>
                <a:hlinkClick r:id="rId9"/>
              </a:rPr>
              <a:t>http://www.</a:t>
            </a:r>
            <a:r>
              <a:rPr lang="cs-CZ" sz="2000" dirty="0" err="1" smtClean="0">
                <a:solidFill>
                  <a:prstClr val="black"/>
                </a:solidFill>
                <a:hlinkClick r:id="rId9"/>
              </a:rPr>
              <a:t>czechlit.cz</a:t>
            </a:r>
            <a:r>
              <a:rPr lang="cs-CZ" sz="2000" dirty="0" smtClean="0">
                <a:solidFill>
                  <a:prstClr val="black"/>
                </a:solidFill>
                <a:hlinkClick r:id="rId9"/>
              </a:rPr>
              <a:t>/res/data/071/009894.pdf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   Archiv autorky.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lv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endParaRPr lang="cs-CZ" sz="2000" dirty="0" smtClean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3357586" cy="714380"/>
          </a:xfrm>
          <a:ln w="0">
            <a:noFill/>
          </a:ln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85720" y="857208"/>
            <a:ext cx="8643998" cy="1857412"/>
          </a:xfrm>
          <a:ln w="2540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hlinkClick r:id="rId3"/>
              </a:rPr>
              <a:t>http://commons.wikimedia.org/wiki/File:Josef_skvorecky.jpg</a:t>
            </a:r>
            <a:r>
              <a:rPr lang="cs-CZ" sz="2000" dirty="0" smtClean="0"/>
              <a:t>  (pozadí)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hlinkClick r:id="rId4"/>
              </a:rPr>
              <a:t>http://commons.wikimedia.org/wiki/File:Louis_Armstrong_restored.jpg</a:t>
            </a:r>
            <a:r>
              <a:rPr lang="cs-CZ" sz="2000" dirty="0" smtClean="0"/>
              <a:t> (snímek 7)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Klipart (obrázky jsou součástí volně dostupné galerie Microsoft Office dostupné na adrese </a:t>
            </a:r>
            <a:r>
              <a:rPr lang="cs-CZ" sz="2000" u="sng" dirty="0" smtClean="0">
                <a:hlinkClick r:id="rId5"/>
              </a:rPr>
              <a:t>www.office.</a:t>
            </a:r>
            <a:r>
              <a:rPr lang="cs-CZ" sz="2000" u="sng" dirty="0" err="1" smtClean="0">
                <a:hlinkClick r:id="rId5"/>
              </a:rPr>
              <a:t>microsoft.com</a:t>
            </a:r>
            <a:r>
              <a:rPr lang="cs-CZ" sz="2000" dirty="0" smtClean="0"/>
              <a:t>).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Archiv autorky (pozadí).</a:t>
            </a:r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Font typeface="Courier New" pitchFamily="49" charset="0"/>
              <a:buChar char="o"/>
            </a:pPr>
            <a:endParaRPr lang="cs-CZ" sz="2000" dirty="0" smtClean="0"/>
          </a:p>
          <a:p>
            <a:pPr>
              <a:buFont typeface="Courier New" pitchFamily="49" charset="0"/>
              <a:buChar char="o"/>
            </a:pP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1984</TotalTime>
  <Words>2071</Words>
  <Application>Microsoft Office PowerPoint</Application>
  <PresentationFormat>Předvádění na obrazovce (4:3)</PresentationFormat>
  <Paragraphs>210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Použitá literatura a zdroje</vt:lpstr>
      <vt:lpstr>Obrazový materiál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Škvorecký</dc:title>
  <dc:subject>DUM 31</dc:subject>
  <dc:creator>LN</dc:creator>
  <cp:lastModifiedBy>Dum</cp:lastModifiedBy>
  <cp:revision>200</cp:revision>
  <dcterms:created xsi:type="dcterms:W3CDTF">2014-01-19T07:36:07Z</dcterms:created>
  <dcterms:modified xsi:type="dcterms:W3CDTF">2014-04-13T09:20:57Z</dcterms:modified>
</cp:coreProperties>
</file>