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64" r:id="rId1"/>
  </p:sldMasterIdLst>
  <p:sldIdLst>
    <p:sldId id="256" r:id="rId2"/>
    <p:sldId id="265" r:id="rId3"/>
    <p:sldId id="266" r:id="rId4"/>
    <p:sldId id="257" r:id="rId5"/>
    <p:sldId id="258" r:id="rId6"/>
    <p:sldId id="260" r:id="rId7"/>
    <p:sldId id="259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2" d="100"/>
          <a:sy n="92" d="100"/>
        </p:scale>
        <p:origin x="498" y="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12192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1189096" y="5617774"/>
            <a:ext cx="9843913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319937" y="1016990"/>
            <a:ext cx="9572977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1320801" y="1009651"/>
            <a:ext cx="9572977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1026029" y="702069"/>
            <a:ext cx="757108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10568399" y="655232"/>
            <a:ext cx="566928" cy="755904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02934" y="1794935"/>
            <a:ext cx="7631291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02934" y="3736622"/>
            <a:ext cx="761623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027569" y="5357593"/>
            <a:ext cx="1618428" cy="365125"/>
          </a:xfrm>
        </p:spPr>
        <p:txBody>
          <a:bodyPr/>
          <a:lstStyle/>
          <a:p>
            <a:fld id="{D91B805F-FF0F-4BAA-A3A3-E4F945D687F8}" type="datetimeFigureOut">
              <a:rPr lang="en-US" smtClean="0"/>
              <a:t>4/22/2014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565393" y="5357593"/>
            <a:ext cx="671312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85241" y="5357593"/>
            <a:ext cx="738697" cy="365125"/>
          </a:xfrm>
        </p:spPr>
        <p:txBody>
          <a:bodyPr/>
          <a:lstStyle>
            <a:lvl1pPr algn="ctr">
              <a:defRPr/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3462A-2D5B-48AF-A3D4-EF8A90A50A80}" type="datetimeFigureOut">
              <a:rPr lang="en-US" smtClean="0"/>
              <a:t>4/22/2014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6639" y="2239431"/>
            <a:ext cx="8338725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690" y="3725335"/>
            <a:ext cx="8308623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6F927C-B73E-4F9D-ADFE-F6E23BD7CEE8}" type="datetimeFigureOut">
              <a:rPr lang="en-US" smtClean="0"/>
              <a:t>4/22/2014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FFFF-984A-4EE5-9BF2-EC9310C878F1}" type="datetimeFigureOut">
              <a:rPr lang="en-US" smtClean="0"/>
              <a:t>4/22/2014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731264" y="2121407"/>
            <a:ext cx="42672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217920" y="2119313"/>
            <a:ext cx="42672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77160" y="2122312"/>
            <a:ext cx="391936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47559" y="2122311"/>
            <a:ext cx="3925824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271C1-B42E-4A60-A25F-0185B888604B}" type="datetimeFigureOut">
              <a:rPr lang="en-US" smtClean="0"/>
              <a:t>4/22/2014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731264" y="2944368"/>
            <a:ext cx="4303776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6193535" y="2944813"/>
            <a:ext cx="4303776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16292-3725-4763-8973-4C59F0403D99}" type="datetimeFigureOut">
              <a:rPr lang="en-US" smtClean="0"/>
              <a:t>4/22/2014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996D1-8909-469F-911A-4C12C68BF5D9}" type="datetimeFigureOut">
              <a:rPr lang="en-US" smtClean="0"/>
              <a:t>4/22/2014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12192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842903" y="6058038"/>
            <a:ext cx="10295468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5958497" y="605163"/>
            <a:ext cx="505192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5961889" y="603504"/>
            <a:ext cx="505192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998940" y="576868"/>
            <a:ext cx="505192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999745" y="576072"/>
            <a:ext cx="505192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3161475" y="293953"/>
            <a:ext cx="757108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8467351" y="238675"/>
            <a:ext cx="566928" cy="755904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478635" y="2020043"/>
            <a:ext cx="4086436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6472388" y="1150993"/>
            <a:ext cx="4027723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530834" y="3623748"/>
            <a:ext cx="4065188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8455598" y="5885673"/>
            <a:ext cx="1618428" cy="365125"/>
          </a:xfrm>
        </p:spPr>
        <p:txBody>
          <a:bodyPr/>
          <a:lstStyle/>
          <a:p>
            <a:fld id="{E16A73BC-5D11-4675-B334-102E1E8C9B50}" type="datetimeFigureOut">
              <a:rPr lang="en-US" smtClean="0"/>
              <a:t>4/22/2014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1219406" y="5829262"/>
            <a:ext cx="469680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10076418" y="5896962"/>
            <a:ext cx="73869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12192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842903" y="6058038"/>
            <a:ext cx="10295468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998940" y="576868"/>
            <a:ext cx="505192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993412" y="575769"/>
            <a:ext cx="505192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5958497" y="605163"/>
            <a:ext cx="505192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5953025" y="603920"/>
            <a:ext cx="505192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3161475" y="293953"/>
            <a:ext cx="757108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8467351" y="238675"/>
            <a:ext cx="566928" cy="755904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475232" y="2020824"/>
            <a:ext cx="408432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6531487" y="1207272"/>
            <a:ext cx="3885151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536192" y="3621024"/>
            <a:ext cx="4059936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8461249" y="5888738"/>
            <a:ext cx="1618428" cy="365125"/>
          </a:xfrm>
        </p:spPr>
        <p:txBody>
          <a:bodyPr/>
          <a:lstStyle/>
          <a:p>
            <a:fld id="{27B8E45F-652B-4E89-8925-000B0AB8FD98}" type="datetimeFigureOut">
              <a:rPr lang="en-US" smtClean="0"/>
              <a:t>4/22/2014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1219426" y="5831038"/>
            <a:ext cx="442539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10082786" y="5900027"/>
            <a:ext cx="738697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B5C51-60B3-48EF-AA78-DB950F30DBA2}" type="datetimeFigureOut">
              <a:rPr lang="en-US" smtClean="0"/>
              <a:t>4/22/2014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2" y="925691"/>
            <a:ext cx="1907823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30962" y="1106313"/>
            <a:ext cx="690503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676B-6E73-4E3B-A9B3-4966DB9B52A5}" type="datetimeFigureOut">
              <a:rPr lang="en-US" smtClean="0"/>
              <a:t>4/22/2014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12192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38201" y="6069330"/>
            <a:ext cx="1056132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75360" y="575310"/>
            <a:ext cx="102616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75360" y="576072"/>
            <a:ext cx="102616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724989" y="273091"/>
            <a:ext cx="757108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10914593" y="203675"/>
            <a:ext cx="566928" cy="755904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60031" y="817583"/>
            <a:ext cx="9286993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50721" y="2119257"/>
            <a:ext cx="8261873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06118" y="5809153"/>
            <a:ext cx="16184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4A3462A-2D5B-48AF-A3D4-EF8A90A50A80}" type="datetimeFigureOut">
              <a:rPr lang="en-US" smtClean="0"/>
              <a:t>4/22/2014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19202" y="5809153"/>
            <a:ext cx="73869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26937" y="5809153"/>
            <a:ext cx="7386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Adjectives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information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89473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14194" y="872458"/>
            <a:ext cx="941961" cy="941961"/>
          </a:xfrm>
          <a:prstGeom prst="rect">
            <a:avLst/>
          </a:prstGeom>
          <a:noFill/>
        </p:spPr>
      </p:pic>
      <p:graphicFrame>
        <p:nvGraphicFramePr>
          <p:cNvPr id="5" name="Zástupný symbol pro obsah 4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398119482"/>
              </p:ext>
            </p:extLst>
          </p:nvPr>
        </p:nvGraphicFramePr>
        <p:xfrm>
          <a:off x="1813794" y="2125317"/>
          <a:ext cx="8474397" cy="2739898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474397"/>
              </a:tblGrid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 ŠKOLY: Gymnázium Lovosice, Sady p</a:t>
                      </a:r>
                      <a:r>
                        <a:rPr lang="en-US" baseline="0" dirty="0" err="1" smtClean="0"/>
                        <a:t>i</a:t>
                      </a:r>
                      <a:r>
                        <a:rPr lang="cs-CZ" baseline="0" dirty="0" err="1" smtClean="0"/>
                        <a:t>onýrů</a:t>
                      </a:r>
                      <a:r>
                        <a:rPr lang="cs-CZ" baseline="0" dirty="0" smtClean="0"/>
                        <a:t> 600</a:t>
                      </a:r>
                      <a:r>
                        <a:rPr lang="en-US" baseline="0" dirty="0" smtClean="0"/>
                        <a:t>/</a:t>
                      </a:r>
                      <a:r>
                        <a:rPr lang="cs-CZ" baseline="0" dirty="0" smtClean="0"/>
                        <a:t>6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1.5.00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34.1073</a:t>
                      </a:r>
                      <a:endParaRPr lang="cs-CZ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MATERIÁLU: </a:t>
                      </a:r>
                      <a:r>
                        <a:rPr lang="cs-CZ" dirty="0" smtClean="0"/>
                        <a:t>VY_32_INOVACE_4B_18_Adjectives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TÉMA SADY: Gramatická cvičení z angličtiny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ROČNÍK: tercie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VZNIKU: </a:t>
                      </a:r>
                      <a:r>
                        <a:rPr lang="cs-CZ" smtClean="0"/>
                        <a:t>březen 2014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91414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Mgr. Lucie Kučerová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69879" y="5198292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85245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defRPr/>
            </a:pPr>
            <a:r>
              <a:rPr lang="cs-CZ" sz="2600" dirty="0"/>
              <a:t>tento učební materiál je určen k prezentaci a procvičení </a:t>
            </a:r>
            <a:r>
              <a:rPr lang="cs-CZ" sz="2600" dirty="0" smtClean="0"/>
              <a:t>základních struktur přídavných jmen a jejich gramatických mutací na </a:t>
            </a:r>
            <a:r>
              <a:rPr lang="cs-CZ" sz="2600" dirty="0"/>
              <a:t>interaktivní tabuli</a:t>
            </a:r>
          </a:p>
          <a:p>
            <a:pPr>
              <a:defRPr/>
            </a:pPr>
            <a:r>
              <a:rPr lang="cs-CZ" sz="2600" dirty="0"/>
              <a:t>všechny snímky prezentace jsou opatřeny animacemi tak, aby poskytovali studentům dostatečný prostor k interakci a komunikaci v angličtině</a:t>
            </a:r>
          </a:p>
          <a:p>
            <a:pPr lvl="1">
              <a:defRPr/>
            </a:pPr>
            <a:r>
              <a:rPr lang="cs-CZ" dirty="0"/>
              <a:t>nejprve se po kliknutí objeví příklady, příp. otázky, až poté teoretický výklad problému,  tudíž mohou studenti dedukovat a analyzovat daný problém nejprve sami</a:t>
            </a:r>
          </a:p>
          <a:p>
            <a:pPr>
              <a:defRPr/>
            </a:pPr>
            <a:r>
              <a:rPr lang="cs-CZ" sz="2600" dirty="0"/>
              <a:t>snímek číslo čtyři je </a:t>
            </a:r>
            <a:r>
              <a:rPr lang="cs-CZ" sz="2600" dirty="0" smtClean="0"/>
              <a:t>vysvětlením rozdílu přídavných jmen tvořených příponami –</a:t>
            </a:r>
            <a:r>
              <a:rPr lang="cs-CZ" sz="2600" dirty="0" err="1" smtClean="0"/>
              <a:t>ed</a:t>
            </a:r>
            <a:r>
              <a:rPr lang="cs-CZ" sz="2600" dirty="0" smtClean="0"/>
              <a:t> a -</a:t>
            </a:r>
            <a:r>
              <a:rPr lang="cs-CZ" sz="2600" dirty="0" err="1" smtClean="0"/>
              <a:t>ing</a:t>
            </a:r>
            <a:endParaRPr lang="cs-CZ" sz="2600" dirty="0"/>
          </a:p>
          <a:p>
            <a:pPr>
              <a:defRPr/>
            </a:pPr>
            <a:r>
              <a:rPr lang="cs-CZ" sz="2600" dirty="0"/>
              <a:t>snímky číslo </a:t>
            </a:r>
            <a:r>
              <a:rPr lang="cs-CZ" sz="2600" dirty="0" smtClean="0"/>
              <a:t>pět, šest a sedm vysvětlují stupňování přídavných jmen, včetně zdůrazněné několika změn v pravopise a nepravidelných tvarů</a:t>
            </a:r>
          </a:p>
          <a:p>
            <a:pPr>
              <a:defRPr/>
            </a:pPr>
            <a:r>
              <a:rPr lang="cs-CZ" sz="2600" dirty="0" smtClean="0"/>
              <a:t>snímek číslo osm poukazuje na tvorbu příslovcí z přídavných jmen pomocí přípony –</a:t>
            </a:r>
            <a:r>
              <a:rPr lang="cs-CZ" sz="2600" dirty="0" err="1" smtClean="0"/>
              <a:t>ly</a:t>
            </a:r>
            <a:endParaRPr lang="cs-CZ" sz="2600" dirty="0" smtClean="0"/>
          </a:p>
          <a:p>
            <a:pPr>
              <a:defRPr/>
            </a:pPr>
            <a:r>
              <a:rPr lang="cs-CZ" sz="2600" dirty="0" smtClean="0"/>
              <a:t>snímky číslo devět a deset slouží k procvičení dané problematiky</a:t>
            </a:r>
          </a:p>
          <a:p>
            <a:pPr lvl="1">
              <a:defRPr/>
            </a:pPr>
            <a:r>
              <a:rPr lang="cs-CZ" dirty="0" smtClean="0"/>
              <a:t>první cvičení je zaměřené na porovnání obrázků, které se po kliknutí objeví; při dalším kliknutí zmizí a následně se objeví nové k dalšímu srovnávání</a:t>
            </a:r>
          </a:p>
          <a:p>
            <a:pPr lvl="1">
              <a:defRPr/>
            </a:pPr>
            <a:r>
              <a:rPr lang="cs-CZ" dirty="0" smtClean="0"/>
              <a:t>druhé cvičení je průzkumem ve třídě; studenti zjišťují informace od svých spolužáků za pomocí třetího stupně přídavných jmen; otázky se objevují jednotlivě po kliknutí</a:t>
            </a:r>
            <a:endParaRPr lang="cs-CZ" dirty="0"/>
          </a:p>
          <a:p>
            <a:pPr>
              <a:defRPr/>
            </a:pPr>
            <a:r>
              <a:rPr lang="cs-CZ" sz="2600" dirty="0" smtClean="0"/>
              <a:t>výukový </a:t>
            </a:r>
            <a:r>
              <a:rPr lang="cs-CZ" sz="2600" dirty="0"/>
              <a:t>materiál je vytvořen tak, aby podpořil samostatné myšlení a co nejvyšší interakci studentů v hodině angličtiny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5236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-</a:t>
            </a:r>
            <a:r>
              <a:rPr lang="cs-CZ" dirty="0" err="1" smtClean="0"/>
              <a:t>ed</a:t>
            </a:r>
            <a:r>
              <a:rPr lang="cs-CZ" dirty="0" smtClean="0"/>
              <a:t>/-</a:t>
            </a:r>
            <a:r>
              <a:rPr lang="cs-CZ" dirty="0" err="1" smtClean="0"/>
              <a:t>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-</a:t>
            </a:r>
            <a:r>
              <a:rPr lang="cs-CZ" dirty="0" err="1" smtClean="0"/>
              <a:t>ed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to express </a:t>
            </a:r>
            <a:r>
              <a:rPr lang="cs-CZ" dirty="0" err="1" smtClean="0"/>
              <a:t>feelings</a:t>
            </a:r>
            <a:r>
              <a:rPr lang="cs-CZ" dirty="0" smtClean="0"/>
              <a:t> and </a:t>
            </a:r>
            <a:r>
              <a:rPr lang="cs-CZ" dirty="0" err="1" smtClean="0"/>
              <a:t>emotions</a:t>
            </a:r>
            <a:endParaRPr lang="cs-CZ" dirty="0" smtClean="0"/>
          </a:p>
          <a:p>
            <a:pPr lvl="1"/>
            <a:r>
              <a:rPr lang="cs-CZ" i="1" dirty="0" smtClean="0"/>
              <a:t>I </a:t>
            </a:r>
            <a:r>
              <a:rPr lang="cs-CZ" i="1" dirty="0" err="1" smtClean="0"/>
              <a:t>feel</a:t>
            </a:r>
            <a:r>
              <a:rPr lang="cs-CZ" i="1" dirty="0" smtClean="0"/>
              <a:t> </a:t>
            </a:r>
            <a:r>
              <a:rPr lang="cs-CZ" i="1" dirty="0" err="1" smtClean="0"/>
              <a:t>bored</a:t>
            </a:r>
            <a:r>
              <a:rPr lang="cs-CZ" i="1" dirty="0" smtClean="0"/>
              <a:t>.</a:t>
            </a:r>
          </a:p>
          <a:p>
            <a:pPr lvl="1"/>
            <a:r>
              <a:rPr lang="cs-CZ" i="1" dirty="0" smtClean="0"/>
              <a:t>He </a:t>
            </a:r>
            <a:r>
              <a:rPr lang="cs-CZ" i="1" dirty="0" err="1" smtClean="0"/>
              <a:t>is</a:t>
            </a:r>
            <a:r>
              <a:rPr lang="cs-CZ" i="1" dirty="0" smtClean="0"/>
              <a:t> </a:t>
            </a:r>
            <a:r>
              <a:rPr lang="cs-CZ" i="1" dirty="0" err="1" smtClean="0"/>
              <a:t>interested</a:t>
            </a:r>
            <a:r>
              <a:rPr lang="cs-CZ" i="1" dirty="0" smtClean="0"/>
              <a:t> in </a:t>
            </a:r>
            <a:r>
              <a:rPr lang="cs-CZ" i="1" dirty="0" err="1" smtClean="0"/>
              <a:t>history</a:t>
            </a:r>
            <a:r>
              <a:rPr lang="cs-CZ" i="1" dirty="0" smtClean="0"/>
              <a:t>.</a:t>
            </a:r>
          </a:p>
          <a:p>
            <a:pPr lvl="1"/>
            <a:r>
              <a:rPr lang="cs-CZ" i="1" dirty="0" smtClean="0"/>
              <a:t>My </a:t>
            </a:r>
            <a:r>
              <a:rPr lang="cs-CZ" i="1" dirty="0" err="1" smtClean="0"/>
              <a:t>parents</a:t>
            </a:r>
            <a:r>
              <a:rPr lang="cs-CZ" i="1" dirty="0" smtClean="0"/>
              <a:t> </a:t>
            </a:r>
            <a:r>
              <a:rPr lang="cs-CZ" i="1" dirty="0" err="1" smtClean="0"/>
              <a:t>came</a:t>
            </a:r>
            <a:r>
              <a:rPr lang="cs-CZ" i="1" dirty="0" smtClean="0"/>
              <a:t> </a:t>
            </a:r>
            <a:r>
              <a:rPr lang="cs-CZ" i="1" dirty="0" err="1" smtClean="0"/>
              <a:t>from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school</a:t>
            </a:r>
            <a:r>
              <a:rPr lang="cs-CZ" i="1" dirty="0" smtClean="0"/>
              <a:t> </a:t>
            </a:r>
            <a:r>
              <a:rPr lang="cs-CZ" i="1" dirty="0" err="1" smtClean="0"/>
              <a:t>really</a:t>
            </a:r>
            <a:r>
              <a:rPr lang="cs-CZ" i="1" dirty="0" smtClean="0"/>
              <a:t> </a:t>
            </a:r>
            <a:r>
              <a:rPr lang="cs-CZ" i="1" dirty="0" err="1" smtClean="0"/>
              <a:t>surprised</a:t>
            </a:r>
            <a:r>
              <a:rPr lang="cs-CZ" dirty="0" smtClean="0"/>
              <a:t>.</a:t>
            </a:r>
          </a:p>
          <a:p>
            <a:pPr lvl="1"/>
            <a:endParaRPr lang="cs-CZ" dirty="0"/>
          </a:p>
          <a:p>
            <a:r>
              <a:rPr lang="cs-CZ" dirty="0" smtClean="0"/>
              <a:t>-</a:t>
            </a:r>
            <a:r>
              <a:rPr lang="cs-CZ" dirty="0" err="1" smtClean="0"/>
              <a:t>ing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 to </a:t>
            </a:r>
            <a:r>
              <a:rPr lang="cs-CZ" dirty="0" err="1" smtClean="0"/>
              <a:t>describe</a:t>
            </a:r>
            <a:r>
              <a:rPr lang="cs-CZ" dirty="0" smtClean="0"/>
              <a:t> </a:t>
            </a:r>
            <a:r>
              <a:rPr lang="cs-CZ" dirty="0" err="1" smtClean="0"/>
              <a:t>objects</a:t>
            </a:r>
            <a:r>
              <a:rPr lang="cs-CZ" dirty="0" smtClean="0"/>
              <a:t>,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events</a:t>
            </a:r>
            <a:endParaRPr lang="cs-CZ" dirty="0" smtClean="0"/>
          </a:p>
          <a:p>
            <a:pPr lvl="1"/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lesson</a:t>
            </a:r>
            <a:r>
              <a:rPr lang="cs-CZ" i="1" dirty="0" smtClean="0"/>
              <a:t> </a:t>
            </a:r>
            <a:r>
              <a:rPr lang="cs-CZ" i="1" dirty="0" err="1" smtClean="0"/>
              <a:t>was</a:t>
            </a:r>
            <a:r>
              <a:rPr lang="cs-CZ" i="1" dirty="0" smtClean="0"/>
              <a:t> </a:t>
            </a:r>
            <a:r>
              <a:rPr lang="cs-CZ" i="1" dirty="0" err="1" smtClean="0"/>
              <a:t>boring</a:t>
            </a:r>
            <a:r>
              <a:rPr lang="cs-CZ" i="1" dirty="0" smtClean="0"/>
              <a:t>!</a:t>
            </a:r>
          </a:p>
          <a:p>
            <a:pPr lvl="1"/>
            <a:r>
              <a:rPr lang="cs-CZ" i="1" dirty="0" smtClean="0"/>
              <a:t>I </a:t>
            </a:r>
            <a:r>
              <a:rPr lang="cs-CZ" i="1" dirty="0" err="1" smtClean="0"/>
              <a:t>foung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book</a:t>
            </a:r>
            <a:r>
              <a:rPr lang="cs-CZ" i="1" dirty="0" smtClean="0"/>
              <a:t> very </a:t>
            </a:r>
            <a:r>
              <a:rPr lang="cs-CZ" i="1" dirty="0" err="1" smtClean="0"/>
              <a:t>interesting</a:t>
            </a:r>
            <a:r>
              <a:rPr lang="cs-CZ" i="1" dirty="0" smtClean="0"/>
              <a:t>.</a:t>
            </a:r>
          </a:p>
          <a:p>
            <a:pPr lvl="1"/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results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exam</a:t>
            </a:r>
            <a:r>
              <a:rPr lang="cs-CZ" i="1" dirty="0" smtClean="0"/>
              <a:t> </a:t>
            </a:r>
            <a:r>
              <a:rPr lang="cs-CZ" i="1" dirty="0" err="1" smtClean="0"/>
              <a:t>were</a:t>
            </a:r>
            <a:r>
              <a:rPr lang="cs-CZ" i="1" dirty="0" smtClean="0"/>
              <a:t> </a:t>
            </a:r>
            <a:r>
              <a:rPr lang="cs-CZ" i="1" dirty="0" err="1" smtClean="0"/>
              <a:t>quite</a:t>
            </a:r>
            <a:r>
              <a:rPr lang="cs-CZ" i="1" dirty="0" smtClean="0"/>
              <a:t> </a:t>
            </a:r>
            <a:r>
              <a:rPr lang="cs-CZ" i="1" dirty="0" err="1" smtClean="0"/>
              <a:t>surprising</a:t>
            </a:r>
            <a:r>
              <a:rPr lang="cs-CZ" i="1" dirty="0" smtClean="0"/>
              <a:t>.</a:t>
            </a:r>
            <a:endParaRPr lang="cs-CZ" i="1" dirty="0"/>
          </a:p>
        </p:txBody>
      </p:sp>
      <p:pic>
        <p:nvPicPr>
          <p:cNvPr id="1026" name="Picture 2" descr="C:\Users\Lucka\AppData\Local\Microsoft\Windows\Temporary Internet Files\Content.IE5\Q8OQVWGO\MC90008906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7334" y="3933825"/>
            <a:ext cx="1589087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893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comparison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comparative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50721" y="2119257"/>
            <a:ext cx="8261873" cy="3792146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-</a:t>
            </a:r>
            <a:r>
              <a:rPr lang="en-US" dirty="0" err="1" smtClean="0"/>
              <a:t>er</a:t>
            </a:r>
            <a:r>
              <a:rPr lang="en-US" dirty="0" smtClean="0"/>
              <a:t> suffix is added</a:t>
            </a:r>
          </a:p>
          <a:p>
            <a:pPr lvl="1"/>
            <a:r>
              <a:rPr lang="en-US" i="1" dirty="0" smtClean="0"/>
              <a:t>new - new</a:t>
            </a:r>
            <a:r>
              <a:rPr lang="en-US" b="1" i="1" dirty="0" smtClean="0"/>
              <a:t>er</a:t>
            </a:r>
            <a:r>
              <a:rPr lang="en-US" i="1" dirty="0" smtClean="0"/>
              <a:t>, small - small</a:t>
            </a:r>
            <a:r>
              <a:rPr lang="en-US" b="1" i="1" dirty="0" smtClean="0"/>
              <a:t>er</a:t>
            </a:r>
            <a:r>
              <a:rPr lang="en-US" i="1" dirty="0" smtClean="0"/>
              <a:t>, long – long</a:t>
            </a:r>
            <a:r>
              <a:rPr lang="en-US" b="1" i="1" dirty="0" smtClean="0"/>
              <a:t>er</a:t>
            </a:r>
            <a:r>
              <a:rPr lang="en-US" i="1" dirty="0" smtClean="0"/>
              <a:t>, strong - strong</a:t>
            </a:r>
            <a:r>
              <a:rPr lang="en-US" b="1" i="1" dirty="0" smtClean="0"/>
              <a:t>er</a:t>
            </a:r>
          </a:p>
          <a:p>
            <a:r>
              <a:rPr lang="en-US" dirty="0" smtClean="0"/>
              <a:t>words that end with –e need only –r suffix</a:t>
            </a:r>
          </a:p>
          <a:p>
            <a:pPr lvl="1"/>
            <a:r>
              <a:rPr lang="en-US" i="1" dirty="0" smtClean="0"/>
              <a:t>large – large</a:t>
            </a:r>
            <a:r>
              <a:rPr lang="en-US" b="1" i="1" dirty="0" smtClean="0"/>
              <a:t>r</a:t>
            </a:r>
            <a:r>
              <a:rPr lang="en-US" i="1" dirty="0" smtClean="0"/>
              <a:t>, nice – nice</a:t>
            </a:r>
            <a:r>
              <a:rPr lang="en-US" b="1" i="1" dirty="0" smtClean="0"/>
              <a:t>r</a:t>
            </a:r>
            <a:r>
              <a:rPr lang="en-US" i="1" dirty="0" smtClean="0"/>
              <a:t>, brave – brave</a:t>
            </a:r>
            <a:r>
              <a:rPr lang="en-US" b="1" i="1" dirty="0" smtClean="0"/>
              <a:t>r</a:t>
            </a:r>
          </a:p>
          <a:p>
            <a:r>
              <a:rPr lang="en-US" dirty="0" smtClean="0"/>
              <a:t>short words ending with consonant-vowel-</a:t>
            </a:r>
            <a:r>
              <a:rPr lang="en-US" dirty="0" err="1" smtClean="0"/>
              <a:t>consona</a:t>
            </a:r>
            <a:r>
              <a:rPr lang="cs-CZ" dirty="0" smtClean="0"/>
              <a:t>n</a:t>
            </a:r>
            <a:r>
              <a:rPr lang="en-US" dirty="0" smtClean="0"/>
              <a:t>t double the last consonant</a:t>
            </a:r>
          </a:p>
          <a:p>
            <a:pPr lvl="1"/>
            <a:r>
              <a:rPr lang="en-US" i="1" dirty="0" smtClean="0"/>
              <a:t>big – bi</a:t>
            </a:r>
            <a:r>
              <a:rPr lang="en-US" b="1" i="1" dirty="0" smtClean="0"/>
              <a:t>gg</a:t>
            </a:r>
            <a:r>
              <a:rPr lang="en-US" i="1" dirty="0" smtClean="0"/>
              <a:t>er, hot – ho</a:t>
            </a:r>
            <a:r>
              <a:rPr lang="en-US" b="1" i="1" dirty="0" smtClean="0"/>
              <a:t>tt</a:t>
            </a:r>
            <a:r>
              <a:rPr lang="en-US" i="1" dirty="0" smtClean="0"/>
              <a:t>er, wet – we</a:t>
            </a:r>
            <a:r>
              <a:rPr lang="en-US" b="1" i="1" dirty="0" smtClean="0"/>
              <a:t>tt</a:t>
            </a:r>
            <a:r>
              <a:rPr lang="en-US" i="1" dirty="0" smtClean="0"/>
              <a:t>er, slim - sli</a:t>
            </a:r>
            <a:r>
              <a:rPr lang="en-US" b="1" i="1" dirty="0" smtClean="0"/>
              <a:t>mm</a:t>
            </a:r>
            <a:r>
              <a:rPr lang="en-US" i="1" dirty="0" smtClean="0"/>
              <a:t>er</a:t>
            </a:r>
          </a:p>
          <a:p>
            <a:pPr lvl="1"/>
            <a:r>
              <a:rPr lang="en-US" i="1" dirty="0" smtClean="0"/>
              <a:t>be careful: old – older, calm - calmer, cool - cooler</a:t>
            </a:r>
          </a:p>
          <a:p>
            <a:r>
              <a:rPr lang="en-US" dirty="0" smtClean="0"/>
              <a:t>words ending with –y change to –</a:t>
            </a:r>
            <a:r>
              <a:rPr lang="en-US" dirty="0" err="1" smtClean="0"/>
              <a:t>ier</a:t>
            </a:r>
            <a:endParaRPr lang="en-US" dirty="0" smtClean="0"/>
          </a:p>
          <a:p>
            <a:pPr lvl="1"/>
            <a:r>
              <a:rPr lang="en-US" i="1" dirty="0" smtClean="0"/>
              <a:t>happy – </a:t>
            </a:r>
            <a:r>
              <a:rPr lang="en-US" i="1" dirty="0" err="1" smtClean="0"/>
              <a:t>happ</a:t>
            </a:r>
            <a:r>
              <a:rPr lang="en-US" b="1" i="1" dirty="0" err="1" smtClean="0"/>
              <a:t>ie</a:t>
            </a:r>
            <a:r>
              <a:rPr lang="cs-CZ" b="1" i="1" dirty="0" smtClean="0"/>
              <a:t>r</a:t>
            </a:r>
            <a:r>
              <a:rPr lang="en-US" i="1" dirty="0" smtClean="0"/>
              <a:t>, easy – eas</a:t>
            </a:r>
            <a:r>
              <a:rPr lang="en-US" b="1" i="1" dirty="0" smtClean="0"/>
              <a:t>ier</a:t>
            </a:r>
            <a:r>
              <a:rPr lang="en-US" i="1" dirty="0" smtClean="0"/>
              <a:t>, funny - funn</a:t>
            </a:r>
            <a:r>
              <a:rPr lang="en-US" b="1" i="1" dirty="0" smtClean="0"/>
              <a:t>ier</a:t>
            </a:r>
          </a:p>
          <a:p>
            <a:r>
              <a:rPr lang="en-US" dirty="0" smtClean="0"/>
              <a:t>long adjectives (2+ syllables) use more + adjective</a:t>
            </a:r>
          </a:p>
          <a:p>
            <a:pPr lvl="1"/>
            <a:r>
              <a:rPr lang="en-US" i="1" dirty="0" smtClean="0"/>
              <a:t>difficult – more difficult, beautiful – more beautiful, expensive – more expensive</a:t>
            </a:r>
          </a:p>
        </p:txBody>
      </p:sp>
    </p:spTree>
    <p:extLst>
      <p:ext uri="{BB962C8B-B14F-4D97-AF65-F5344CB8AC3E}">
        <p14:creationId xmlns:p14="http://schemas.microsoft.com/office/powerpoint/2010/main" val="2875871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comparison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superlative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93950" y="2119257"/>
            <a:ext cx="9324304" cy="3792146"/>
          </a:xfrm>
        </p:spPr>
        <p:txBody>
          <a:bodyPr>
            <a:normAutofit fontScale="85000" lnSpcReduction="2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+ -</a:t>
            </a:r>
            <a:r>
              <a:rPr lang="cs-CZ" dirty="0" err="1" smtClean="0"/>
              <a:t>est</a:t>
            </a:r>
            <a:r>
              <a:rPr lang="cs-CZ" dirty="0" smtClean="0"/>
              <a:t> </a:t>
            </a:r>
            <a:r>
              <a:rPr lang="cs-CZ" dirty="0" err="1" smtClean="0"/>
              <a:t>suffix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added</a:t>
            </a:r>
            <a:endParaRPr lang="cs-CZ" dirty="0"/>
          </a:p>
          <a:p>
            <a:pPr lvl="1"/>
            <a:r>
              <a:rPr lang="cs-CZ" i="1" dirty="0" err="1" smtClean="0"/>
              <a:t>new</a:t>
            </a:r>
            <a:r>
              <a:rPr lang="cs-CZ" i="1" dirty="0" smtClean="0"/>
              <a:t> – </a:t>
            </a:r>
            <a:r>
              <a:rPr lang="cs-CZ" b="1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new</a:t>
            </a:r>
            <a:r>
              <a:rPr lang="cs-CZ" b="1" i="1" dirty="0" err="1" smtClean="0"/>
              <a:t>est</a:t>
            </a:r>
            <a:r>
              <a:rPr lang="cs-CZ" i="1" dirty="0" smtClean="0"/>
              <a:t>, </a:t>
            </a:r>
            <a:r>
              <a:rPr lang="cs-CZ" i="1" dirty="0" err="1" smtClean="0"/>
              <a:t>small</a:t>
            </a:r>
            <a:r>
              <a:rPr lang="cs-CZ" i="1" dirty="0" smtClean="0"/>
              <a:t> - </a:t>
            </a:r>
            <a:r>
              <a:rPr lang="cs-CZ" b="1" i="1" dirty="0" err="1"/>
              <a:t>the</a:t>
            </a:r>
            <a:r>
              <a:rPr lang="cs-CZ" i="1" dirty="0"/>
              <a:t> </a:t>
            </a:r>
            <a:r>
              <a:rPr lang="cs-CZ" i="1" dirty="0" err="1" smtClean="0"/>
              <a:t>small</a:t>
            </a:r>
            <a:r>
              <a:rPr lang="cs-CZ" b="1" i="1" dirty="0" err="1" smtClean="0"/>
              <a:t>est</a:t>
            </a:r>
            <a:r>
              <a:rPr lang="cs-CZ" i="1" dirty="0" smtClean="0"/>
              <a:t>, long –</a:t>
            </a:r>
            <a:r>
              <a:rPr lang="cs-CZ" b="1" i="1" dirty="0" err="1"/>
              <a:t>the</a:t>
            </a:r>
            <a:r>
              <a:rPr lang="cs-CZ" i="1" dirty="0"/>
              <a:t> </a:t>
            </a:r>
            <a:r>
              <a:rPr lang="cs-CZ" i="1" dirty="0" smtClean="0"/>
              <a:t> </a:t>
            </a:r>
            <a:r>
              <a:rPr lang="cs-CZ" i="1" dirty="0" err="1" smtClean="0"/>
              <a:t>long</a:t>
            </a:r>
            <a:r>
              <a:rPr lang="cs-CZ" b="1" i="1" dirty="0" err="1" smtClean="0"/>
              <a:t>est</a:t>
            </a:r>
            <a:r>
              <a:rPr lang="cs-CZ" i="1" dirty="0" smtClean="0"/>
              <a:t>, </a:t>
            </a:r>
            <a:r>
              <a:rPr lang="cs-CZ" i="1" dirty="0" err="1" smtClean="0"/>
              <a:t>strong</a:t>
            </a:r>
            <a:r>
              <a:rPr lang="cs-CZ" i="1" dirty="0" smtClean="0"/>
              <a:t> -</a:t>
            </a:r>
            <a:r>
              <a:rPr lang="cs-CZ" i="1" dirty="0"/>
              <a:t> </a:t>
            </a:r>
            <a:r>
              <a:rPr lang="cs-CZ" b="1" i="1" dirty="0" err="1"/>
              <a:t>the</a:t>
            </a:r>
            <a:r>
              <a:rPr lang="cs-CZ" b="1" i="1" dirty="0" smtClean="0"/>
              <a:t> </a:t>
            </a:r>
            <a:r>
              <a:rPr lang="cs-CZ" i="1" dirty="0" err="1" smtClean="0"/>
              <a:t>strong</a:t>
            </a:r>
            <a:r>
              <a:rPr lang="cs-CZ" b="1" i="1" dirty="0" err="1" smtClean="0"/>
              <a:t>est</a:t>
            </a:r>
            <a:endParaRPr lang="cs-CZ" b="1" i="1" dirty="0" smtClean="0"/>
          </a:p>
          <a:p>
            <a:r>
              <a:rPr lang="cs-CZ" dirty="0" err="1" smtClean="0"/>
              <a:t>words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end </a:t>
            </a:r>
            <a:r>
              <a:rPr lang="cs-CZ" dirty="0" err="1" smtClean="0"/>
              <a:t>with</a:t>
            </a:r>
            <a:r>
              <a:rPr lang="cs-CZ" dirty="0" smtClean="0"/>
              <a:t> –e </a:t>
            </a:r>
            <a:r>
              <a:rPr lang="cs-CZ" dirty="0" err="1" smtClean="0"/>
              <a:t>need</a:t>
            </a:r>
            <a:r>
              <a:rPr lang="cs-CZ" dirty="0" smtClean="0"/>
              <a:t> </a:t>
            </a:r>
            <a:r>
              <a:rPr lang="cs-CZ" dirty="0" err="1" smtClean="0"/>
              <a:t>only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+ –st </a:t>
            </a:r>
            <a:r>
              <a:rPr lang="cs-CZ" dirty="0" err="1" smtClean="0"/>
              <a:t>suffix</a:t>
            </a:r>
            <a:endParaRPr lang="cs-CZ" dirty="0" smtClean="0"/>
          </a:p>
          <a:p>
            <a:pPr lvl="1"/>
            <a:r>
              <a:rPr lang="cs-CZ" i="1" dirty="0" err="1" smtClean="0"/>
              <a:t>large</a:t>
            </a:r>
            <a:r>
              <a:rPr lang="cs-CZ" i="1" dirty="0" smtClean="0"/>
              <a:t> –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larg</a:t>
            </a:r>
            <a:r>
              <a:rPr lang="cs-CZ" b="1" i="1" dirty="0" err="1" smtClean="0"/>
              <a:t>est</a:t>
            </a:r>
            <a:r>
              <a:rPr lang="cs-CZ" i="1" dirty="0" smtClean="0"/>
              <a:t>, nice – </a:t>
            </a:r>
            <a:r>
              <a:rPr lang="cs-CZ" i="1" dirty="0" err="1"/>
              <a:t>the</a:t>
            </a:r>
            <a:r>
              <a:rPr lang="cs-CZ" i="1" dirty="0"/>
              <a:t> </a:t>
            </a:r>
            <a:r>
              <a:rPr lang="cs-CZ" i="1" dirty="0" err="1" smtClean="0"/>
              <a:t>nic</a:t>
            </a:r>
            <a:r>
              <a:rPr lang="cs-CZ" b="1" i="1" dirty="0" err="1" smtClean="0"/>
              <a:t>est</a:t>
            </a:r>
            <a:r>
              <a:rPr lang="cs-CZ" i="1" dirty="0" smtClean="0"/>
              <a:t>, brave – </a:t>
            </a:r>
            <a:r>
              <a:rPr lang="cs-CZ" i="1" dirty="0" err="1"/>
              <a:t>the</a:t>
            </a:r>
            <a:r>
              <a:rPr lang="cs-CZ" i="1" dirty="0"/>
              <a:t> </a:t>
            </a:r>
            <a:r>
              <a:rPr lang="cs-CZ" i="1" dirty="0" err="1" smtClean="0"/>
              <a:t>brav</a:t>
            </a:r>
            <a:r>
              <a:rPr lang="cs-CZ" b="1" i="1" dirty="0" err="1" smtClean="0"/>
              <a:t>est</a:t>
            </a:r>
            <a:endParaRPr lang="cs-CZ" b="1" i="1" dirty="0" smtClean="0"/>
          </a:p>
          <a:p>
            <a:r>
              <a:rPr lang="cs-CZ" dirty="0" err="1" smtClean="0"/>
              <a:t>short</a:t>
            </a:r>
            <a:r>
              <a:rPr lang="cs-CZ" dirty="0" smtClean="0"/>
              <a:t> </a:t>
            </a:r>
            <a:r>
              <a:rPr lang="cs-CZ" dirty="0" err="1" smtClean="0"/>
              <a:t>words</a:t>
            </a:r>
            <a:r>
              <a:rPr lang="cs-CZ" dirty="0" smtClean="0"/>
              <a:t> </a:t>
            </a:r>
            <a:r>
              <a:rPr lang="cs-CZ" dirty="0" err="1" smtClean="0"/>
              <a:t>ending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consonant-vowel-consonat</a:t>
            </a:r>
            <a:r>
              <a:rPr lang="cs-CZ" dirty="0" smtClean="0"/>
              <a:t> double </a:t>
            </a:r>
            <a:r>
              <a:rPr lang="cs-CZ" dirty="0" err="1" smtClean="0"/>
              <a:t>the</a:t>
            </a:r>
            <a:r>
              <a:rPr lang="cs-CZ" dirty="0" smtClean="0"/>
              <a:t> last </a:t>
            </a:r>
            <a:r>
              <a:rPr lang="cs-CZ" dirty="0" err="1" smtClean="0"/>
              <a:t>consonant</a:t>
            </a:r>
            <a:endParaRPr lang="cs-CZ" dirty="0" smtClean="0"/>
          </a:p>
          <a:p>
            <a:pPr lvl="1"/>
            <a:r>
              <a:rPr lang="cs-CZ" i="1" dirty="0" smtClean="0"/>
              <a:t>big – </a:t>
            </a:r>
            <a:r>
              <a:rPr lang="cs-CZ" i="1" dirty="0" err="1"/>
              <a:t>the</a:t>
            </a:r>
            <a:r>
              <a:rPr lang="cs-CZ" i="1" dirty="0"/>
              <a:t> </a:t>
            </a:r>
            <a:r>
              <a:rPr lang="cs-CZ" i="1" dirty="0" err="1" smtClean="0"/>
              <a:t>bi</a:t>
            </a:r>
            <a:r>
              <a:rPr lang="cs-CZ" b="1" i="1" dirty="0" err="1" smtClean="0"/>
              <a:t>gg</a:t>
            </a:r>
            <a:r>
              <a:rPr lang="cs-CZ" i="1" dirty="0" err="1" smtClean="0"/>
              <a:t>est</a:t>
            </a:r>
            <a:r>
              <a:rPr lang="cs-CZ" i="1" dirty="0" smtClean="0"/>
              <a:t>, hot – </a:t>
            </a:r>
            <a:r>
              <a:rPr lang="cs-CZ" i="1" dirty="0" err="1"/>
              <a:t>the</a:t>
            </a:r>
            <a:r>
              <a:rPr lang="cs-CZ" i="1" dirty="0"/>
              <a:t> </a:t>
            </a:r>
            <a:r>
              <a:rPr lang="cs-CZ" i="1" dirty="0" err="1" smtClean="0"/>
              <a:t>ho</a:t>
            </a:r>
            <a:r>
              <a:rPr lang="cs-CZ" b="1" i="1" dirty="0" err="1" smtClean="0"/>
              <a:t>tt</a:t>
            </a:r>
            <a:r>
              <a:rPr lang="cs-CZ" i="1" dirty="0" err="1" smtClean="0"/>
              <a:t>est</a:t>
            </a:r>
            <a:r>
              <a:rPr lang="cs-CZ" i="1" dirty="0" smtClean="0"/>
              <a:t>, </a:t>
            </a:r>
            <a:r>
              <a:rPr lang="cs-CZ" i="1" dirty="0" err="1" smtClean="0"/>
              <a:t>wet</a:t>
            </a:r>
            <a:r>
              <a:rPr lang="cs-CZ" i="1" dirty="0" smtClean="0"/>
              <a:t> – </a:t>
            </a:r>
            <a:r>
              <a:rPr lang="cs-CZ" i="1" dirty="0" err="1"/>
              <a:t>the</a:t>
            </a:r>
            <a:r>
              <a:rPr lang="cs-CZ" i="1" dirty="0"/>
              <a:t> </a:t>
            </a:r>
            <a:r>
              <a:rPr lang="cs-CZ" i="1" dirty="0" err="1" smtClean="0"/>
              <a:t>we</a:t>
            </a:r>
            <a:r>
              <a:rPr lang="cs-CZ" b="1" i="1" dirty="0" err="1" smtClean="0"/>
              <a:t>tt</a:t>
            </a:r>
            <a:r>
              <a:rPr lang="cs-CZ" i="1" dirty="0" err="1" smtClean="0"/>
              <a:t>est,slim</a:t>
            </a:r>
            <a:r>
              <a:rPr lang="cs-CZ" i="1" dirty="0" smtClean="0"/>
              <a:t> - </a:t>
            </a:r>
            <a:r>
              <a:rPr lang="cs-CZ" i="1" dirty="0" err="1"/>
              <a:t>the</a:t>
            </a:r>
            <a:r>
              <a:rPr lang="cs-CZ" i="1" dirty="0"/>
              <a:t> </a:t>
            </a:r>
            <a:r>
              <a:rPr lang="cs-CZ" i="1" dirty="0" err="1" smtClean="0"/>
              <a:t>sli</a:t>
            </a:r>
            <a:r>
              <a:rPr lang="cs-CZ" b="1" i="1" dirty="0" err="1" smtClean="0"/>
              <a:t>mm</a:t>
            </a:r>
            <a:r>
              <a:rPr lang="cs-CZ" i="1" dirty="0" err="1" smtClean="0"/>
              <a:t>est</a:t>
            </a:r>
            <a:endParaRPr lang="cs-CZ" i="1" dirty="0" smtClean="0"/>
          </a:p>
          <a:p>
            <a:pPr lvl="1"/>
            <a:r>
              <a:rPr lang="cs-CZ" b="1" i="1" dirty="0" err="1" smtClean="0"/>
              <a:t>be</a:t>
            </a:r>
            <a:r>
              <a:rPr lang="cs-CZ" b="1" i="1" dirty="0" smtClean="0"/>
              <a:t> </a:t>
            </a:r>
            <a:r>
              <a:rPr lang="cs-CZ" b="1" i="1" dirty="0" err="1" smtClean="0"/>
              <a:t>careful</a:t>
            </a:r>
            <a:r>
              <a:rPr lang="cs-CZ" b="1" i="1" dirty="0" smtClean="0"/>
              <a:t>: </a:t>
            </a:r>
            <a:r>
              <a:rPr lang="cs-CZ" b="1" i="1" dirty="0" err="1" smtClean="0"/>
              <a:t>old</a:t>
            </a:r>
            <a:r>
              <a:rPr lang="cs-CZ" b="1" i="1" dirty="0" smtClean="0"/>
              <a:t> – </a:t>
            </a:r>
            <a:r>
              <a:rPr lang="cs-CZ" b="1" i="1" dirty="0" err="1"/>
              <a:t>the</a:t>
            </a:r>
            <a:r>
              <a:rPr lang="cs-CZ" b="1" i="1" dirty="0"/>
              <a:t> </a:t>
            </a:r>
            <a:r>
              <a:rPr lang="cs-CZ" b="1" i="1" dirty="0" err="1" smtClean="0"/>
              <a:t>oldest</a:t>
            </a:r>
            <a:r>
              <a:rPr lang="cs-CZ" b="1" i="1" dirty="0" smtClean="0"/>
              <a:t>, </a:t>
            </a:r>
            <a:r>
              <a:rPr lang="cs-CZ" b="1" i="1" dirty="0" err="1" smtClean="0"/>
              <a:t>calm</a:t>
            </a:r>
            <a:r>
              <a:rPr lang="cs-CZ" b="1" i="1" dirty="0"/>
              <a:t> </a:t>
            </a:r>
            <a:r>
              <a:rPr lang="cs-CZ" b="1" i="1" dirty="0" smtClean="0"/>
              <a:t>- </a:t>
            </a:r>
            <a:r>
              <a:rPr lang="cs-CZ" b="1" i="1" dirty="0" err="1" smtClean="0"/>
              <a:t>the</a:t>
            </a:r>
            <a:r>
              <a:rPr lang="cs-CZ" b="1" i="1" dirty="0" smtClean="0"/>
              <a:t> </a:t>
            </a:r>
            <a:r>
              <a:rPr lang="cs-CZ" b="1" i="1" dirty="0" err="1" smtClean="0"/>
              <a:t>calmest</a:t>
            </a:r>
            <a:r>
              <a:rPr lang="cs-CZ" b="1" i="1" dirty="0" smtClean="0"/>
              <a:t>, </a:t>
            </a:r>
            <a:r>
              <a:rPr lang="cs-CZ" b="1" i="1" dirty="0" err="1" smtClean="0"/>
              <a:t>cool</a:t>
            </a:r>
            <a:r>
              <a:rPr lang="cs-CZ" b="1" i="1" dirty="0" smtClean="0"/>
              <a:t> - </a:t>
            </a:r>
            <a:r>
              <a:rPr lang="cs-CZ" b="1" i="1" dirty="0" err="1"/>
              <a:t>the</a:t>
            </a:r>
            <a:r>
              <a:rPr lang="cs-CZ" b="1" i="1" dirty="0" smtClean="0"/>
              <a:t> </a:t>
            </a:r>
            <a:r>
              <a:rPr lang="cs-CZ" b="1" i="1" dirty="0" err="1" smtClean="0"/>
              <a:t>coolest</a:t>
            </a:r>
            <a:endParaRPr lang="cs-CZ" b="1" i="1" dirty="0" smtClean="0"/>
          </a:p>
          <a:p>
            <a:r>
              <a:rPr lang="cs-CZ" dirty="0" err="1" smtClean="0"/>
              <a:t>words</a:t>
            </a:r>
            <a:r>
              <a:rPr lang="cs-CZ" dirty="0" smtClean="0"/>
              <a:t> </a:t>
            </a:r>
            <a:r>
              <a:rPr lang="cs-CZ" dirty="0" err="1" smtClean="0"/>
              <a:t>ending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–y </a:t>
            </a:r>
            <a:r>
              <a:rPr lang="cs-CZ" dirty="0" err="1" smtClean="0"/>
              <a:t>change</a:t>
            </a:r>
            <a:r>
              <a:rPr lang="cs-CZ" dirty="0" smtClean="0"/>
              <a:t> to –</a:t>
            </a:r>
            <a:r>
              <a:rPr lang="cs-CZ" dirty="0" err="1" smtClean="0"/>
              <a:t>ier</a:t>
            </a:r>
            <a:endParaRPr lang="cs-CZ" dirty="0" smtClean="0"/>
          </a:p>
          <a:p>
            <a:pPr lvl="1"/>
            <a:r>
              <a:rPr lang="cs-CZ" i="1" dirty="0" smtClean="0"/>
              <a:t>happy – </a:t>
            </a:r>
            <a:r>
              <a:rPr lang="cs-CZ" i="1" dirty="0" err="1"/>
              <a:t>the</a:t>
            </a:r>
            <a:r>
              <a:rPr lang="cs-CZ" i="1" dirty="0"/>
              <a:t> </a:t>
            </a:r>
            <a:r>
              <a:rPr lang="cs-CZ" i="1" dirty="0" err="1" smtClean="0"/>
              <a:t>happ</a:t>
            </a:r>
            <a:r>
              <a:rPr lang="cs-CZ" b="1" i="1" dirty="0" err="1" smtClean="0"/>
              <a:t>iest</a:t>
            </a:r>
            <a:r>
              <a:rPr lang="cs-CZ" i="1" dirty="0" smtClean="0"/>
              <a:t>, </a:t>
            </a:r>
            <a:r>
              <a:rPr lang="cs-CZ" i="1" dirty="0" err="1" smtClean="0"/>
              <a:t>easy</a:t>
            </a:r>
            <a:r>
              <a:rPr lang="cs-CZ" i="1" dirty="0" smtClean="0"/>
              <a:t> – </a:t>
            </a:r>
            <a:r>
              <a:rPr lang="cs-CZ" i="1" dirty="0" err="1"/>
              <a:t>the</a:t>
            </a:r>
            <a:r>
              <a:rPr lang="cs-CZ" i="1" dirty="0"/>
              <a:t> </a:t>
            </a:r>
            <a:r>
              <a:rPr lang="cs-CZ" i="1" dirty="0" err="1" smtClean="0"/>
              <a:t>eas</a:t>
            </a:r>
            <a:r>
              <a:rPr lang="cs-CZ" b="1" i="1" dirty="0" err="1" smtClean="0"/>
              <a:t>iest</a:t>
            </a:r>
            <a:r>
              <a:rPr lang="cs-CZ" i="1" dirty="0" smtClean="0"/>
              <a:t>, </a:t>
            </a:r>
            <a:r>
              <a:rPr lang="cs-CZ" i="1" dirty="0" err="1" smtClean="0"/>
              <a:t>funny</a:t>
            </a:r>
            <a:r>
              <a:rPr lang="cs-CZ" i="1" dirty="0" smtClean="0"/>
              <a:t> - </a:t>
            </a:r>
            <a:r>
              <a:rPr lang="cs-CZ" i="1" dirty="0" err="1"/>
              <a:t>the</a:t>
            </a:r>
            <a:r>
              <a:rPr lang="cs-CZ" i="1" dirty="0"/>
              <a:t> </a:t>
            </a:r>
            <a:r>
              <a:rPr lang="cs-CZ" i="1" dirty="0" err="1" smtClean="0"/>
              <a:t>funn</a:t>
            </a:r>
            <a:r>
              <a:rPr lang="cs-CZ" b="1" i="1" dirty="0" err="1" smtClean="0"/>
              <a:t>iest</a:t>
            </a:r>
            <a:endParaRPr lang="cs-CZ" b="1" i="1" dirty="0" smtClean="0"/>
          </a:p>
          <a:p>
            <a:r>
              <a:rPr lang="cs-CZ" dirty="0" smtClean="0"/>
              <a:t>long </a:t>
            </a:r>
            <a:r>
              <a:rPr lang="cs-CZ" dirty="0" err="1" smtClean="0"/>
              <a:t>adjectives</a:t>
            </a:r>
            <a:r>
              <a:rPr lang="cs-CZ" dirty="0" smtClean="0"/>
              <a:t> (2+ </a:t>
            </a:r>
            <a:r>
              <a:rPr lang="cs-CZ" dirty="0" err="1" smtClean="0"/>
              <a:t>syllables</a:t>
            </a:r>
            <a:r>
              <a:rPr lang="cs-CZ" dirty="0" smtClean="0"/>
              <a:t>) use </a:t>
            </a:r>
            <a:r>
              <a:rPr lang="cs-CZ" dirty="0" err="1" smtClean="0"/>
              <a:t>the</a:t>
            </a:r>
            <a:r>
              <a:rPr lang="cs-CZ" dirty="0" smtClean="0"/>
              <a:t> most + </a:t>
            </a:r>
            <a:r>
              <a:rPr lang="cs-CZ" dirty="0" err="1" smtClean="0"/>
              <a:t>adjective</a:t>
            </a:r>
            <a:endParaRPr lang="cs-CZ" dirty="0" smtClean="0"/>
          </a:p>
          <a:p>
            <a:pPr lvl="1"/>
            <a:r>
              <a:rPr lang="cs-CZ" i="1" dirty="0" err="1" smtClean="0"/>
              <a:t>difficult</a:t>
            </a:r>
            <a:r>
              <a:rPr lang="cs-CZ" i="1" dirty="0" smtClean="0"/>
              <a:t> – </a:t>
            </a:r>
            <a:r>
              <a:rPr lang="cs-CZ" i="1" dirty="0" err="1" smtClean="0"/>
              <a:t>the</a:t>
            </a:r>
            <a:r>
              <a:rPr lang="cs-CZ" i="1" dirty="0" smtClean="0"/>
              <a:t> most </a:t>
            </a:r>
            <a:r>
              <a:rPr lang="cs-CZ" i="1" dirty="0" err="1" smtClean="0"/>
              <a:t>difficult</a:t>
            </a:r>
            <a:r>
              <a:rPr lang="cs-CZ" i="1" dirty="0" smtClean="0"/>
              <a:t>, </a:t>
            </a:r>
            <a:r>
              <a:rPr lang="cs-CZ" i="1" dirty="0" err="1" smtClean="0"/>
              <a:t>beautiful</a:t>
            </a:r>
            <a:r>
              <a:rPr lang="cs-CZ" i="1" dirty="0" smtClean="0"/>
              <a:t> – </a:t>
            </a:r>
            <a:r>
              <a:rPr lang="cs-CZ" i="1" dirty="0" err="1" smtClean="0"/>
              <a:t>the</a:t>
            </a:r>
            <a:r>
              <a:rPr lang="cs-CZ" i="1" dirty="0" smtClean="0"/>
              <a:t> most </a:t>
            </a:r>
            <a:r>
              <a:rPr lang="cs-CZ" i="1" dirty="0" err="1" smtClean="0"/>
              <a:t>beautiful</a:t>
            </a:r>
            <a:r>
              <a:rPr lang="cs-CZ" i="1" dirty="0" smtClean="0"/>
              <a:t>, </a:t>
            </a:r>
            <a:r>
              <a:rPr lang="cs-CZ" i="1" dirty="0" err="1" smtClean="0"/>
              <a:t>expensive</a:t>
            </a:r>
            <a:r>
              <a:rPr lang="cs-CZ" i="1" dirty="0" smtClean="0"/>
              <a:t> – </a:t>
            </a:r>
            <a:r>
              <a:rPr lang="cs-CZ" i="1" dirty="0" err="1" smtClean="0"/>
              <a:t>the</a:t>
            </a:r>
            <a:r>
              <a:rPr lang="cs-CZ" i="1" dirty="0" smtClean="0"/>
              <a:t> most </a:t>
            </a:r>
            <a:r>
              <a:rPr lang="cs-CZ" i="1" dirty="0" err="1" smtClean="0"/>
              <a:t>expensive</a:t>
            </a:r>
            <a:endParaRPr lang="cs-CZ" i="1" dirty="0" smtClean="0"/>
          </a:p>
        </p:txBody>
      </p:sp>
    </p:spTree>
    <p:extLst>
      <p:ext uri="{BB962C8B-B14F-4D97-AF65-F5344CB8AC3E}">
        <p14:creationId xmlns:p14="http://schemas.microsoft.com/office/powerpoint/2010/main" val="3310333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irregular</a:t>
            </a:r>
            <a:r>
              <a:rPr lang="cs-CZ" dirty="0" smtClean="0"/>
              <a:t> </a:t>
            </a:r>
            <a:r>
              <a:rPr lang="cs-CZ" dirty="0" err="1" smtClean="0"/>
              <a:t>forms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lnSpc>
                <a:spcPct val="200000"/>
              </a:lnSpc>
              <a:buNone/>
            </a:pPr>
            <a:r>
              <a:rPr lang="cs-CZ" dirty="0" err="1" smtClean="0"/>
              <a:t>good</a:t>
            </a:r>
            <a:r>
              <a:rPr lang="cs-CZ" dirty="0" smtClean="0"/>
              <a:t> – </a:t>
            </a:r>
            <a:r>
              <a:rPr lang="cs-CZ" dirty="0" err="1" smtClean="0"/>
              <a:t>better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endParaRPr lang="cs-CZ" dirty="0" smtClean="0"/>
          </a:p>
          <a:p>
            <a:pPr marL="0" indent="0" algn="ctr">
              <a:lnSpc>
                <a:spcPct val="200000"/>
              </a:lnSpc>
              <a:buNone/>
            </a:pPr>
            <a:r>
              <a:rPr lang="cs-CZ" dirty="0" err="1" smtClean="0"/>
              <a:t>bad</a:t>
            </a:r>
            <a:r>
              <a:rPr lang="cs-CZ" dirty="0" smtClean="0"/>
              <a:t> – </a:t>
            </a:r>
            <a:r>
              <a:rPr lang="cs-CZ" dirty="0" err="1" smtClean="0"/>
              <a:t>worse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worst</a:t>
            </a:r>
            <a:endParaRPr lang="cs-CZ" dirty="0" smtClean="0"/>
          </a:p>
          <a:p>
            <a:pPr marL="0" indent="0" algn="ctr">
              <a:lnSpc>
                <a:spcPct val="200000"/>
              </a:lnSpc>
              <a:buNone/>
            </a:pPr>
            <a:r>
              <a:rPr lang="cs-CZ" dirty="0" smtClean="0"/>
              <a:t>far –</a:t>
            </a:r>
            <a:r>
              <a:rPr lang="cs-CZ" dirty="0" err="1" smtClean="0"/>
              <a:t>further</a:t>
            </a:r>
            <a:r>
              <a:rPr lang="cs-CZ" dirty="0" smtClean="0"/>
              <a:t>/</a:t>
            </a:r>
            <a:r>
              <a:rPr lang="cs-CZ" dirty="0" err="1" smtClean="0"/>
              <a:t>farther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furthest</a:t>
            </a:r>
            <a:r>
              <a:rPr lang="cs-CZ" dirty="0" smtClean="0"/>
              <a:t>/</a:t>
            </a:r>
            <a:r>
              <a:rPr lang="cs-CZ" dirty="0" err="1" smtClean="0"/>
              <a:t>farthest</a:t>
            </a:r>
            <a:endParaRPr lang="cs-CZ" dirty="0" smtClean="0"/>
          </a:p>
          <a:p>
            <a:pPr marL="0" indent="0" algn="ctr">
              <a:lnSpc>
                <a:spcPct val="200000"/>
              </a:lnSpc>
              <a:buNone/>
            </a:pPr>
            <a:r>
              <a:rPr lang="cs-CZ" dirty="0" err="1" smtClean="0"/>
              <a:t>old</a:t>
            </a:r>
            <a:r>
              <a:rPr lang="cs-CZ" dirty="0" smtClean="0"/>
              <a:t> – </a:t>
            </a:r>
            <a:r>
              <a:rPr lang="cs-CZ" dirty="0" err="1" smtClean="0"/>
              <a:t>older</a:t>
            </a:r>
            <a:r>
              <a:rPr lang="cs-CZ" dirty="0" smtClean="0"/>
              <a:t>/</a:t>
            </a:r>
            <a:r>
              <a:rPr lang="cs-CZ" dirty="0" err="1" smtClean="0"/>
              <a:t>elder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/</a:t>
            </a:r>
            <a:r>
              <a:rPr lang="cs-CZ" dirty="0" err="1" smtClean="0"/>
              <a:t>eldest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929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adjectives</a:t>
            </a:r>
            <a:r>
              <a:rPr lang="cs-CZ" dirty="0" smtClean="0"/>
              <a:t> to </a:t>
            </a:r>
            <a:r>
              <a:rPr lang="cs-CZ" dirty="0" err="1" smtClean="0"/>
              <a:t>adverbs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some adjectives can be changed into adverbs by –</a:t>
            </a:r>
            <a:r>
              <a:rPr lang="en-US" dirty="0" err="1" smtClean="0"/>
              <a:t>ly</a:t>
            </a:r>
            <a:r>
              <a:rPr lang="en-US" dirty="0" smtClean="0"/>
              <a:t> suffix</a:t>
            </a:r>
          </a:p>
          <a:p>
            <a:endParaRPr lang="en-US" dirty="0" smtClean="0"/>
          </a:p>
          <a:p>
            <a:pPr lvl="1"/>
            <a:r>
              <a:rPr lang="en-US" dirty="0" smtClean="0"/>
              <a:t>nice – nice</a:t>
            </a:r>
            <a:r>
              <a:rPr lang="en-US" b="1" dirty="0" smtClean="0"/>
              <a:t>ly</a:t>
            </a:r>
            <a:r>
              <a:rPr lang="en-US" dirty="0" smtClean="0"/>
              <a:t>, brave – brave</a:t>
            </a:r>
            <a:r>
              <a:rPr lang="en-US" b="1" dirty="0" smtClean="0"/>
              <a:t>ly</a:t>
            </a:r>
            <a:r>
              <a:rPr lang="en-US" dirty="0" smtClean="0"/>
              <a:t>, strong – strong</a:t>
            </a:r>
            <a:r>
              <a:rPr lang="en-US" b="1" dirty="0" smtClean="0"/>
              <a:t>ly</a:t>
            </a:r>
            <a:r>
              <a:rPr lang="en-US" dirty="0" smtClean="0"/>
              <a:t>, polite – polite</a:t>
            </a:r>
            <a:r>
              <a:rPr lang="en-US" b="1" dirty="0" smtClean="0"/>
              <a:t>ly 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adjectives ending with –y change into –</a:t>
            </a:r>
            <a:r>
              <a:rPr lang="en-US" dirty="0" err="1" smtClean="0"/>
              <a:t>ily</a:t>
            </a:r>
            <a:endParaRPr lang="en-US" dirty="0" smtClean="0"/>
          </a:p>
          <a:p>
            <a:endParaRPr lang="en-US" dirty="0" smtClean="0"/>
          </a:p>
          <a:p>
            <a:pPr lvl="1"/>
            <a:r>
              <a:rPr lang="en-US" dirty="0" smtClean="0"/>
              <a:t>happy – happ</a:t>
            </a:r>
            <a:r>
              <a:rPr lang="en-US" b="1" dirty="0" smtClean="0"/>
              <a:t>ily</a:t>
            </a:r>
            <a:r>
              <a:rPr lang="en-US" dirty="0" smtClean="0"/>
              <a:t>, angry – angr</a:t>
            </a:r>
            <a:r>
              <a:rPr lang="en-US" b="1" dirty="0" smtClean="0"/>
              <a:t>ily</a:t>
            </a:r>
            <a:r>
              <a:rPr lang="en-US" dirty="0" smtClean="0"/>
              <a:t>, easy – eas</a:t>
            </a:r>
            <a:r>
              <a:rPr lang="en-US" b="1" dirty="0" smtClean="0"/>
              <a:t>ily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irregular  forms</a:t>
            </a:r>
          </a:p>
          <a:p>
            <a:endParaRPr lang="en-US" dirty="0" smtClean="0"/>
          </a:p>
          <a:p>
            <a:pPr lvl="1"/>
            <a:r>
              <a:rPr lang="en-US" dirty="0" smtClean="0"/>
              <a:t>hard – hard/hardly, fast – fast, good – well</a:t>
            </a:r>
          </a:p>
        </p:txBody>
      </p:sp>
    </p:spTree>
    <p:extLst>
      <p:ext uri="{BB962C8B-B14F-4D97-AF65-F5344CB8AC3E}">
        <p14:creationId xmlns:p14="http://schemas.microsoft.com/office/powerpoint/2010/main" val="314249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60031" y="817583"/>
            <a:ext cx="9286993" cy="1498296"/>
          </a:xfrm>
        </p:spPr>
        <p:txBody>
          <a:bodyPr>
            <a:normAutofit/>
          </a:bodyPr>
          <a:lstStyle/>
          <a:p>
            <a:r>
              <a:rPr lang="cs-CZ" dirty="0" err="1" smtClean="0"/>
              <a:t>practice</a:t>
            </a:r>
            <a:r>
              <a:rPr lang="cs-CZ" dirty="0" smtClean="0"/>
              <a:t> n°1</a:t>
            </a:r>
            <a:endParaRPr lang="en-US" dirty="0"/>
          </a:p>
        </p:txBody>
      </p:sp>
      <p:pic>
        <p:nvPicPr>
          <p:cNvPr id="1027" name="Picture 3" descr="C:\Users\Lucka\AppData\Local\Microsoft\Windows\Temporary Internet Files\Content.IE5\I2Y9W9G2\MC9004296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8944" y="2401972"/>
            <a:ext cx="3453215" cy="3410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cka\AppData\Local\Microsoft\Windows\Temporary Internet Files\Content.IE5\K53LJF89\MC90039837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789" y="2401972"/>
            <a:ext cx="3597370" cy="3531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210937" y="1904245"/>
            <a:ext cx="79429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Use </a:t>
            </a:r>
            <a:r>
              <a:rPr lang="cs-CZ" sz="2400" dirty="0" err="1"/>
              <a:t>adjectives</a:t>
            </a:r>
            <a:r>
              <a:rPr lang="cs-CZ" sz="2400" dirty="0"/>
              <a:t> to </a:t>
            </a:r>
            <a:r>
              <a:rPr lang="cs-CZ" sz="2400" dirty="0" err="1"/>
              <a:t>compare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people</a:t>
            </a:r>
            <a:r>
              <a:rPr lang="cs-CZ" sz="2400" dirty="0"/>
              <a:t> in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pictures</a:t>
            </a:r>
            <a:r>
              <a:rPr lang="cs-CZ" sz="2400" dirty="0"/>
              <a:t>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26268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Practice</a:t>
            </a:r>
            <a:r>
              <a:rPr lang="cs-CZ" dirty="0" smtClean="0"/>
              <a:t> n°2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 fontScale="77500" lnSpcReduction="20000"/>
          </a:bodyPr>
          <a:lstStyle/>
          <a:p>
            <a:r>
              <a:rPr lang="en-US" b="1" dirty="0" smtClean="0"/>
              <a:t>Make a </a:t>
            </a:r>
            <a:r>
              <a:rPr lang="en-US" b="1" dirty="0" err="1" smtClean="0"/>
              <a:t>shor</a:t>
            </a:r>
            <a:r>
              <a:rPr lang="cs-CZ" b="1" dirty="0" smtClean="0"/>
              <a:t>t</a:t>
            </a:r>
            <a:r>
              <a:rPr lang="en-US" b="1" dirty="0" smtClean="0"/>
              <a:t> survey in the class. Find out the information from all your classmates.</a:t>
            </a:r>
          </a:p>
          <a:p>
            <a:pPr lvl="1"/>
            <a:r>
              <a:rPr lang="en-US" dirty="0" smtClean="0"/>
              <a:t>What/who is…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US" dirty="0" smtClean="0"/>
              <a:t>the most interesting book you have ever read?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US" dirty="0" smtClean="0"/>
              <a:t>the best subject at school?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US" dirty="0" smtClean="0"/>
              <a:t>the worst TV program?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US" dirty="0" smtClean="0"/>
              <a:t>the most delicious food?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US" dirty="0" smtClean="0"/>
              <a:t>the cutest animal?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US" dirty="0" smtClean="0"/>
              <a:t>the oldest person in our class?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US" dirty="0" smtClean="0"/>
              <a:t>the most difficult sport?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US" dirty="0" smtClean="0"/>
              <a:t>the furthest place you have ever been to?</a:t>
            </a:r>
          </a:p>
          <a:p>
            <a:pPr marL="822960" lvl="1" indent="-457200">
              <a:buFont typeface="+mj-lt"/>
              <a:buAutoNum type="arabicPeriod"/>
            </a:pPr>
            <a:endParaRPr lang="cs-CZ" dirty="0" smtClean="0"/>
          </a:p>
          <a:p>
            <a:pPr marL="822960" lvl="1" indent="-457200">
              <a:buFont typeface="+mj-lt"/>
              <a:buAutoNum type="arabicPeriod"/>
            </a:pPr>
            <a:endParaRPr lang="cs-CZ" dirty="0"/>
          </a:p>
          <a:p>
            <a:pPr marL="822960" lvl="1" indent="-457200">
              <a:buFont typeface="+mj-lt"/>
              <a:buAutoNum type="arabicPeriod"/>
            </a:pPr>
            <a:r>
              <a:rPr lang="en-US" dirty="0" smtClean="0"/>
              <a:t>the most boring movie</a:t>
            </a:r>
            <a:r>
              <a:rPr lang="cs-CZ" dirty="0" smtClean="0"/>
              <a:t> </a:t>
            </a:r>
            <a:r>
              <a:rPr lang="en-US" dirty="0" smtClean="0"/>
              <a:t>you have ever seen?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US" dirty="0" smtClean="0"/>
              <a:t>the most disgusting food?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US" dirty="0" smtClean="0"/>
              <a:t>the nicest person at school?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US" dirty="0" smtClean="0"/>
              <a:t>the most clever person in the class?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US" dirty="0" smtClean="0"/>
              <a:t>the longest river in the Czech Republic?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US" dirty="0" smtClean="0"/>
              <a:t>the fastest animal in the world?</a:t>
            </a:r>
          </a:p>
          <a:p>
            <a:pPr marL="822960" lvl="1" indent="-457200">
              <a:buFont typeface="+mj-lt"/>
              <a:buAutoNum type="arabicPeriod"/>
            </a:pPr>
            <a:r>
              <a:rPr lang="en-US" dirty="0" smtClean="0"/>
              <a:t>the biggest animal in the world?</a:t>
            </a:r>
          </a:p>
          <a:p>
            <a:pPr marL="822960" lvl="1" indent="-457200">
              <a:buFont typeface="+mj-lt"/>
              <a:buAutoNum type="arabicPeriod"/>
            </a:pPr>
            <a:endParaRPr lang="cs-CZ" dirty="0" smtClean="0"/>
          </a:p>
          <a:p>
            <a:pPr marL="822960" lvl="1" indent="-45720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6108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galerie </a:t>
            </a:r>
            <a:r>
              <a:rPr lang="cs-CZ" dirty="0" err="1" smtClean="0"/>
              <a:t>microsoft</a:t>
            </a:r>
            <a:r>
              <a:rPr lang="cs-CZ" dirty="0" smtClean="0"/>
              <a:t> </a:t>
            </a:r>
            <a:r>
              <a:rPr lang="cs-CZ" dirty="0" err="1" smtClean="0"/>
              <a:t>office</a:t>
            </a:r>
            <a:r>
              <a:rPr lang="cs-CZ" dirty="0" smtClean="0"/>
              <a:t>, včetně webu office.com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181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343</TotalTime>
  <Words>826</Words>
  <Application>Microsoft Office PowerPoint</Application>
  <PresentationFormat>Širokoúhlá obrazovka</PresentationFormat>
  <Paragraphs>95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Brush Script MT</vt:lpstr>
      <vt:lpstr>Constantia</vt:lpstr>
      <vt:lpstr>Franklin Gothic Book</vt:lpstr>
      <vt:lpstr>Rage Italic</vt:lpstr>
      <vt:lpstr>Špendlík</vt:lpstr>
      <vt:lpstr>Adjectives</vt:lpstr>
      <vt:lpstr>Prezentace aplikace PowerPoint</vt:lpstr>
      <vt:lpstr>Anotace</vt:lpstr>
      <vt:lpstr>-ed/-ing</vt:lpstr>
      <vt:lpstr>comparison comparative</vt:lpstr>
      <vt:lpstr>comparison superlative</vt:lpstr>
      <vt:lpstr>irregular forms</vt:lpstr>
      <vt:lpstr>adjectives to adverbs</vt:lpstr>
      <vt:lpstr>practice n°1</vt:lpstr>
      <vt:lpstr>Practice n°2</vt:lpstr>
      <vt:lpstr>zdroje obrázků</vt:lpstr>
    </vt:vector>
  </TitlesOfParts>
  <Company>ATC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Adjectives</dc:title>
  <dc:creator>kuceroval</dc:creator>
  <cp:lastModifiedBy>kuceroval</cp:lastModifiedBy>
  <cp:revision>16</cp:revision>
  <dcterms:created xsi:type="dcterms:W3CDTF">2014-03-24T11:50:37Z</dcterms:created>
  <dcterms:modified xsi:type="dcterms:W3CDTF">2014-04-22T10:50:47Z</dcterms:modified>
</cp:coreProperties>
</file>