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3402F388-7CD7-44E4-B809-375045BAB610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06118151-45E9-455F-A61D-2D448879A44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affirmative</a:t>
            </a:r>
            <a:endParaRPr lang="cs-CZ" dirty="0" smtClean="0"/>
          </a:p>
          <a:p>
            <a:r>
              <a:rPr lang="cs-CZ" dirty="0" smtClean="0"/>
              <a:t>negative</a:t>
            </a:r>
          </a:p>
          <a:p>
            <a:r>
              <a:rPr lang="cs-CZ" dirty="0" err="1" smtClean="0"/>
              <a:t>question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109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476672"/>
            <a:ext cx="941961" cy="941961"/>
          </a:xfrm>
          <a:prstGeom prst="rect">
            <a:avLst/>
          </a:prstGeom>
          <a:noFill/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7391761"/>
              </p:ext>
            </p:extLst>
          </p:nvPr>
        </p:nvGraphicFramePr>
        <p:xfrm>
          <a:off x="445926" y="1916832"/>
          <a:ext cx="8474397" cy="2739898"/>
        </p:xfrm>
        <a:graphic>
          <a:graphicData uri="http://schemas.openxmlformats.org/drawingml/2006/table">
            <a:tbl>
              <a:tblPr bandRow="1">
                <a:tableStyleId>{D113A9D2-9D6B-4929-AA2D-F23B5EE8CBE7}</a:tableStyleId>
              </a:tblPr>
              <a:tblGrid>
                <a:gridCol w="8474397"/>
              </a:tblGrid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 ŠKOLY: Gymnázium Lovosice, Sady p</a:t>
                      </a:r>
                      <a:r>
                        <a:rPr lang="en-US" baseline="0" dirty="0" err="1" smtClean="0"/>
                        <a:t>i</a:t>
                      </a:r>
                      <a:r>
                        <a:rPr lang="cs-CZ" baseline="0" dirty="0" err="1" smtClean="0"/>
                        <a:t>onýrů</a:t>
                      </a:r>
                      <a:r>
                        <a:rPr lang="cs-CZ" baseline="0" dirty="0" smtClean="0"/>
                        <a:t> 600</a:t>
                      </a:r>
                      <a:r>
                        <a:rPr lang="en-US" baseline="0" dirty="0" smtClean="0"/>
                        <a:t>/</a:t>
                      </a:r>
                      <a:r>
                        <a:rPr lang="cs-CZ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MATERIÁLU: </a:t>
                      </a:r>
                      <a:r>
                        <a:rPr lang="cs-CZ" dirty="0" smtClean="0"/>
                        <a:t>VY_32_INOVACE_4B_09_Present.simple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Gramatická cvičení z angličtiny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prima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</a:t>
                      </a:r>
                      <a:r>
                        <a:rPr lang="cs-CZ" smtClean="0"/>
                        <a:t>: září 2013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Lucie Kučerová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5266531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28801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tento učební materiál je určen k prezentaci a procvičení anglického </a:t>
            </a:r>
            <a:r>
              <a:rPr lang="cs-CZ" dirty="0" smtClean="0"/>
              <a:t>přítomného </a:t>
            </a:r>
            <a:r>
              <a:rPr lang="cs-CZ" dirty="0"/>
              <a:t>času </a:t>
            </a:r>
            <a:r>
              <a:rPr lang="cs-CZ" dirty="0" smtClean="0"/>
              <a:t>prostého </a:t>
            </a:r>
            <a:r>
              <a:rPr lang="cs-CZ" dirty="0"/>
              <a:t>na interaktivní tabuli</a:t>
            </a:r>
          </a:p>
          <a:p>
            <a:r>
              <a:rPr lang="cs-CZ" dirty="0"/>
              <a:t>snímek číslo </a:t>
            </a:r>
            <a:r>
              <a:rPr lang="cs-CZ" dirty="0" smtClean="0"/>
              <a:t>čtyři </a:t>
            </a:r>
            <a:r>
              <a:rPr lang="cs-CZ" dirty="0"/>
              <a:t>názorně ukazuje, jak </a:t>
            </a:r>
            <a:r>
              <a:rPr lang="cs-CZ" dirty="0" smtClean="0"/>
              <a:t>přítomný </a:t>
            </a:r>
            <a:r>
              <a:rPr lang="cs-CZ" dirty="0"/>
              <a:t>čas </a:t>
            </a:r>
            <a:r>
              <a:rPr lang="cs-CZ" dirty="0" smtClean="0"/>
              <a:t>prostý vypadá </a:t>
            </a:r>
            <a:r>
              <a:rPr lang="cs-CZ" dirty="0"/>
              <a:t>a z jakých tvarů se skládá</a:t>
            </a:r>
          </a:p>
          <a:p>
            <a:pPr lvl="1"/>
            <a:r>
              <a:rPr lang="cs-CZ" dirty="0"/>
              <a:t>po kliknutí </a:t>
            </a:r>
            <a:r>
              <a:rPr lang="cs-CZ" dirty="0" smtClean="0"/>
              <a:t>se objeví jednotlivé příklady, teoretický popis problematiky přilétne až po druhém kliknutí, čímž vzniká prostor pro aktivní práci žáků v hodině; </a:t>
            </a:r>
            <a:r>
              <a:rPr lang="cs-CZ" dirty="0"/>
              <a:t>studenti si uvědomí grafickou a mluvnickou podobu </a:t>
            </a:r>
            <a:r>
              <a:rPr lang="cs-CZ" dirty="0" smtClean="0"/>
              <a:t>času</a:t>
            </a:r>
          </a:p>
          <a:p>
            <a:pPr lvl="1"/>
            <a:r>
              <a:rPr lang="cs-CZ" dirty="0"/>
              <a:t>nepravidelné tvary slovesa BÝT se objeví po </a:t>
            </a:r>
            <a:r>
              <a:rPr lang="cs-CZ" dirty="0" smtClean="0"/>
              <a:t>kliknutí</a:t>
            </a:r>
            <a:endParaRPr lang="cs-CZ" dirty="0"/>
          </a:p>
          <a:p>
            <a:r>
              <a:rPr lang="cs-CZ" dirty="0"/>
              <a:t>snímek číslo </a:t>
            </a:r>
            <a:r>
              <a:rPr lang="cs-CZ" dirty="0" smtClean="0"/>
              <a:t>pět </a:t>
            </a:r>
            <a:r>
              <a:rPr lang="cs-CZ" dirty="0"/>
              <a:t>ukazuje, k jakým změnám ve větě dochází při tvoření záporu </a:t>
            </a:r>
          </a:p>
          <a:p>
            <a:pPr lvl="1"/>
            <a:r>
              <a:rPr lang="cs-CZ" dirty="0"/>
              <a:t>kliknutím </a:t>
            </a:r>
            <a:r>
              <a:rPr lang="cs-CZ" dirty="0" smtClean="0"/>
              <a:t>se názorně, díky animaci, změní podoba věty </a:t>
            </a:r>
            <a:r>
              <a:rPr lang="cs-CZ" dirty="0"/>
              <a:t>a otazník se přemístí na místo tečky</a:t>
            </a:r>
          </a:p>
          <a:p>
            <a:r>
              <a:rPr lang="cs-CZ" dirty="0" smtClean="0"/>
              <a:t>snímek </a:t>
            </a:r>
            <a:r>
              <a:rPr lang="cs-CZ" dirty="0"/>
              <a:t>číslo </a:t>
            </a:r>
            <a:r>
              <a:rPr lang="cs-CZ" dirty="0" smtClean="0"/>
              <a:t>šest </a:t>
            </a:r>
            <a:r>
              <a:rPr lang="cs-CZ" dirty="0"/>
              <a:t>slouží k procvičení tvorby </a:t>
            </a:r>
            <a:r>
              <a:rPr lang="cs-CZ" dirty="0" smtClean="0"/>
              <a:t>otázky</a:t>
            </a:r>
          </a:p>
          <a:p>
            <a:pPr lvl="1"/>
            <a:r>
              <a:rPr lang="cs-CZ" dirty="0" smtClean="0"/>
              <a:t>animace opět názorně ukáže, k jakým změnám zde dochází</a:t>
            </a:r>
            <a:endParaRPr lang="cs-CZ" dirty="0"/>
          </a:p>
          <a:p>
            <a:r>
              <a:rPr lang="cs-CZ" dirty="0" smtClean="0"/>
              <a:t>snímek číslo sedm přibližuje způsob užití přítomného času prostého</a:t>
            </a:r>
          </a:p>
          <a:p>
            <a:pPr lvl="1"/>
            <a:r>
              <a:rPr lang="cs-CZ" dirty="0" smtClean="0"/>
              <a:t>animace je opět uzpůsobena tak, aby vznikl prostor pro aktivní zapojené studentů do hodiny, tj. příklady se objeví dřív než teoretický základ</a:t>
            </a:r>
            <a:endParaRPr lang="cs-CZ" dirty="0"/>
          </a:p>
          <a:p>
            <a:r>
              <a:rPr lang="cs-CZ" dirty="0" smtClean="0"/>
              <a:t>snímky </a:t>
            </a:r>
            <a:r>
              <a:rPr lang="cs-CZ" dirty="0"/>
              <a:t>číslo </a:t>
            </a:r>
            <a:r>
              <a:rPr lang="cs-CZ" dirty="0" smtClean="0"/>
              <a:t>osm a devět slouží </a:t>
            </a:r>
            <a:r>
              <a:rPr lang="cs-CZ" dirty="0"/>
              <a:t>k procvičení tohoto </a:t>
            </a:r>
            <a:r>
              <a:rPr lang="cs-CZ" dirty="0" smtClean="0"/>
              <a:t>času</a:t>
            </a:r>
          </a:p>
          <a:p>
            <a:pPr lvl="1"/>
            <a:r>
              <a:rPr lang="cs-CZ" dirty="0" smtClean="0"/>
              <a:t>první cvičení je doplňovací; správná odpověď se odkryje po kliknutí na daný rámeček</a:t>
            </a:r>
          </a:p>
          <a:p>
            <a:pPr lvl="1"/>
            <a:r>
              <a:rPr lang="cs-CZ" dirty="0" smtClean="0"/>
              <a:t>druhé cvičení je komunikační; studenti užívají přítomný prostý čas při odpovídání na otázky, které se objeví jednotlivě po kliknutí </a:t>
            </a:r>
            <a:endParaRPr lang="cs-CZ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31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affirmative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bare infinitive </a:t>
            </a:r>
            <a:r>
              <a:rPr lang="cs-CZ" dirty="0" err="1" smtClean="0"/>
              <a:t>forms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endParaRPr lang="cs-CZ" dirty="0" smtClean="0"/>
          </a:p>
          <a:p>
            <a:pPr marL="457200" lvl="1" indent="0">
              <a:buNone/>
            </a:pPr>
            <a:r>
              <a:rPr lang="cs-CZ" i="1" dirty="0" smtClean="0"/>
              <a:t>I </a:t>
            </a:r>
            <a:r>
              <a:rPr lang="cs-CZ" b="1" i="1" dirty="0" smtClean="0"/>
              <a:t>play</a:t>
            </a:r>
            <a:r>
              <a:rPr lang="cs-CZ" i="1" dirty="0" smtClean="0"/>
              <a:t> </a:t>
            </a:r>
            <a:r>
              <a:rPr lang="cs-CZ" i="1" dirty="0" err="1" smtClean="0"/>
              <a:t>tennis</a:t>
            </a:r>
            <a:r>
              <a:rPr lang="cs-CZ" i="1" dirty="0" smtClean="0"/>
              <a:t>.</a:t>
            </a:r>
          </a:p>
          <a:p>
            <a:pPr marL="457200" lvl="1" indent="0">
              <a:buNone/>
            </a:pPr>
            <a:r>
              <a:rPr lang="cs-CZ" i="1" dirty="0" smtClean="0"/>
              <a:t>My </a:t>
            </a:r>
            <a:r>
              <a:rPr lang="cs-CZ" i="1" dirty="0" err="1" smtClean="0"/>
              <a:t>parents</a:t>
            </a:r>
            <a:r>
              <a:rPr lang="cs-CZ" i="1" dirty="0" smtClean="0"/>
              <a:t> </a:t>
            </a:r>
            <a:r>
              <a:rPr lang="cs-CZ" b="1" i="1" dirty="0" err="1" smtClean="0"/>
              <a:t>have</a:t>
            </a:r>
            <a:r>
              <a:rPr lang="cs-CZ" i="1" dirty="0" smtClean="0"/>
              <a:t> a dog.</a:t>
            </a:r>
          </a:p>
          <a:p>
            <a:pPr marL="457200" lvl="1" indent="0">
              <a:buNone/>
            </a:pPr>
            <a:r>
              <a:rPr lang="cs-CZ" i="1" dirty="0" err="1" smtClean="0"/>
              <a:t>Elephants</a:t>
            </a:r>
            <a:r>
              <a:rPr lang="cs-CZ" i="1" dirty="0" smtClean="0"/>
              <a:t> </a:t>
            </a:r>
            <a:r>
              <a:rPr lang="cs-CZ" b="1" i="1" dirty="0" smtClean="0"/>
              <a:t>live</a:t>
            </a:r>
            <a:r>
              <a:rPr lang="cs-CZ" i="1" dirty="0" smtClean="0"/>
              <a:t> in </a:t>
            </a:r>
            <a:r>
              <a:rPr lang="cs-CZ" i="1" dirty="0" err="1" smtClean="0"/>
              <a:t>Africa</a:t>
            </a:r>
            <a:r>
              <a:rPr lang="cs-CZ" i="1" dirty="0" smtClean="0"/>
              <a:t>.</a:t>
            </a:r>
          </a:p>
          <a:p>
            <a:pPr marL="514350" indent="-457200"/>
            <a:r>
              <a:rPr lang="cs-CZ" dirty="0" err="1" smtClean="0"/>
              <a:t>third</a:t>
            </a:r>
            <a:r>
              <a:rPr lang="cs-CZ" dirty="0" smtClean="0"/>
              <a:t> person </a:t>
            </a:r>
            <a:r>
              <a:rPr lang="cs-CZ" dirty="0" err="1" smtClean="0"/>
              <a:t>singular</a:t>
            </a:r>
            <a:r>
              <a:rPr lang="cs-CZ" dirty="0" smtClean="0"/>
              <a:t> (he/</a:t>
            </a:r>
            <a:r>
              <a:rPr lang="cs-CZ" dirty="0" err="1" smtClean="0"/>
              <a:t>she</a:t>
            </a:r>
            <a:r>
              <a:rPr lang="cs-CZ" dirty="0" smtClean="0"/>
              <a:t>/</a:t>
            </a:r>
            <a:r>
              <a:rPr lang="cs-CZ" dirty="0" err="1" smtClean="0"/>
              <a:t>it</a:t>
            </a:r>
            <a:r>
              <a:rPr lang="cs-CZ" dirty="0" smtClean="0"/>
              <a:t>)</a:t>
            </a:r>
          </a:p>
          <a:p>
            <a:pPr marL="914400" lvl="1" indent="-457200"/>
            <a:r>
              <a:rPr lang="cs-CZ" dirty="0" smtClean="0"/>
              <a:t>verb + (e)s</a:t>
            </a:r>
          </a:p>
          <a:p>
            <a:pPr marL="457200" lvl="1" indent="0">
              <a:buNone/>
            </a:pP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dirty="0" err="1" smtClean="0"/>
              <a:t>goes</a:t>
            </a:r>
            <a:r>
              <a:rPr lang="cs-CZ" i="1" dirty="0" smtClean="0"/>
              <a:t> shopping </a:t>
            </a:r>
            <a:r>
              <a:rPr lang="cs-CZ" i="1" dirty="0" err="1" smtClean="0"/>
              <a:t>every</a:t>
            </a:r>
            <a:r>
              <a:rPr lang="cs-CZ" i="1" dirty="0" smtClean="0"/>
              <a:t> </a:t>
            </a:r>
            <a:r>
              <a:rPr lang="cs-CZ" i="1" dirty="0" err="1" smtClean="0"/>
              <a:t>day</a:t>
            </a:r>
            <a:r>
              <a:rPr lang="cs-CZ" i="1" dirty="0" smtClean="0"/>
              <a:t>.</a:t>
            </a:r>
          </a:p>
          <a:p>
            <a:pPr marL="457200" lvl="1" indent="0">
              <a:buNone/>
            </a:pPr>
            <a:r>
              <a:rPr lang="cs-CZ" i="1" dirty="0" smtClean="0"/>
              <a:t>Mike </a:t>
            </a:r>
            <a:r>
              <a:rPr lang="cs-CZ" b="1" i="1" dirty="0" err="1" smtClean="0"/>
              <a:t>speaks</a:t>
            </a:r>
            <a:r>
              <a:rPr lang="cs-CZ" i="1" dirty="0" smtClean="0"/>
              <a:t> </a:t>
            </a:r>
            <a:r>
              <a:rPr lang="cs-CZ" i="1" dirty="0" err="1" smtClean="0"/>
              <a:t>Russian</a:t>
            </a:r>
            <a:r>
              <a:rPr lang="cs-CZ" i="1" dirty="0" smtClean="0"/>
              <a:t>.</a:t>
            </a:r>
          </a:p>
          <a:p>
            <a:pPr marL="457200" lvl="1" indent="0">
              <a:buNone/>
            </a:pP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cat</a:t>
            </a:r>
            <a:r>
              <a:rPr lang="cs-CZ" i="1" dirty="0" smtClean="0"/>
              <a:t> </a:t>
            </a:r>
            <a:r>
              <a:rPr lang="cs-CZ" b="1" i="1" dirty="0" err="1" smtClean="0"/>
              <a:t>drinks</a:t>
            </a:r>
            <a:r>
              <a:rPr lang="cs-CZ" i="1" dirty="0" smtClean="0"/>
              <a:t> </a:t>
            </a:r>
            <a:r>
              <a:rPr lang="cs-CZ" i="1" dirty="0" err="1" smtClean="0"/>
              <a:t>milk</a:t>
            </a:r>
            <a:r>
              <a:rPr lang="cs-CZ" i="1" dirty="0" smtClean="0"/>
              <a:t>.</a:t>
            </a:r>
          </a:p>
          <a:p>
            <a:pPr lvl="2"/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careful</a:t>
            </a:r>
            <a:r>
              <a:rPr lang="cs-CZ" dirty="0" smtClean="0"/>
              <a:t> – </a:t>
            </a:r>
            <a:r>
              <a:rPr lang="cs-CZ" dirty="0" err="1" smtClean="0"/>
              <a:t>modal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do not </a:t>
            </a:r>
            <a:r>
              <a:rPr lang="cs-CZ" dirty="0" err="1" smtClean="0"/>
              <a:t>follow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rule!</a:t>
            </a:r>
          </a:p>
          <a:p>
            <a:pPr marL="914400" lvl="2" indent="0">
              <a:buNone/>
            </a:pP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b="1" i="1" dirty="0" err="1" smtClean="0"/>
              <a:t>can</a:t>
            </a:r>
            <a:r>
              <a:rPr lang="cs-CZ" i="1" dirty="0" smtClean="0"/>
              <a:t> play </a:t>
            </a:r>
            <a:r>
              <a:rPr lang="cs-CZ" i="1" dirty="0" err="1" smtClean="0"/>
              <a:t>the</a:t>
            </a:r>
            <a:r>
              <a:rPr lang="cs-CZ" i="1" dirty="0" smtClean="0"/>
              <a:t> piano.</a:t>
            </a:r>
          </a:p>
          <a:p>
            <a:pPr marL="914400" lvl="2" indent="0">
              <a:buNone/>
            </a:pPr>
            <a:r>
              <a:rPr lang="cs-CZ" i="1" dirty="0" smtClean="0"/>
              <a:t>My </a:t>
            </a:r>
            <a:r>
              <a:rPr lang="cs-CZ" i="1" dirty="0" err="1" smtClean="0"/>
              <a:t>mum</a:t>
            </a:r>
            <a:r>
              <a:rPr lang="cs-CZ" i="1" dirty="0" smtClean="0"/>
              <a:t> </a:t>
            </a:r>
            <a:r>
              <a:rPr lang="cs-CZ" b="1" i="1" dirty="0" err="1" smtClean="0"/>
              <a:t>will</a:t>
            </a:r>
            <a:r>
              <a:rPr lang="cs-CZ" i="1" dirty="0" smtClean="0"/>
              <a:t> </a:t>
            </a:r>
            <a:r>
              <a:rPr lang="cs-CZ" i="1" dirty="0" err="1" smtClean="0"/>
              <a:t>help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. </a:t>
            </a:r>
          </a:p>
          <a:p>
            <a:pPr lvl="2"/>
            <a:r>
              <a:rPr lang="cs-CZ" i="1" dirty="0" smtClean="0"/>
              <a:t>verb </a:t>
            </a:r>
            <a:r>
              <a:rPr lang="cs-CZ" b="1" i="1" u="sng" dirty="0" smtClean="0"/>
              <a:t>TO BE </a:t>
            </a:r>
            <a:r>
              <a:rPr lang="cs-CZ" i="1" dirty="0" smtClean="0"/>
              <a:t>has </a:t>
            </a:r>
            <a:r>
              <a:rPr lang="cs-CZ" i="1" dirty="0" err="1" smtClean="0"/>
              <a:t>different</a:t>
            </a:r>
            <a:r>
              <a:rPr lang="cs-CZ" i="1" dirty="0" smtClean="0"/>
              <a:t> </a:t>
            </a:r>
            <a:r>
              <a:rPr lang="cs-CZ" i="1" dirty="0" err="1" smtClean="0"/>
              <a:t>forms</a:t>
            </a:r>
            <a:r>
              <a:rPr lang="cs-CZ" i="1" dirty="0" smtClean="0"/>
              <a:t> </a:t>
            </a:r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each</a:t>
            </a:r>
            <a:r>
              <a:rPr lang="cs-CZ" i="1" dirty="0" smtClean="0"/>
              <a:t> person</a:t>
            </a:r>
          </a:p>
          <a:p>
            <a:pPr marL="914400" lvl="2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endParaRPr lang="en-US" dirty="0"/>
          </a:p>
        </p:txBody>
      </p:sp>
      <p:sp>
        <p:nvSpPr>
          <p:cNvPr id="4" name="Obdélník 3"/>
          <p:cNvSpPr/>
          <p:nvPr/>
        </p:nvSpPr>
        <p:spPr>
          <a:xfrm>
            <a:off x="9540552" y="3367594"/>
            <a:ext cx="2736304" cy="2677656"/>
          </a:xfrm>
          <a:prstGeom prst="rect">
            <a:avLst/>
          </a:prstGeom>
          <a:solidFill>
            <a:srgbClr val="FFC000"/>
          </a:solidFill>
          <a:ln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lvl="2">
              <a:spcBef>
                <a:spcPct val="20000"/>
              </a:spcBef>
            </a:pPr>
            <a:r>
              <a:rPr lang="cs-CZ" sz="2400" i="1" dirty="0">
                <a:solidFill>
                  <a:prstClr val="black"/>
                </a:solidFill>
              </a:rPr>
              <a:t>I </a:t>
            </a:r>
            <a:r>
              <a:rPr lang="cs-CZ" sz="2400" b="1" i="1" dirty="0" err="1">
                <a:solidFill>
                  <a:prstClr val="black"/>
                </a:solidFill>
              </a:rPr>
              <a:t>am</a:t>
            </a:r>
            <a:endParaRPr lang="cs-CZ" sz="2400" b="1" i="1" dirty="0">
              <a:solidFill>
                <a:prstClr val="black"/>
              </a:solidFill>
            </a:endParaRPr>
          </a:p>
          <a:p>
            <a:pPr lvl="2">
              <a:spcBef>
                <a:spcPct val="20000"/>
              </a:spcBef>
            </a:pPr>
            <a:r>
              <a:rPr lang="cs-CZ" sz="2400" i="1" dirty="0" err="1">
                <a:solidFill>
                  <a:prstClr val="black"/>
                </a:solidFill>
              </a:rPr>
              <a:t>You</a:t>
            </a:r>
            <a:r>
              <a:rPr lang="cs-CZ" sz="2400" i="1" dirty="0">
                <a:solidFill>
                  <a:prstClr val="black"/>
                </a:solidFill>
              </a:rPr>
              <a:t> </a:t>
            </a:r>
            <a:r>
              <a:rPr lang="cs-CZ" sz="2400" b="1" i="1" dirty="0">
                <a:solidFill>
                  <a:prstClr val="black"/>
                </a:solidFill>
              </a:rPr>
              <a:t>are</a:t>
            </a:r>
          </a:p>
          <a:p>
            <a:pPr lvl="2">
              <a:spcBef>
                <a:spcPct val="20000"/>
              </a:spcBef>
            </a:pPr>
            <a:r>
              <a:rPr lang="cs-CZ" sz="2400" i="1" dirty="0">
                <a:solidFill>
                  <a:prstClr val="black"/>
                </a:solidFill>
              </a:rPr>
              <a:t>He/</a:t>
            </a:r>
            <a:r>
              <a:rPr lang="cs-CZ" sz="2400" i="1" dirty="0" err="1">
                <a:solidFill>
                  <a:prstClr val="black"/>
                </a:solidFill>
              </a:rPr>
              <a:t>she</a:t>
            </a:r>
            <a:r>
              <a:rPr lang="cs-CZ" sz="2400" i="1" dirty="0">
                <a:solidFill>
                  <a:prstClr val="black"/>
                </a:solidFill>
              </a:rPr>
              <a:t>/</a:t>
            </a:r>
            <a:r>
              <a:rPr lang="cs-CZ" sz="2400" i="1" dirty="0" err="1">
                <a:solidFill>
                  <a:prstClr val="black"/>
                </a:solidFill>
              </a:rPr>
              <a:t>it</a:t>
            </a:r>
            <a:r>
              <a:rPr lang="cs-CZ" sz="2400" i="1" dirty="0">
                <a:solidFill>
                  <a:prstClr val="black"/>
                </a:solidFill>
              </a:rPr>
              <a:t> </a:t>
            </a:r>
            <a:r>
              <a:rPr lang="cs-CZ" sz="2400" b="1" i="1" dirty="0" err="1">
                <a:solidFill>
                  <a:prstClr val="black"/>
                </a:solidFill>
              </a:rPr>
              <a:t>is</a:t>
            </a:r>
            <a:endParaRPr lang="cs-CZ" sz="2400" b="1" i="1" dirty="0">
              <a:solidFill>
                <a:prstClr val="black"/>
              </a:solidFill>
            </a:endParaRPr>
          </a:p>
          <a:p>
            <a:pPr lvl="2">
              <a:spcBef>
                <a:spcPct val="20000"/>
              </a:spcBef>
            </a:pPr>
            <a:r>
              <a:rPr lang="cs-CZ" sz="2400" i="1" dirty="0" err="1">
                <a:solidFill>
                  <a:prstClr val="black"/>
                </a:solidFill>
              </a:rPr>
              <a:t>We</a:t>
            </a:r>
            <a:r>
              <a:rPr lang="cs-CZ" sz="2400" i="1" dirty="0">
                <a:solidFill>
                  <a:prstClr val="black"/>
                </a:solidFill>
              </a:rPr>
              <a:t> </a:t>
            </a:r>
            <a:r>
              <a:rPr lang="cs-CZ" sz="2400" b="1" i="1" dirty="0">
                <a:solidFill>
                  <a:prstClr val="black"/>
                </a:solidFill>
              </a:rPr>
              <a:t>are</a:t>
            </a:r>
          </a:p>
          <a:p>
            <a:pPr lvl="2">
              <a:spcBef>
                <a:spcPct val="20000"/>
              </a:spcBef>
            </a:pPr>
            <a:r>
              <a:rPr lang="cs-CZ" sz="2400" i="1" dirty="0" err="1">
                <a:solidFill>
                  <a:prstClr val="black"/>
                </a:solidFill>
              </a:rPr>
              <a:t>You</a:t>
            </a:r>
            <a:r>
              <a:rPr lang="cs-CZ" sz="2400" i="1" dirty="0">
                <a:solidFill>
                  <a:prstClr val="black"/>
                </a:solidFill>
              </a:rPr>
              <a:t> </a:t>
            </a:r>
            <a:r>
              <a:rPr lang="cs-CZ" sz="2400" b="1" i="1" dirty="0">
                <a:solidFill>
                  <a:prstClr val="black"/>
                </a:solidFill>
              </a:rPr>
              <a:t>are</a:t>
            </a:r>
          </a:p>
          <a:p>
            <a:pPr lvl="2">
              <a:spcBef>
                <a:spcPct val="20000"/>
              </a:spcBef>
            </a:pPr>
            <a:r>
              <a:rPr lang="cs-CZ" sz="2400" i="1" dirty="0" err="1">
                <a:solidFill>
                  <a:prstClr val="black"/>
                </a:solidFill>
              </a:rPr>
              <a:t>They</a:t>
            </a:r>
            <a:r>
              <a:rPr lang="cs-CZ" sz="2400" i="1" dirty="0">
                <a:solidFill>
                  <a:prstClr val="black"/>
                </a:solidFill>
              </a:rPr>
              <a:t> </a:t>
            </a:r>
            <a:r>
              <a:rPr lang="cs-CZ" sz="2400" b="1" i="1" dirty="0">
                <a:solidFill>
                  <a:prstClr val="black"/>
                </a:solidFill>
              </a:rPr>
              <a:t>are</a:t>
            </a:r>
            <a:endParaRPr lang="en-US" dirty="0"/>
          </a:p>
        </p:txBody>
      </p:sp>
      <p:pic>
        <p:nvPicPr>
          <p:cNvPr id="3074" name="Picture 2" descr="C:\Users\Lucka\AppData\Local\Microsoft\Windows\Temporary Internet Files\Content.IE5\B0LLD3I8\MC9003588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764704"/>
            <a:ext cx="1649413" cy="1878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5815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0.05387 L -0.38576 0.04485 " pathEditMode="relative" rAng="0" ptsTypes="AA">
                                      <p:cBhvr>
                                        <p:cTn id="8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88" y="-4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negative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DO NOT (= DON‘T)</a:t>
            </a:r>
          </a:p>
          <a:p>
            <a:endParaRPr lang="cs-CZ" dirty="0"/>
          </a:p>
          <a:p>
            <a:pPr marL="457200" lvl="1" indent="0">
              <a:buNone/>
            </a:pPr>
            <a:r>
              <a:rPr lang="cs-CZ" b="1" dirty="0" smtClean="0"/>
              <a:t>I</a:t>
            </a:r>
          </a:p>
          <a:p>
            <a:pPr marL="457200" lvl="1" indent="0">
              <a:buNone/>
            </a:pPr>
            <a:endParaRPr lang="cs-CZ" dirty="0"/>
          </a:p>
          <a:p>
            <a:pPr marL="525780" indent="-342900"/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thirt</a:t>
            </a:r>
            <a:r>
              <a:rPr lang="cs-CZ" dirty="0" smtClean="0"/>
              <a:t> person </a:t>
            </a:r>
            <a:r>
              <a:rPr lang="cs-CZ" dirty="0" err="1" smtClean="0"/>
              <a:t>singular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DOES NOT (=DOESN‘T)</a:t>
            </a:r>
          </a:p>
          <a:p>
            <a:pPr marL="800100" lvl="1" indent="-342900"/>
            <a:r>
              <a:rPr lang="cs-CZ" dirty="0" err="1" smtClean="0"/>
              <a:t>the</a:t>
            </a:r>
            <a:r>
              <a:rPr lang="cs-CZ" dirty="0" smtClean="0"/>
              <a:t> verb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follows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infinitive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then</a:t>
            </a:r>
            <a:endParaRPr lang="cs-CZ" dirty="0" smtClean="0"/>
          </a:p>
          <a:p>
            <a:pPr marL="800100" lvl="1" indent="-342900"/>
            <a:endParaRPr lang="cs-CZ" dirty="0"/>
          </a:p>
          <a:p>
            <a:pPr lvl="1" indent="0">
              <a:buNone/>
            </a:pPr>
            <a:r>
              <a:rPr lang="cs-CZ" b="1" dirty="0" smtClean="0"/>
              <a:t>Mark</a:t>
            </a:r>
          </a:p>
          <a:p>
            <a:pPr lvl="1" indent="0">
              <a:buNone/>
            </a:pPr>
            <a:endParaRPr lang="cs-CZ" b="1" dirty="0"/>
          </a:p>
          <a:p>
            <a:pPr marL="525780" indent="-342900"/>
            <a:r>
              <a:rPr lang="cs-CZ" dirty="0" smtClean="0"/>
              <a:t>verb TO BE </a:t>
            </a:r>
            <a:r>
              <a:rPr lang="cs-CZ" dirty="0" err="1" smtClean="0"/>
              <a:t>needs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NOT</a:t>
            </a:r>
          </a:p>
          <a:p>
            <a:pPr lvl="1" indent="0">
              <a:buNone/>
            </a:pPr>
            <a:endParaRPr lang="cs-CZ" dirty="0"/>
          </a:p>
          <a:p>
            <a:pPr lvl="1" indent="0">
              <a:buNone/>
            </a:pPr>
            <a:r>
              <a:rPr lang="cs-CZ" b="1" dirty="0" err="1" smtClean="0"/>
              <a:t>We</a:t>
            </a:r>
            <a:r>
              <a:rPr lang="cs-CZ" b="1" dirty="0" smtClean="0"/>
              <a:t> are</a:t>
            </a:r>
            <a:r>
              <a:rPr lang="cs-CZ" dirty="0" smtClean="0"/>
              <a:t> </a:t>
            </a:r>
            <a:r>
              <a:rPr lang="cs-CZ" b="1" dirty="0" smtClean="0"/>
              <a:t>	 </a:t>
            </a:r>
            <a:endParaRPr lang="en-US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67102" y="2375845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like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skating</a:t>
            </a:r>
            <a:r>
              <a:rPr lang="cs-CZ" sz="2000" b="1" dirty="0" smtClean="0"/>
              <a:t>.</a:t>
            </a:r>
            <a:endParaRPr lang="en-US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25497" y="119675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DO NOT</a:t>
            </a:r>
            <a:endParaRPr lang="en-US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77364" y="4394238"/>
            <a:ext cx="33400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watches</a:t>
            </a:r>
            <a:r>
              <a:rPr lang="cs-CZ" sz="2000" b="1" dirty="0" smtClean="0"/>
              <a:t> TV </a:t>
            </a:r>
            <a:r>
              <a:rPr lang="cs-CZ" sz="2000" b="1" dirty="0" err="1" smtClean="0"/>
              <a:t>every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day</a:t>
            </a:r>
            <a:r>
              <a:rPr lang="cs-CZ" sz="2000" b="1" dirty="0" smtClean="0"/>
              <a:t>.</a:t>
            </a:r>
            <a:endParaRPr lang="en-US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468544" y="3429000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DOES NOT</a:t>
            </a:r>
            <a:endParaRPr lang="en-US" sz="2000" b="1" dirty="0"/>
          </a:p>
        </p:txBody>
      </p:sp>
      <p:sp>
        <p:nvSpPr>
          <p:cNvPr id="9" name="Násobení 8"/>
          <p:cNvSpPr/>
          <p:nvPr/>
        </p:nvSpPr>
        <p:spPr>
          <a:xfrm>
            <a:off x="9468544" y="5733256"/>
            <a:ext cx="513037" cy="432048"/>
          </a:xfrm>
          <a:prstGeom prst="mathMultiply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83881" y="5807273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at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school</a:t>
            </a:r>
            <a:r>
              <a:rPr lang="cs-CZ" sz="2000" b="1" dirty="0" smtClean="0"/>
              <a:t>.</a:t>
            </a:r>
            <a:endParaRPr lang="en-US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468544" y="4744185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NOT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30367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5723E-6 L 0.13386 3.75723E-6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8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55 0.02266 L -0.12014 0.02266 L -0.12014 0.04347 L -0.24514 0.04347 L -0.24514 0.06474 L -0.37014 0.06474 L -0.37014 0.08601 L -0.49497 0.08601 L -0.49497 0.10705 L -0.61997 0.10705 L -0.61997 0.12855 L -0.74497 0.12855 L -0.74497 0.14983 L -0.86945 0.14983 L -0.86945 0.17179 " pathEditMode="relative" rAng="0" ptsTypes="FFFFFFFFFFFFFFF">
                                      <p:cBhvr>
                                        <p:cTn id="1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750" y="744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11022E-16 L 0.16684 -0.0002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33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91329E-6 L -0.12066 -4.91329E-6 L -0.12066 0.02151 L -0.24045 0.02151 L -0.24045 0.04394 L -0.36024 0.04394 L -0.36024 0.0659 L -0.47986 0.0659 L -0.47986 0.08509 L -0.59982 0.08509 L -0.59982 0.10729 L -0.71962 0.10729 L -0.71962 0.12972 L -0.83871 0.12972 L -0.83871 0.14914 " pathEditMode="relative" rAng="0" ptsTypes="FFFFFFFFFFFFFFF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944" y="744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6185E-6 L -0.61076 -0.1990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538" y="-99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2948E-6 L 0.06962 0.0020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2" y="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1022E-16 L -0.11909 1.11022E-16 L -0.11909 0.02312 L -0.23784 0.02312 L -0.23784 0.04717 L -0.35642 0.04717 L -0.35642 0.07098 L -0.47517 0.07098 L -0.47517 0.09503 L -0.59375 0.09503 L -0.59375 0.11861 L -0.7125 0.11861 L -0.7125 0.14289 L -0.83072 0.14289 L -0.83072 0.1674 " pathEditMode="relative" rAng="0" ptsTypes="FFFFFFFFFFFFFFF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545" y="837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 animBg="1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question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DO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beginning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</a:t>
            </a:r>
            <a:endParaRPr lang="cs-CZ" dirty="0" smtClean="0"/>
          </a:p>
          <a:p>
            <a:endParaRPr lang="cs-CZ" dirty="0"/>
          </a:p>
          <a:p>
            <a:pPr marL="274320" lvl="1" indent="0"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Tom‘s</a:t>
            </a:r>
            <a:r>
              <a:rPr lang="cs-CZ" b="1" dirty="0" smtClean="0"/>
              <a:t> </a:t>
            </a:r>
            <a:r>
              <a:rPr lang="cs-CZ" b="1" dirty="0" err="1" smtClean="0"/>
              <a:t>friends</a:t>
            </a:r>
            <a:r>
              <a:rPr lang="cs-CZ" b="1" dirty="0" smtClean="0"/>
              <a:t> live in </a:t>
            </a:r>
            <a:r>
              <a:rPr lang="cs-CZ" b="1" dirty="0" err="1" smtClean="0"/>
              <a:t>Ireland</a:t>
            </a:r>
            <a:r>
              <a:rPr lang="cs-CZ" b="1" dirty="0" smtClean="0"/>
              <a:t> 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third</a:t>
            </a:r>
            <a:r>
              <a:rPr lang="cs-CZ" dirty="0" smtClean="0"/>
              <a:t> person </a:t>
            </a:r>
            <a:r>
              <a:rPr lang="cs-CZ" dirty="0" err="1" smtClean="0"/>
              <a:t>singular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DOES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following</a:t>
            </a:r>
            <a:r>
              <a:rPr lang="cs-CZ" dirty="0" smtClean="0"/>
              <a:t> verb </a:t>
            </a:r>
            <a:r>
              <a:rPr lang="cs-CZ" dirty="0" err="1" smtClean="0"/>
              <a:t>does</a:t>
            </a:r>
            <a:r>
              <a:rPr lang="cs-CZ" dirty="0" smtClean="0"/>
              <a:t> not </a:t>
            </a:r>
            <a:r>
              <a:rPr lang="cs-CZ" dirty="0" err="1" smtClean="0"/>
              <a:t>have</a:t>
            </a:r>
            <a:r>
              <a:rPr lang="cs-CZ" dirty="0" smtClean="0"/>
              <a:t> (e)s </a:t>
            </a:r>
            <a:r>
              <a:rPr lang="cs-CZ" dirty="0" err="1" smtClean="0"/>
              <a:t>then</a:t>
            </a:r>
            <a:endParaRPr lang="cs-CZ" dirty="0" smtClean="0"/>
          </a:p>
          <a:p>
            <a:pPr lvl="1"/>
            <a:endParaRPr lang="cs-CZ" dirty="0"/>
          </a:p>
          <a:p>
            <a:pPr marL="274320" lvl="1" indent="0">
              <a:buNone/>
            </a:pPr>
            <a:r>
              <a:rPr lang="cs-CZ" dirty="0" smtClean="0"/>
              <a:t>	</a:t>
            </a:r>
            <a:r>
              <a:rPr lang="cs-CZ" b="1" dirty="0" smtClean="0"/>
              <a:t>Helen </a:t>
            </a:r>
            <a:r>
              <a:rPr lang="cs-CZ" b="1" dirty="0" err="1" smtClean="0"/>
              <a:t>wants</a:t>
            </a:r>
            <a:r>
              <a:rPr lang="cs-CZ" b="1" dirty="0" smtClean="0"/>
              <a:t> to go to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cinema</a:t>
            </a:r>
            <a:r>
              <a:rPr lang="cs-CZ" b="1" dirty="0" smtClean="0"/>
              <a:t>.</a:t>
            </a:r>
            <a:r>
              <a:rPr lang="cs-CZ" b="1" dirty="0"/>
              <a:t>	</a:t>
            </a:r>
            <a:endParaRPr lang="cs-CZ" b="1" dirty="0" smtClean="0"/>
          </a:p>
          <a:p>
            <a:pPr marL="274320" lvl="1" indent="0">
              <a:buNone/>
            </a:pPr>
            <a:endParaRPr lang="cs-CZ" b="1" dirty="0" smtClean="0"/>
          </a:p>
          <a:p>
            <a:r>
              <a:rPr lang="cs-CZ" dirty="0" smtClean="0"/>
              <a:t>verb TO BE </a:t>
            </a:r>
            <a:r>
              <a:rPr lang="cs-CZ" dirty="0" err="1" smtClean="0"/>
              <a:t>does</a:t>
            </a:r>
            <a:r>
              <a:rPr lang="cs-CZ" dirty="0" smtClean="0"/>
              <a:t> not </a:t>
            </a:r>
            <a:r>
              <a:rPr lang="cs-CZ" dirty="0" err="1" smtClean="0"/>
              <a:t>need</a:t>
            </a:r>
            <a:r>
              <a:rPr lang="cs-CZ" dirty="0" smtClean="0"/>
              <a:t> DO</a:t>
            </a:r>
          </a:p>
          <a:p>
            <a:pPr lvl="1"/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exchange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position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subject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verb	</a:t>
            </a:r>
          </a:p>
          <a:p>
            <a:pPr lvl="1"/>
            <a:endParaRPr lang="cs-CZ" dirty="0"/>
          </a:p>
          <a:p>
            <a:pPr marL="548640" lvl="2" indent="0">
              <a:buNone/>
            </a:pPr>
            <a:r>
              <a:rPr lang="cs-CZ" b="1" dirty="0" err="1" smtClean="0"/>
              <a:t>They</a:t>
            </a:r>
            <a:r>
              <a:rPr lang="cs-CZ" b="1" dirty="0" smtClean="0"/>
              <a:t> </a:t>
            </a:r>
            <a:endParaRPr lang="en-US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396536" y="260648"/>
            <a:ext cx="972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DO</a:t>
            </a:r>
            <a:endParaRPr lang="en-US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94812" y="105273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?</a:t>
            </a:r>
            <a:endParaRPr lang="en-US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396536" y="2132856"/>
            <a:ext cx="972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DOES</a:t>
            </a:r>
            <a:endParaRPr lang="en-US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594812" y="3197843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?</a:t>
            </a:r>
            <a:endParaRPr lang="en-US" sz="2000" b="1" dirty="0"/>
          </a:p>
        </p:txBody>
      </p:sp>
      <p:sp>
        <p:nvSpPr>
          <p:cNvPr id="8" name="Násobení 7"/>
          <p:cNvSpPr/>
          <p:nvPr/>
        </p:nvSpPr>
        <p:spPr>
          <a:xfrm>
            <a:off x="9594812" y="4437112"/>
            <a:ext cx="288032" cy="216024"/>
          </a:xfrm>
          <a:prstGeom prst="mathMultiply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ovéPole 8"/>
          <p:cNvSpPr txBox="1"/>
          <p:nvPr/>
        </p:nvSpPr>
        <p:spPr>
          <a:xfrm>
            <a:off x="1670415" y="5930790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are</a:t>
            </a:r>
            <a:endParaRPr lang="en-US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5931835"/>
            <a:ext cx="10309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happy.</a:t>
            </a:r>
            <a:endParaRPr lang="en-US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396536" y="522920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?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674808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3.7037E-7 L -0.13455 3.7037E-7 L -0.13455 0.04259 L -0.26806 0.04259 L -0.26806 0.08634 L -0.40174 0.08634 L -0.40174 0.13032 L -0.53524 0.13032 L -0.53524 0.17431 L -0.66892 0.17431 L -0.66892 0.21829 L -0.80243 0.21829 L -0.80243 0.26204 L -0.93507 0.26204 L -0.93507 0.30694 " pathEditMode="relative" rAng="0" ptsTypes="FFFFFFFFFFF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736" y="1534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59259E-6 L -0.52951 0.19166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476" y="9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22222E-6 L -0.13681 2.22222E-6 L -0.13681 0.0412 L -0.2724 0.0412 L -0.2724 0.08333 L -0.40868 0.08333 L -0.40868 0.12569 L -0.54427 0.12569 L -0.54427 0.16805 L -0.68038 0.16805 L -0.68038 0.21065 L -0.81597 0.21065 L -0.81597 0.25301 L -0.95087 0.25301 L -0.95087 0.29629 " pathEditMode="relative" rAng="0" ptsTypes="FFFFFFFFFFFFFFF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552" y="14815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11111E-6 L -0.48229 0.1414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15" y="7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48148E-6 L -0.74601 -0.0261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309" y="-1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02312E-6 L -0.104 0.0050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08" y="254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028 0.01227 L 0.02187 0.01389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08" y="69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81481E-6 L -0.72048 0.1076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024" y="5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 animBg="1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usage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general facts, rules that are always true</a:t>
            </a:r>
          </a:p>
          <a:p>
            <a:pPr marL="274320" lvl="1" indent="0">
              <a:buNone/>
            </a:pPr>
            <a:endParaRPr lang="en-US" i="1" dirty="0" smtClean="0"/>
          </a:p>
          <a:p>
            <a:pPr marL="274320" lvl="1" indent="0">
              <a:buNone/>
            </a:pPr>
            <a:r>
              <a:rPr lang="en-US" i="1" dirty="0" smtClean="0"/>
              <a:t>My name </a:t>
            </a:r>
            <a:r>
              <a:rPr lang="en-US" b="1" i="1" dirty="0" smtClean="0"/>
              <a:t>is</a:t>
            </a:r>
            <a:r>
              <a:rPr lang="en-US" i="1" dirty="0" smtClean="0"/>
              <a:t> Emily.</a:t>
            </a:r>
          </a:p>
          <a:p>
            <a:pPr marL="274320" lvl="1" indent="0">
              <a:buNone/>
            </a:pPr>
            <a:r>
              <a:rPr lang="en-US" i="1" dirty="0" smtClean="0"/>
              <a:t>Frank and Mary </a:t>
            </a:r>
            <a:r>
              <a:rPr lang="en-US" b="1" i="1" dirty="0" smtClean="0"/>
              <a:t>live</a:t>
            </a:r>
            <a:r>
              <a:rPr lang="en-US" i="1" dirty="0" smtClean="0"/>
              <a:t> in Australia.</a:t>
            </a:r>
          </a:p>
          <a:p>
            <a:pPr marL="274320" lvl="1" indent="0">
              <a:buNone/>
            </a:pPr>
            <a:r>
              <a:rPr lang="en-US" i="1" dirty="0" smtClean="0"/>
              <a:t>Our planet </a:t>
            </a:r>
            <a:r>
              <a:rPr lang="en-US" b="1" i="1" dirty="0" smtClean="0"/>
              <a:t>has</a:t>
            </a:r>
            <a:r>
              <a:rPr lang="en-US" i="1" dirty="0" smtClean="0"/>
              <a:t> six continents.</a:t>
            </a:r>
          </a:p>
          <a:p>
            <a:pPr marL="274320" lvl="1" indent="0">
              <a:buNone/>
            </a:pPr>
            <a:endParaRPr lang="en-US" i="1" dirty="0" smtClean="0"/>
          </a:p>
          <a:p>
            <a:r>
              <a:rPr lang="en-US" dirty="0" smtClean="0"/>
              <a:t>habits, activities that we repeat every day, </a:t>
            </a:r>
            <a:r>
              <a:rPr lang="en-US" dirty="0" err="1" smtClean="0"/>
              <a:t>week,month</a:t>
            </a:r>
            <a:r>
              <a:rPr lang="en-US" dirty="0" smtClean="0"/>
              <a:t>,…</a:t>
            </a:r>
            <a:endParaRPr lang="en-US" i="1" dirty="0" smtClean="0"/>
          </a:p>
          <a:p>
            <a:pPr lvl="1"/>
            <a:endParaRPr lang="en-US" i="1" dirty="0" smtClean="0"/>
          </a:p>
          <a:p>
            <a:pPr marL="274320" lvl="1" indent="0">
              <a:buNone/>
            </a:pPr>
            <a:r>
              <a:rPr lang="en-US" i="1" dirty="0" smtClean="0"/>
              <a:t>We </a:t>
            </a:r>
            <a:r>
              <a:rPr lang="en-US" b="1" i="1" dirty="0" smtClean="0"/>
              <a:t>have</a:t>
            </a:r>
            <a:r>
              <a:rPr lang="en-US" i="1" dirty="0" smtClean="0"/>
              <a:t> dinner at six o‘clock.</a:t>
            </a:r>
          </a:p>
          <a:p>
            <a:pPr marL="274320" lvl="1" indent="0">
              <a:buNone/>
            </a:pPr>
            <a:r>
              <a:rPr lang="en-US" i="1" dirty="0" smtClean="0"/>
              <a:t>My cousin </a:t>
            </a:r>
            <a:r>
              <a:rPr lang="en-US" b="1" i="1" dirty="0" smtClean="0"/>
              <a:t>comes</a:t>
            </a:r>
            <a:r>
              <a:rPr lang="en-US" i="1" dirty="0" smtClean="0"/>
              <a:t> every summer.</a:t>
            </a:r>
          </a:p>
          <a:p>
            <a:pPr marL="274320" lvl="1" indent="0">
              <a:buNone/>
            </a:pPr>
            <a:r>
              <a:rPr lang="en-US" i="1" dirty="0" smtClean="0"/>
              <a:t>I </a:t>
            </a:r>
            <a:r>
              <a:rPr lang="en-US" b="1" i="1" dirty="0" smtClean="0"/>
              <a:t>study</a:t>
            </a:r>
            <a:r>
              <a:rPr lang="en-US" i="1" dirty="0" smtClean="0"/>
              <a:t> at grammar school.</a:t>
            </a:r>
          </a:p>
          <a:p>
            <a:pPr marL="274320" lvl="1" indent="0">
              <a:buNone/>
            </a:pPr>
            <a:endParaRPr lang="en-US" i="1" dirty="0" smtClean="0"/>
          </a:p>
          <a:p>
            <a:r>
              <a:rPr lang="en-US" dirty="0" smtClean="0"/>
              <a:t>with state verbs (e.g. like, hate, think, want) and modal verbs (e.g. can, must, will)</a:t>
            </a:r>
          </a:p>
          <a:p>
            <a:endParaRPr lang="en-US" dirty="0" smtClean="0"/>
          </a:p>
          <a:p>
            <a:pPr marL="274320" lvl="1" indent="0">
              <a:buNone/>
            </a:pPr>
            <a:r>
              <a:rPr lang="en-US" i="1" dirty="0" smtClean="0"/>
              <a:t>We </a:t>
            </a:r>
            <a:r>
              <a:rPr lang="en-US" b="1" i="1" dirty="0" smtClean="0"/>
              <a:t>must</a:t>
            </a:r>
            <a:r>
              <a:rPr lang="en-US" i="1" dirty="0" smtClean="0"/>
              <a:t> go now.</a:t>
            </a:r>
          </a:p>
          <a:p>
            <a:pPr marL="274320" lvl="1" indent="0">
              <a:buNone/>
            </a:pPr>
            <a:r>
              <a:rPr lang="en-US" i="1" dirty="0" smtClean="0"/>
              <a:t>She </a:t>
            </a:r>
            <a:r>
              <a:rPr lang="en-US" b="1" i="1" dirty="0" smtClean="0"/>
              <a:t>wants</a:t>
            </a:r>
            <a:r>
              <a:rPr lang="en-US" i="1" dirty="0" smtClean="0"/>
              <a:t> to go skiing.</a:t>
            </a:r>
          </a:p>
          <a:p>
            <a:pPr marL="274320" lvl="1" indent="0">
              <a:buNone/>
            </a:pPr>
            <a:r>
              <a:rPr lang="en-US" i="1" dirty="0" smtClean="0"/>
              <a:t>Jane </a:t>
            </a:r>
            <a:r>
              <a:rPr lang="en-US" b="1" i="1" dirty="0" smtClean="0"/>
              <a:t>likes</a:t>
            </a:r>
            <a:r>
              <a:rPr lang="en-US" i="1" dirty="0" smtClean="0"/>
              <a:t> football.</a:t>
            </a:r>
            <a:endParaRPr lang="en-US" i="1" dirty="0"/>
          </a:p>
        </p:txBody>
      </p:sp>
      <p:pic>
        <p:nvPicPr>
          <p:cNvPr id="2050" name="Picture 2" descr="C:\Users\Lucka\AppData\Local\Microsoft\Windows\Temporary Internet Files\Content.IE5\I2Y9W9G2\MC9003269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34366"/>
            <a:ext cx="1820862" cy="174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3753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written</a:t>
            </a:r>
            <a:r>
              <a:rPr lang="cs-CZ" dirty="0" smtClean="0"/>
              <a:t> </a:t>
            </a:r>
            <a:r>
              <a:rPr lang="cs-CZ" dirty="0" err="1" smtClean="0"/>
              <a:t>practice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in </a:t>
            </a:r>
            <a:r>
              <a:rPr lang="cs-CZ" dirty="0" err="1" smtClean="0"/>
              <a:t>brackets</a:t>
            </a:r>
            <a:endParaRPr lang="cs-CZ" dirty="0" smtClean="0"/>
          </a:p>
          <a:p>
            <a:pPr marL="731520" lvl="1" indent="-457200">
              <a:buFont typeface="+mj-lt"/>
              <a:buAutoNum type="arabicPeriod"/>
            </a:pPr>
            <a:r>
              <a:rPr lang="cs-CZ" dirty="0" smtClean="0"/>
              <a:t>Mike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. (</a:t>
            </a:r>
            <a:r>
              <a:rPr lang="cs-CZ" dirty="0" err="1" smtClean="0"/>
              <a:t>like</a:t>
            </a:r>
            <a:r>
              <a:rPr lang="cs-CZ" dirty="0" smtClean="0"/>
              <a:t>)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Where do you live? (you/live)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I don‘t play tennis. (not play)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Do your parents work at the same office? (your parents/work)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We read many interesting articles at school. (read)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Karen doesn‘t write her homework at home. (not write)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When does your brother get up at weekends? (your brother/get up)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Henry goes by bus, not by train. (go)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We don‘t wear uniforms at school. (not wear)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Cats eat mice. (eat)</a:t>
            </a:r>
          </a:p>
          <a:p>
            <a:pPr marL="731520" lvl="1" indent="-457200">
              <a:buFont typeface="+mj-lt"/>
              <a:buAutoNum type="arabicPeriod"/>
            </a:pPr>
            <a:endParaRPr lang="en-US" dirty="0"/>
          </a:p>
        </p:txBody>
      </p:sp>
      <p:sp>
        <p:nvSpPr>
          <p:cNvPr id="4" name="Zaoblený obdélník 3"/>
          <p:cNvSpPr/>
          <p:nvPr/>
        </p:nvSpPr>
        <p:spPr>
          <a:xfrm>
            <a:off x="1907704" y="2420888"/>
            <a:ext cx="482468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Zaoblený obdélník 4"/>
          <p:cNvSpPr/>
          <p:nvPr/>
        </p:nvSpPr>
        <p:spPr>
          <a:xfrm>
            <a:off x="2103150" y="2821569"/>
            <a:ext cx="1172706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Zaoblený obdélník 5"/>
          <p:cNvSpPr/>
          <p:nvPr/>
        </p:nvSpPr>
        <p:spPr>
          <a:xfrm>
            <a:off x="1460134" y="3182855"/>
            <a:ext cx="1023633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Zaoblený obdélník 6"/>
          <p:cNvSpPr/>
          <p:nvPr/>
        </p:nvSpPr>
        <p:spPr>
          <a:xfrm>
            <a:off x="1218900" y="3573016"/>
            <a:ext cx="2416996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Zaoblený obdélník 7"/>
          <p:cNvSpPr/>
          <p:nvPr/>
        </p:nvSpPr>
        <p:spPr>
          <a:xfrm>
            <a:off x="1730716" y="3921904"/>
            <a:ext cx="482468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1982260" y="4258783"/>
            <a:ext cx="1437611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Zaoblený obdélník 9"/>
          <p:cNvSpPr/>
          <p:nvPr/>
        </p:nvSpPr>
        <p:spPr>
          <a:xfrm>
            <a:off x="2002782" y="4653136"/>
            <a:ext cx="2641226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2002782" y="5006603"/>
            <a:ext cx="482468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Zaoblený obdélník 11"/>
          <p:cNvSpPr/>
          <p:nvPr/>
        </p:nvSpPr>
        <p:spPr>
          <a:xfrm>
            <a:off x="1702586" y="5357337"/>
            <a:ext cx="1141221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Zaoblený obdélník 12"/>
          <p:cNvSpPr/>
          <p:nvPr/>
        </p:nvSpPr>
        <p:spPr>
          <a:xfrm>
            <a:off x="1730716" y="5805264"/>
            <a:ext cx="418222" cy="28803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645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oral </a:t>
            </a:r>
            <a:r>
              <a:rPr lang="cs-CZ" dirty="0" err="1" smtClean="0"/>
              <a:t>practice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work</a:t>
            </a:r>
            <a:r>
              <a:rPr lang="cs-CZ" dirty="0" smtClean="0"/>
              <a:t> in </a:t>
            </a:r>
            <a:r>
              <a:rPr lang="cs-CZ" dirty="0" err="1" smtClean="0"/>
              <a:t>pairs</a:t>
            </a:r>
            <a:endParaRPr lang="cs-CZ" dirty="0"/>
          </a:p>
          <a:p>
            <a:r>
              <a:rPr lang="en-US" dirty="0" smtClean="0"/>
              <a:t>find the information about your friend</a:t>
            </a:r>
          </a:p>
          <a:p>
            <a:endParaRPr lang="en-US" dirty="0" smtClean="0"/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Where do you live?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How many brothers or sisters do you have?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What does your mum do?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Do you have any pets?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What time do you get up on weekdays?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What do you like eating for breakfast?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How old is your brother/sister/pet?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Do you play any sports?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How often do you play computer games?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US" dirty="0" smtClean="0"/>
              <a:t>What is your </a:t>
            </a:r>
            <a:r>
              <a:rPr lang="en-US" dirty="0" err="1" smtClean="0"/>
              <a:t>favourite</a:t>
            </a:r>
            <a:r>
              <a:rPr lang="en-US" dirty="0" smtClean="0"/>
              <a:t> school subject?</a:t>
            </a:r>
          </a:p>
          <a:p>
            <a:pPr marL="731520" lvl="1" indent="-457200">
              <a:buFont typeface="+mj-lt"/>
              <a:buAutoNum type="arabicPeriod"/>
            </a:pPr>
            <a:endParaRPr lang="en-US" dirty="0"/>
          </a:p>
        </p:txBody>
      </p:sp>
      <p:pic>
        <p:nvPicPr>
          <p:cNvPr id="1026" name="Picture 2" descr="C:\Users\Lucka\AppData\Local\Microsoft\Windows\Temporary Internet Files\Content.IE5\Q8OQVWGO\MC900233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645024"/>
            <a:ext cx="2301875" cy="209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7327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galerie MS Office, včetně webu office.com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8928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3541</TotalTime>
  <Words>737</Words>
  <Application>Microsoft Office PowerPoint</Application>
  <PresentationFormat>Předvádění na obrazovce (4:3)</PresentationFormat>
  <Paragraphs>132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Calibri</vt:lpstr>
      <vt:lpstr>Constantia</vt:lpstr>
      <vt:lpstr>Přehlednost</vt:lpstr>
      <vt:lpstr>Present simple</vt:lpstr>
      <vt:lpstr>Prezentace aplikace PowerPoint</vt:lpstr>
      <vt:lpstr>Anotace</vt:lpstr>
      <vt:lpstr>present simple affirmative</vt:lpstr>
      <vt:lpstr>present simple negative</vt:lpstr>
      <vt:lpstr>present simple question</vt:lpstr>
      <vt:lpstr>present simple usage</vt:lpstr>
      <vt:lpstr>present simple written practice</vt:lpstr>
      <vt:lpstr>present simple oral practice</vt:lpstr>
      <vt:lpstr>zdroje obrázků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simple</dc:title>
  <dc:creator>Lucka</dc:creator>
  <cp:lastModifiedBy>kuceroval</cp:lastModifiedBy>
  <cp:revision>24</cp:revision>
  <dcterms:created xsi:type="dcterms:W3CDTF">2014-03-23T14:57:05Z</dcterms:created>
  <dcterms:modified xsi:type="dcterms:W3CDTF">2014-04-22T10:55:18Z</dcterms:modified>
</cp:coreProperties>
</file>