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1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0080625" cy="7559675"/>
  <p:notesSz cx="7559675" cy="10691813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Microsoft YaHei" charset="-122"/>
        <a:cs typeface="Arial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Microsoft YaHei" charset="-122"/>
        <a:cs typeface="Arial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Microsoft YaHei" charset="-122"/>
        <a:cs typeface="Arial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Microsoft YaHei" charset="-122"/>
        <a:cs typeface="Arial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Microsoft YaHei" charset="-122"/>
        <a:cs typeface="Arial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Arial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Arial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Arial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330" y="-19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360" cap="sq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cs-CZ"/>
          </a:p>
        </p:txBody>
      </p:sp>
      <p:sp>
        <p:nvSpPr>
          <p:cNvPr id="12291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1937" cy="4005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5200" cy="4808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noProof="0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8188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8187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8188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8187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+mn-cs"/>
              </a:defRPr>
            </a:lvl1pPr>
          </a:lstStyle>
          <a:p>
            <a:pPr>
              <a:defRPr/>
            </a:pPr>
            <a:fld id="{0F700E90-9D5E-409F-BF6D-3B819329D2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F717D32B-553B-4C2E-8885-F1A70E35FBB8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1331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3525" cy="400685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331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0125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FD4FD1DB-0200-4BF1-89B9-FAB6722EE4F7}" type="slidenum">
              <a:rPr lang="cs-CZ" smtClean="0"/>
              <a:pPr/>
              <a:t>2</a:t>
            </a:fld>
            <a:endParaRPr lang="cs-CZ" smtClean="0"/>
          </a:p>
        </p:txBody>
      </p:sp>
      <p:sp>
        <p:nvSpPr>
          <p:cNvPr id="1433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34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0125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B14792D2-793D-4F72-8F77-C1D5473D0313}" type="slidenum">
              <a:rPr lang="cs-CZ" smtClean="0"/>
              <a:pPr/>
              <a:t>3</a:t>
            </a:fld>
            <a:endParaRPr lang="cs-CZ" smtClean="0"/>
          </a:p>
        </p:txBody>
      </p:sp>
      <p:sp>
        <p:nvSpPr>
          <p:cNvPr id="153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36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0125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8CD02DBD-45A6-479B-98A2-0A5DD2F0D7E2}" type="slidenum">
              <a:rPr lang="cs-CZ" smtClean="0"/>
              <a:pPr/>
              <a:t>4</a:t>
            </a:fld>
            <a:endParaRPr lang="cs-CZ" smtClean="0"/>
          </a:p>
        </p:txBody>
      </p:sp>
      <p:sp>
        <p:nvSpPr>
          <p:cNvPr id="163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638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0125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0CD3F06C-3E8C-4F3D-AFEA-4EFEADEAD7FC}" type="slidenum">
              <a:rPr lang="cs-CZ" smtClean="0"/>
              <a:pPr/>
              <a:t>5</a:t>
            </a:fld>
            <a:endParaRPr lang="cs-CZ" smtClean="0"/>
          </a:p>
        </p:txBody>
      </p:sp>
      <p:sp>
        <p:nvSpPr>
          <p:cNvPr id="1741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741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0125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F4F879CC-5647-41CE-BF0A-FB6E9588631E}" type="slidenum">
              <a:rPr lang="cs-CZ" smtClean="0"/>
              <a:pPr/>
              <a:t>6</a:t>
            </a:fld>
            <a:endParaRPr lang="cs-CZ" smtClean="0"/>
          </a:p>
        </p:txBody>
      </p:sp>
      <p:sp>
        <p:nvSpPr>
          <p:cNvPr id="1843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843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0125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4262563"/>
            <a:ext cx="10080625" cy="3297112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10080625" cy="42625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924175"/>
            <a:ext cx="10080625" cy="25193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763924"/>
            <a:ext cx="10080625" cy="56277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4757" y="5569496"/>
            <a:ext cx="6214412" cy="972373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2"/>
                </a:solidFill>
              </a:defRPr>
            </a:lvl1pPr>
            <a:lvl2pPr marL="503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9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3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7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1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327" y="3452770"/>
            <a:ext cx="7910326" cy="1976635"/>
          </a:xfrm>
          <a:effectLst/>
        </p:spPr>
        <p:txBody>
          <a:bodyPr/>
          <a:lstStyle>
            <a:lvl1pPr marL="705560" indent="-503972" algn="l"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55BAD-19AD-4868-882A-156DCE52AE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260078" y="806366"/>
            <a:ext cx="7056438" cy="383023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05541-0FB1-4DDE-8405-B9D663DA59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4262563"/>
            <a:ext cx="10080625" cy="3297112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10080625" cy="42625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924175"/>
            <a:ext cx="10080625" cy="25193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763924"/>
            <a:ext cx="10080625" cy="56277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1456" y="2394942"/>
            <a:ext cx="6577835" cy="2671290"/>
          </a:xfrm>
          <a:effectLst/>
        </p:spPr>
        <p:txBody>
          <a:bodyPr anchor="b"/>
          <a:lstStyle>
            <a:lvl1pPr algn="r">
              <a:defRPr sz="51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9597" y="5078928"/>
            <a:ext cx="6582055" cy="920940"/>
          </a:xfrm>
        </p:spPr>
        <p:txBody>
          <a:bodyPr/>
          <a:lstStyle>
            <a:lvl1pPr marL="0" indent="0" algn="r">
              <a:buNone/>
              <a:defRPr sz="2200">
                <a:solidFill>
                  <a:schemeClr val="tx2"/>
                </a:solidFill>
              </a:defRPr>
            </a:lvl1pPr>
            <a:lvl2pPr marL="50397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796D0D-AD00-432A-A603-94EF8D5E95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60077" y="806364"/>
            <a:ext cx="3689509" cy="383023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20957" y="806366"/>
            <a:ext cx="3689509" cy="383023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91933-B040-43CA-B850-796928DB49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0078" y="806365"/>
            <a:ext cx="3689509" cy="705219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6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74902" y="1543601"/>
            <a:ext cx="3689509" cy="302387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23328" y="806365"/>
            <a:ext cx="3689509" cy="705219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6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20817" y="1542174"/>
            <a:ext cx="3689509" cy="302387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3BBCC-8D46-40C0-AE51-682E8BBDDA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0D68E0-106A-439B-9E47-FAFC56C55A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4A8F3-D2C2-4974-8969-F41053E21B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5045" y="2435896"/>
            <a:ext cx="4008531" cy="1387255"/>
          </a:xfrm>
          <a:effectLst/>
        </p:spPr>
        <p:txBody>
          <a:bodyPr anchor="b"/>
          <a:lstStyle>
            <a:lvl1pPr marL="251986" indent="-251986" algn="l">
              <a:defRPr sz="31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4032" y="806366"/>
            <a:ext cx="4428557" cy="5395533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5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85956" y="3855679"/>
            <a:ext cx="3735762" cy="2358422"/>
          </a:xfrm>
        </p:spPr>
        <p:txBody>
          <a:bodyPr/>
          <a:lstStyle>
            <a:lvl1pPr marL="0" indent="0">
              <a:buNone/>
              <a:defRPr sz="1500"/>
            </a:lvl1pPr>
            <a:lvl2pPr marL="503972" indent="0">
              <a:buNone/>
              <a:defRPr sz="1300"/>
            </a:lvl2pPr>
            <a:lvl3pPr marL="1007943" indent="0">
              <a:buNone/>
              <a:defRPr sz="1100"/>
            </a:lvl3pPr>
            <a:lvl4pPr marL="1511915" indent="0">
              <a:buNone/>
              <a:defRPr sz="1000"/>
            </a:lvl4pPr>
            <a:lvl5pPr marL="2015886" indent="0">
              <a:buNone/>
              <a:defRPr sz="1000"/>
            </a:lvl5pPr>
            <a:lvl6pPr marL="2519858" indent="0">
              <a:buNone/>
              <a:defRPr sz="1000"/>
            </a:lvl6pPr>
            <a:lvl7pPr marL="3023829" indent="0">
              <a:buNone/>
              <a:defRPr sz="1000"/>
            </a:lvl7pPr>
            <a:lvl8pPr marL="3527801" indent="0">
              <a:buNone/>
              <a:defRPr sz="1000"/>
            </a:lvl8pPr>
            <a:lvl9pPr marL="4031772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330E9-6CF1-4ACA-B40F-3F85A65D6B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4262563"/>
            <a:ext cx="10080625" cy="3297112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10080625" cy="42625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924175"/>
            <a:ext cx="10080625" cy="25193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763924"/>
            <a:ext cx="10080625" cy="56277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3570" y="1259946"/>
            <a:ext cx="4536281" cy="3447827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200"/>
            </a:lvl1pPr>
            <a:lvl2pPr marL="503972" indent="0">
              <a:buNone/>
              <a:defRPr sz="3100"/>
            </a:lvl2pPr>
            <a:lvl3pPr marL="1007943" indent="0">
              <a:buNone/>
              <a:defRPr sz="2600"/>
            </a:lvl3pPr>
            <a:lvl4pPr marL="1511915" indent="0">
              <a:buNone/>
              <a:defRPr sz="2200"/>
            </a:lvl4pPr>
            <a:lvl5pPr marL="2015886" indent="0">
              <a:buNone/>
              <a:defRPr sz="2200"/>
            </a:lvl5pPr>
            <a:lvl6pPr marL="2519858" indent="0">
              <a:buNone/>
              <a:defRPr sz="2200"/>
            </a:lvl6pPr>
            <a:lvl7pPr marL="3023829" indent="0">
              <a:buNone/>
              <a:defRPr sz="2200"/>
            </a:lvl7pPr>
            <a:lvl8pPr marL="3527801" indent="0">
              <a:buNone/>
              <a:defRPr sz="2200"/>
            </a:lvl8pPr>
            <a:lvl9pPr marL="4031772" indent="0">
              <a:buNone/>
              <a:defRPr sz="22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7810" y="1113874"/>
            <a:ext cx="4072504" cy="2384329"/>
          </a:xfrm>
        </p:spPr>
        <p:txBody>
          <a:bodyPr anchor="b"/>
          <a:lstStyle>
            <a:lvl1pPr marL="201589" indent="-201589">
              <a:buFont typeface="Georgia" pitchFamily="18" charset="0"/>
              <a:buChar char="*"/>
              <a:defRPr sz="1800"/>
            </a:lvl1pPr>
            <a:lvl2pPr marL="503972" indent="0">
              <a:buNone/>
              <a:defRPr sz="1300"/>
            </a:lvl2pPr>
            <a:lvl3pPr marL="1007943" indent="0">
              <a:buNone/>
              <a:defRPr sz="1100"/>
            </a:lvl3pPr>
            <a:lvl4pPr marL="1511915" indent="0">
              <a:buNone/>
              <a:defRPr sz="1000"/>
            </a:lvl4pPr>
            <a:lvl5pPr marL="2015886" indent="0">
              <a:buNone/>
              <a:defRPr sz="1000"/>
            </a:lvl5pPr>
            <a:lvl6pPr marL="2519858" indent="0">
              <a:buNone/>
              <a:defRPr sz="1000"/>
            </a:lvl6pPr>
            <a:lvl7pPr marL="3023829" indent="0">
              <a:buNone/>
              <a:defRPr sz="1000"/>
            </a:lvl7pPr>
            <a:lvl8pPr marL="3527801" indent="0">
              <a:buNone/>
              <a:defRPr sz="1000"/>
            </a:lvl8pPr>
            <a:lvl9pPr marL="4031772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1763" y="4921197"/>
            <a:ext cx="7037407" cy="1259946"/>
          </a:xfrm>
        </p:spPr>
        <p:txBody>
          <a:bodyPr anchor="b"/>
          <a:lstStyle>
            <a:lvl1pPr algn="l">
              <a:defRPr sz="51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84AE7-6A9B-4DDF-9B3F-FDBC9A5CFD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00130" y="806364"/>
            <a:ext cx="7056438" cy="383023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719EC-18B4-4020-BA23-FDFDB01B47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71938" y="415041"/>
            <a:ext cx="2268141" cy="577429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64604" y="806365"/>
            <a:ext cx="5323954" cy="539553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F5655-0814-4C07-82E8-47E7127614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67800" cy="125888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05A73-761E-4807-9260-459044A555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627758"/>
            <a:ext cx="10080625" cy="1931917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0080625" cy="562775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4154488"/>
            <a:ext cx="10080625" cy="2519362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763924"/>
            <a:ext cx="10080625" cy="56277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76438" y="4819650"/>
            <a:ext cx="7180262" cy="1260475"/>
          </a:xfrm>
          <a:prstGeom prst="rect">
            <a:avLst/>
          </a:prstGeom>
          <a:effectLst/>
        </p:spPr>
        <p:txBody>
          <a:bodyPr vert="horz" lIns="100794" tIns="50397" rIns="100794" bIns="50397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60475" y="806450"/>
            <a:ext cx="7056438" cy="383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04025" y="6804025"/>
            <a:ext cx="2773363" cy="401638"/>
          </a:xfrm>
          <a:prstGeom prst="rect">
            <a:avLst/>
          </a:prstGeom>
        </p:spPr>
        <p:txBody>
          <a:bodyPr vert="horz" lIns="100794" tIns="50397" rIns="100794" bIns="50397" rtlCol="0" anchor="ctr"/>
          <a:lstStyle>
            <a:lvl1pPr algn="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3238" y="6804025"/>
            <a:ext cx="3697287" cy="401638"/>
          </a:xfrm>
          <a:prstGeom prst="rect">
            <a:avLst/>
          </a:prstGeom>
        </p:spPr>
        <p:txBody>
          <a:bodyPr vert="horz" lIns="100794" tIns="50397" rIns="100794" bIns="50397" rtlCol="0" anchor="ctr"/>
          <a:lstStyle>
            <a:lvl1pPr algn="l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00525" y="6804025"/>
            <a:ext cx="2016125" cy="401638"/>
          </a:xfrm>
          <a:prstGeom prst="rect">
            <a:avLst/>
          </a:prstGeom>
        </p:spPr>
        <p:txBody>
          <a:bodyPr vert="horz" lIns="100794" tIns="50397" rIns="100794" bIns="50397" rtlCol="0" anchor="ctr"/>
          <a:lstStyle>
            <a:lvl1pPr algn="ctr">
              <a:defRPr sz="1300" b="1" smtClean="0">
                <a:solidFill>
                  <a:schemeClr val="tx1">
                    <a:lumMod val="50000"/>
                    <a:lumOff val="50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fld id="{BE42FABE-F3B5-4E65-937B-924E931770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78" r:id="rId2"/>
    <p:sldLayoutId id="2147483687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8" r:id="rId9"/>
    <p:sldLayoutId id="2147483684" r:id="rId10"/>
    <p:sldLayoutId id="2147483685" r:id="rId11"/>
    <p:sldLayoutId id="2147483689" r:id="rId12"/>
  </p:sldLayoutIdLst>
  <p:timing>
    <p:tnLst>
      <p:par>
        <p:cTn id="1" dur="indefinite" restart="never" nodeType="tmRoot"/>
      </p:par>
    </p:tnLst>
  </p:timing>
  <p:txStyles>
    <p:titleStyle>
      <a:lvl1pPr marL="352425" indent="-352425" algn="r" defTabSz="1006475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51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52425" indent="-352425" algn="r" defTabSz="1006475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5100" b="1">
          <a:solidFill>
            <a:schemeClr val="tx1"/>
          </a:solidFill>
          <a:latin typeface="Trebuchet MS" pitchFamily="34" charset="0"/>
        </a:defRPr>
      </a:lvl2pPr>
      <a:lvl3pPr marL="352425" indent="-352425" algn="r" defTabSz="1006475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5100" b="1">
          <a:solidFill>
            <a:schemeClr val="tx1"/>
          </a:solidFill>
          <a:latin typeface="Trebuchet MS" pitchFamily="34" charset="0"/>
        </a:defRPr>
      </a:lvl3pPr>
      <a:lvl4pPr marL="352425" indent="-352425" algn="r" defTabSz="1006475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5100" b="1">
          <a:solidFill>
            <a:schemeClr val="tx1"/>
          </a:solidFill>
          <a:latin typeface="Trebuchet MS" pitchFamily="34" charset="0"/>
        </a:defRPr>
      </a:lvl4pPr>
      <a:lvl5pPr marL="352425" indent="-352425" algn="r" defTabSz="1006475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51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0825" indent="-200025" algn="l" defTabSz="1006475" rtl="0" fontAlgn="base">
        <a:spcBef>
          <a:spcPct val="20000"/>
        </a:spcBef>
        <a:spcAft>
          <a:spcPts val="325"/>
        </a:spcAft>
        <a:buClr>
          <a:srgbClr val="C3260C"/>
        </a:buClr>
        <a:buSzPct val="130000"/>
        <a:buFont typeface="Georgia" pitchFamily="18" charset="0"/>
        <a:buChar char="*"/>
        <a:defRPr sz="2400" kern="1200">
          <a:solidFill>
            <a:srgbClr val="404040"/>
          </a:solidFill>
          <a:latin typeface="+mn-lt"/>
          <a:ea typeface="+mn-ea"/>
          <a:cs typeface="+mn-cs"/>
        </a:defRPr>
      </a:lvl1pPr>
      <a:lvl2pPr marL="603250" indent="-200025" algn="l" defTabSz="1006475" rtl="0" fontAlgn="base">
        <a:spcBef>
          <a:spcPct val="20000"/>
        </a:spcBef>
        <a:spcAft>
          <a:spcPts val="325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2pPr>
      <a:lvl3pPr marL="906463" indent="-200025" algn="l" defTabSz="1006475" rtl="0" fontAlgn="base">
        <a:spcBef>
          <a:spcPct val="20000"/>
        </a:spcBef>
        <a:spcAft>
          <a:spcPts val="325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3pPr>
      <a:lvl4pPr marL="1208088" indent="-200025" algn="l" defTabSz="1006475" rtl="0" fontAlgn="base">
        <a:spcBef>
          <a:spcPct val="20000"/>
        </a:spcBef>
        <a:spcAft>
          <a:spcPts val="325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4pPr>
      <a:lvl5pPr marL="1531938" indent="-200025" algn="l" defTabSz="1006475" rtl="0" fontAlgn="base">
        <a:spcBef>
          <a:spcPct val="20000"/>
        </a:spcBef>
        <a:spcAft>
          <a:spcPts val="325"/>
        </a:spcAft>
        <a:buClr>
          <a:srgbClr val="C3260C"/>
        </a:buClr>
        <a:buSzPct val="130000"/>
        <a:buFont typeface="Georgia" pitchFamily="18" charset="0"/>
        <a:buChar char="*"/>
        <a:defRPr sz="1500" kern="1200">
          <a:solidFill>
            <a:srgbClr val="404040"/>
          </a:solidFill>
          <a:latin typeface="+mn-lt"/>
          <a:ea typeface="+mn-ea"/>
          <a:cs typeface="+mn-cs"/>
        </a:defRPr>
      </a:lvl5pPr>
      <a:lvl6pPr marL="1834456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167078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19858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852479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Amp%C3%A9rmetr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ommons.wikimedia.org/wiki/File:D-BW-Kressbronn_aB_-_Kl%C3%A4ranlage_047.jpg?uselang=cs" TargetMode="External"/><Relationship Id="rId5" Type="http://schemas.openxmlformats.org/officeDocument/2006/relationships/hyperlink" Target="http://commons.wikimedia.org/wiki/File:Amperemeter_hg.jpg?uselang=cs" TargetMode="External"/><Relationship Id="rId4" Type="http://schemas.openxmlformats.org/officeDocument/2006/relationships/hyperlink" Target="http://cs.wikipedia.org/wiki/Soubor:Zero-Center_Ammeter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3" name="Group 1"/>
          <p:cNvGraphicFramePr>
            <a:graphicFrameLocks noGrp="1"/>
          </p:cNvGraphicFramePr>
          <p:nvPr/>
        </p:nvGraphicFramePr>
        <p:xfrm>
          <a:off x="1847850" y="1427163"/>
          <a:ext cx="6386513" cy="979488"/>
        </p:xfrm>
        <a:graphic>
          <a:graphicData uri="http://schemas.openxmlformats.org/drawingml/2006/table">
            <a:tbl>
              <a:tblPr/>
              <a:tblGrid>
                <a:gridCol w="2400300"/>
                <a:gridCol w="3986213"/>
              </a:tblGrid>
              <a:tr h="2825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Název školy</a:t>
                      </a:r>
                    </a:p>
                  </a:txBody>
                  <a:tcPr marL="44280" marR="4428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Základní škola a mateřská škola Libchavy</a:t>
                      </a:r>
                    </a:p>
                  </a:txBody>
                  <a:tcPr marL="44280" marR="4428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Název a číslo projektu</a:t>
                      </a:r>
                    </a:p>
                  </a:txBody>
                  <a:tcPr marL="44280" marR="4428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EU peníze pro ZŠ Libchavy</a:t>
                      </a:r>
                    </a:p>
                    <a:p>
                      <a:pPr marL="0" marR="0" lvl="0" indent="0" algn="ctr" defTabSz="449263" rtl="0" eaLnBrk="1" fontAlgn="base" latinLnBrk="0" hangingPunct="1">
                        <a:lnSpc>
                          <a:spcPct val="11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CZ.1.07/1.4.00/21.3403</a:t>
                      </a:r>
                    </a:p>
                  </a:txBody>
                  <a:tcPr marL="44280" marR="4428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Číslo a název klíčové aktivity</a:t>
                      </a:r>
                    </a:p>
                  </a:txBody>
                  <a:tcPr marL="44280" marR="4428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III/2 Inovace a zkvalitnění výuky prostřednictvím ICT</a:t>
                      </a:r>
                    </a:p>
                  </a:txBody>
                  <a:tcPr marL="44280" marR="4428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097" name="Group 25"/>
          <p:cNvGraphicFramePr>
            <a:graphicFrameLocks noGrp="1"/>
          </p:cNvGraphicFramePr>
          <p:nvPr/>
        </p:nvGraphicFramePr>
        <p:xfrm>
          <a:off x="1597025" y="2603500"/>
          <a:ext cx="6889750" cy="4535488"/>
        </p:xfrm>
        <a:graphic>
          <a:graphicData uri="http://schemas.openxmlformats.org/drawingml/2006/table">
            <a:tbl>
              <a:tblPr/>
              <a:tblGrid>
                <a:gridCol w="1825625"/>
                <a:gridCol w="5064125"/>
              </a:tblGrid>
              <a:tr h="37782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Název materiálu: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Měření elektrického proudu</a:t>
                      </a:r>
                    </a:p>
                  </a:txBody>
                  <a:tcPr marL="41040" marR="41040" marT="29484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Číslo materiálu: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VY_32_INOVACE_10_3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Autor: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Jindřich Bielčik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Datum vytvoření: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4.2.2013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Vyučovací předmět: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Fyzika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Ročník: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8.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Vzdělávací oblast: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Člověk a příroda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Vzdělávací obor: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Fyzika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Tematický okruh: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Elektřina a magnetismus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37782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Téma: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Elektrický proud</a:t>
                      </a:r>
                    </a:p>
                  </a:txBody>
                  <a:tcPr marL="41040" marR="41040" marT="29484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Druh učebního materiálu: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Prezentace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Potřebný čas pro výuku DUM: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20 min prezentace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747713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Anotace / Metodický list: 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Prezentace má sloužit jako digitální pomůcka k výuce o elektrickém proudu a jeho měření.  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</a:tbl>
          </a:graphicData>
        </a:graphic>
      </p:graphicFrame>
      <p:pic>
        <p:nvPicPr>
          <p:cNvPr id="6204" name="Picture 1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87638" y="252413"/>
            <a:ext cx="4703762" cy="1146175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8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114300"/>
            <a:ext cx="9070975" cy="2103438"/>
          </a:xfrm>
        </p:spPr>
        <p:txBody>
          <a:bodyPr tIns="63360"/>
          <a:lstStyle/>
          <a:p>
            <a:pPr marL="352780" indent="-352780" defTabSz="1007943" fontAlgn="auto">
              <a:spcAft>
                <a:spcPts val="0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7200" smtClean="0"/>
              <a:t>Měření elektrického proudu</a:t>
            </a:r>
          </a:p>
        </p:txBody>
      </p:sp>
      <p:pic>
        <p:nvPicPr>
          <p:cNvPr id="717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50" y="2303463"/>
            <a:ext cx="7043738" cy="5184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8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52920"/>
          <a:lstStyle/>
          <a:p>
            <a:pPr marL="352780" indent="-352780" defTabSz="1007943" fontAlgn="auto">
              <a:spcAft>
                <a:spcPts val="0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6000" smtClean="0"/>
              <a:t>Základní fakta</a:t>
            </a:r>
          </a:p>
        </p:txBody>
      </p:sp>
      <p:sp>
        <p:nvSpPr>
          <p:cNvPr id="8195" name="Rectangle 2"/>
          <p:cNvSpPr>
            <a:spLocks noGrp="1" noChangeArrowheads="1"/>
          </p:cNvSpPr>
          <p:nvPr>
            <p:ph sz="quarter" idx="13"/>
          </p:nvPr>
        </p:nvSpPr>
        <p:spPr>
          <a:xfrm>
            <a:off x="287338" y="1768475"/>
            <a:ext cx="4608512" cy="5649913"/>
          </a:xfrm>
        </p:spPr>
        <p:txBody>
          <a:bodyPr/>
          <a:lstStyle/>
          <a:p>
            <a:pPr marL="430213" indent="-323850">
              <a:buSzPct val="45000"/>
              <a:buFont typeface="Wingdings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dirty="0" smtClean="0"/>
              <a:t>Ampérmetr je zařízení k měření velikosti elektrického proudu, který je na ukazateli přístroje vyjádřen v ampérech.</a:t>
            </a:r>
          </a:p>
          <a:p>
            <a:pPr marL="430213" indent="-323850">
              <a:buSzPct val="45000"/>
              <a:buFont typeface="Wingdings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dirty="0" smtClean="0"/>
              <a:t>Měřící ústrojí každého ampérmetru má vlastní elektrický odpor. Při měření se tedy dopouštíme určité chyby.</a:t>
            </a:r>
          </a:p>
        </p:txBody>
      </p:sp>
      <p:pic>
        <p:nvPicPr>
          <p:cNvPr id="819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11750" y="1944688"/>
            <a:ext cx="4824413" cy="5473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8197" name="TextovéPole 1"/>
          <p:cNvSpPr txBox="1">
            <a:spLocks noChangeArrowheads="1"/>
          </p:cNvSpPr>
          <p:nvPr/>
        </p:nvSpPr>
        <p:spPr bwMode="auto">
          <a:xfrm>
            <a:off x="3672160" y="6732165"/>
            <a:ext cx="1873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Ampérmetr</a:t>
            </a:r>
            <a:endParaRPr lang="cs-CZ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8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52920"/>
          <a:lstStyle/>
          <a:p>
            <a:pPr marL="352780" indent="-352780" defTabSz="1007943" fontAlgn="auto">
              <a:spcAft>
                <a:spcPts val="0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6000" smtClean="0"/>
              <a:t>Rozdělení</a:t>
            </a:r>
          </a:p>
        </p:txBody>
      </p:sp>
      <p:sp>
        <p:nvSpPr>
          <p:cNvPr id="9219" name="Rectangle 2"/>
          <p:cNvSpPr>
            <a:spLocks noGrp="1" noChangeArrowheads="1"/>
          </p:cNvSpPr>
          <p:nvPr>
            <p:ph sz="quarter" idx="13"/>
          </p:nvPr>
        </p:nvSpPr>
        <p:spPr>
          <a:xfrm>
            <a:off x="503238" y="1439863"/>
            <a:ext cx="7488237" cy="4989512"/>
          </a:xfrm>
        </p:spPr>
        <p:txBody>
          <a:bodyPr/>
          <a:lstStyle/>
          <a:p>
            <a:pPr marL="430213" indent="-323850">
              <a:buSzPct val="45000"/>
              <a:buFont typeface="Wingdings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smtClean="0"/>
              <a:t>Magnetoelektrické ampérmetry</a:t>
            </a:r>
          </a:p>
          <a:p>
            <a:pPr marL="430213" indent="-323850">
              <a:buSzPct val="45000"/>
              <a:buFont typeface="Wingdings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smtClean="0"/>
              <a:t>Elektrodynamické ampérmetry</a:t>
            </a:r>
          </a:p>
          <a:p>
            <a:pPr marL="430213" indent="-323850">
              <a:buSzPct val="45000"/>
              <a:buFont typeface="Wingdings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smtClean="0"/>
              <a:t>Feromagnetické ampérmetry</a:t>
            </a:r>
          </a:p>
          <a:p>
            <a:pPr marL="430213" indent="-323850">
              <a:buSzPct val="45000"/>
              <a:buFont typeface="Wingdings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smtClean="0"/>
              <a:t>Digitální ampérmetry</a:t>
            </a:r>
          </a:p>
          <a:p>
            <a:pPr marL="430213" indent="-323850">
              <a:buSzPct val="45000"/>
              <a:buFont typeface="Wingdings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smtClean="0"/>
              <a:t>Další (přístroje s Hallovou sondou, proudové kompenzátory atd.)</a:t>
            </a:r>
          </a:p>
        </p:txBody>
      </p:sp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68875" y="4964113"/>
            <a:ext cx="4595813" cy="25923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9221" name="TextovéPole 1"/>
          <p:cNvSpPr txBox="1">
            <a:spLocks noChangeArrowheads="1"/>
          </p:cNvSpPr>
          <p:nvPr/>
        </p:nvSpPr>
        <p:spPr bwMode="auto">
          <a:xfrm>
            <a:off x="2376488" y="6011863"/>
            <a:ext cx="18716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chemeClr val="tx1"/>
                </a:solidFill>
              </a:rPr>
              <a:t>Ampérmetr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8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52920" anchor="ctr"/>
          <a:lstStyle/>
          <a:p>
            <a:pPr marL="0" indent="0" algn="ctr" defTabSz="1007943" fontAlgn="auto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6000" smtClean="0"/>
              <a:t>Zapojení</a:t>
            </a:r>
          </a:p>
        </p:txBody>
      </p:sp>
      <p:sp>
        <p:nvSpPr>
          <p:cNvPr id="10243" name="Rectangle 1"/>
          <p:cNvSpPr>
            <a:spLocks noGrp="1" noChangeArrowheads="1"/>
          </p:cNvSpPr>
          <p:nvPr>
            <p:ph sz="quarter" idx="13"/>
          </p:nvPr>
        </p:nvSpPr>
        <p:spPr>
          <a:xfrm>
            <a:off x="503238" y="2138363"/>
            <a:ext cx="9070975" cy="4989512"/>
          </a:xfrm>
        </p:spPr>
        <p:txBody>
          <a:bodyPr tIns="28080"/>
          <a:lstStyle/>
          <a:p>
            <a:pPr marL="430213" indent="-323850">
              <a:spcAft>
                <a:spcPts val="1413"/>
              </a:spcAft>
              <a:buSzPct val="45000"/>
              <a:buFont typeface="Wingdings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sz="3200" smtClean="0"/>
              <a:t>Ampérmetr se zapojuje do obvodu sériově. Nastaví se největší rozsah, a v případě, že je odchylka příliš malá, můžeme ho zmenšit.</a:t>
            </a:r>
          </a:p>
          <a:p>
            <a:pPr marL="430213" indent="-323850">
              <a:spcAft>
                <a:spcPts val="1413"/>
              </a:spcAft>
              <a:buSzPct val="45000"/>
              <a:buFont typeface="Wingdings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sz="3200" smtClean="0"/>
              <a:t>Většina ampérmetrů má možnost změnit svůj rozsah.</a:t>
            </a:r>
          </a:p>
          <a:p>
            <a:pPr marL="430213" indent="-323850">
              <a:spcAft>
                <a:spcPts val="1413"/>
              </a:spcAft>
              <a:buSzPct val="45000"/>
              <a:buFont typeface="Wingdings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sz="3200" smtClean="0"/>
              <a:t>Digitální ampérmetr má jednotky určené, ale u ručičkového ampérmetru je nutné zvolit hodnotu nejmenšího dílku.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8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"/>
          <p:cNvSpPr txBox="1">
            <a:spLocks noChangeArrowheads="1"/>
          </p:cNvSpPr>
          <p:nvPr/>
        </p:nvSpPr>
        <p:spPr bwMode="auto">
          <a:xfrm>
            <a:off x="647700" y="517525"/>
            <a:ext cx="7056438" cy="346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084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dirty="0">
                <a:solidFill>
                  <a:srgbClr val="000000"/>
                </a:solidFill>
              </a:rPr>
              <a:t>Zdroje: </a:t>
            </a:r>
            <a:r>
              <a:rPr lang="cs-CZ" dirty="0" smtClean="0">
                <a:solidFill>
                  <a:srgbClr val="000000"/>
                </a:solidFill>
                <a:hlinkClick r:id="rId3"/>
              </a:rPr>
              <a:t>http://cs.wikipedia.org/wiki/Amp%C3%A9rmetr</a:t>
            </a:r>
            <a:endParaRPr lang="cs-CZ" dirty="0" smtClean="0">
              <a:solidFill>
                <a:srgbClr val="000000"/>
              </a:solidFill>
            </a:endParaRPr>
          </a:p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11267" name="Obdélník 1"/>
          <p:cNvSpPr>
            <a:spLocks noChangeArrowheads="1"/>
          </p:cNvSpPr>
          <p:nvPr/>
        </p:nvSpPr>
        <p:spPr bwMode="auto">
          <a:xfrm>
            <a:off x="1439863" y="969963"/>
            <a:ext cx="7488237" cy="1638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</a:pPr>
            <a:r>
              <a:rPr lang="cs-CZ" dirty="0">
                <a:solidFill>
                  <a:schemeClr val="tx1"/>
                </a:solidFill>
                <a:hlinkClick r:id="rId4"/>
              </a:rPr>
              <a:t>http://cs.wikipedia.org/wiki/Soubor:Zero-Center_Ammeter.JPG</a:t>
            </a:r>
          </a:p>
          <a:p>
            <a:pPr hangingPunct="0">
              <a:lnSpc>
                <a:spcPct val="93000"/>
              </a:lnSpc>
            </a:pPr>
            <a:r>
              <a:rPr lang="cs-CZ" dirty="0">
                <a:solidFill>
                  <a:schemeClr val="tx1"/>
                </a:solidFill>
                <a:hlinkClick r:id="rId5"/>
              </a:rPr>
              <a:t>http://commons.wikimedia.org/wiki/File:Amperemeter_hg.jpg?uselang=cs</a:t>
            </a:r>
          </a:p>
          <a:p>
            <a:pPr hangingPunct="0">
              <a:lnSpc>
                <a:spcPct val="93000"/>
              </a:lnSpc>
            </a:pPr>
            <a:r>
              <a:rPr lang="cs-CZ" dirty="0">
                <a:solidFill>
                  <a:schemeClr val="tx1"/>
                </a:solidFill>
                <a:hlinkClick r:id="rId6"/>
              </a:rPr>
              <a:t>http://commons.wikimedia.org/wiki/File:D-BW-Kressbronn_aB_-_</a:t>
            </a:r>
            <a:r>
              <a:rPr lang="cs-CZ" dirty="0" smtClean="0">
                <a:solidFill>
                  <a:schemeClr val="tx1"/>
                </a:solidFill>
                <a:hlinkClick r:id="rId6"/>
              </a:rPr>
              <a:t>Kl%C3%A4ranlage_047.jpg?uselang=cs</a:t>
            </a:r>
            <a:endParaRPr lang="cs-CZ" dirty="0" smtClean="0">
              <a:solidFill>
                <a:schemeClr val="tx1"/>
              </a:solidFill>
            </a:endParaRPr>
          </a:p>
          <a:p>
            <a:pPr hangingPunct="0">
              <a:lnSpc>
                <a:spcPct val="93000"/>
              </a:lnSpc>
            </a:pP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45</TotalTime>
  <Words>246</Words>
  <Application>Microsoft Office PowerPoint</Application>
  <PresentationFormat>Vlastní</PresentationFormat>
  <Paragraphs>59</Paragraphs>
  <Slides>6</Slides>
  <Notes>6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4" baseType="lpstr">
      <vt:lpstr>Arial</vt:lpstr>
      <vt:lpstr>Microsoft YaHei</vt:lpstr>
      <vt:lpstr>Trebuchet MS</vt:lpstr>
      <vt:lpstr>Georgia</vt:lpstr>
      <vt:lpstr>Times New Roman</vt:lpstr>
      <vt:lpstr>Calibri</vt:lpstr>
      <vt:lpstr>Wingdings</vt:lpstr>
      <vt:lpstr>Aerodynamika</vt:lpstr>
      <vt:lpstr>Snímek 1</vt:lpstr>
      <vt:lpstr>Měření elektrického proudu</vt:lpstr>
      <vt:lpstr>Základní fakta</vt:lpstr>
      <vt:lpstr>Rozdělení</vt:lpstr>
      <vt:lpstr>Zapojení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Jindra</dc:creator>
  <cp:lastModifiedBy>Dum</cp:lastModifiedBy>
  <cp:revision>9</cp:revision>
  <cp:lastPrinted>1601-01-01T00:00:00Z</cp:lastPrinted>
  <dcterms:created xsi:type="dcterms:W3CDTF">2013-01-18T10:24:55Z</dcterms:created>
  <dcterms:modified xsi:type="dcterms:W3CDTF">2014-04-13T14:01:37Z</dcterms:modified>
</cp:coreProperties>
</file>