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30" y="-41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7FD308E6-DA5C-4B5C-A979-275814E48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8FB3FFA-4B0E-4D04-8C43-68A10359D472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229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3525" cy="400685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292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C66FA81-B8FE-4CCA-B5B1-0A9FBDE2E83E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33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5272376-895A-400F-A675-0DEA3128501D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43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40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214F835-96E5-4CC3-A9F6-4ECB3C0F5BD8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4CDA8F3-BB76-4E24-B300-3F9DBF78AEBA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F1775B9-91BA-468C-8626-41F52AE6517E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/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01500-7CC2-4948-B2D5-41BA4C3A8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7A455-E044-443E-A4CA-6DC207626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65D7F-EEA4-4780-9025-CF5744463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D8766-A7BD-42F8-AE70-C3660C86E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9E46A-8FA4-4382-AF3E-88C0CBFC8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AE1DA-6D42-43AB-9E3B-F1024CCF3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50FB7-29BC-4C1E-AC35-CA2A13144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/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9E2DF-9175-4D7F-8E90-6F9103748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/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F8A12-68CF-4E95-B24F-8546D4D54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A91D4-1A7C-4703-AE38-FC924D3B0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72C46-6C5B-4C1C-9390-FFABC1941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51B06-515E-414D-9683-56EFC45D5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4488"/>
            <a:ext cx="10080625" cy="251936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438" y="4819650"/>
            <a:ext cx="7180262" cy="1260475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260475" y="806450"/>
            <a:ext cx="7056438" cy="383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025" y="6804025"/>
            <a:ext cx="2773363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3238" y="6804025"/>
            <a:ext cx="3697287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525" y="6804025"/>
            <a:ext cx="201612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FC9D25A-F068-43C6-99BA-2955ACB9B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3" r:id="rId2"/>
    <p:sldLayoutId id="214748370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704" r:id="rId9"/>
    <p:sldLayoutId id="2147483699" r:id="rId10"/>
    <p:sldLayoutId id="2147483700" r:id="rId11"/>
    <p:sldLayoutId id="2147483701" r:id="rId12"/>
  </p:sldLayoutIdLst>
  <p:timing>
    <p:tnLst>
      <p:par>
        <p:cTn id="1" dur="indefinite" restart="never" nodeType="tmRoot"/>
      </p:par>
    </p:tnLst>
  </p:timing>
  <p:txStyles>
    <p:titleStyle>
      <a:lvl1pPr marL="352425" indent="-352425" algn="r" defTabSz="1006475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52425" indent="-352425" algn="r" defTabSz="1006475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2pPr>
      <a:lvl3pPr marL="352425" indent="-352425" algn="r" defTabSz="1006475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3pPr>
      <a:lvl4pPr marL="352425" indent="-352425" algn="r" defTabSz="1006475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4pPr>
      <a:lvl5pPr marL="352425" indent="-352425" algn="r" defTabSz="1006475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0825" indent="-200025" algn="l" defTabSz="1006475" rtl="0" eaLnBrk="0" fontAlgn="base" hangingPunct="0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603250" indent="-200025" algn="l" defTabSz="1006475" rtl="0" eaLnBrk="0" fontAlgn="base" hangingPunct="0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2pPr>
      <a:lvl3pPr marL="906463" indent="-200025" algn="l" defTabSz="1006475" rtl="0" eaLnBrk="0" fontAlgn="base" hangingPunct="0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208088" indent="-200025" algn="l" defTabSz="1006475" rtl="0" eaLnBrk="0" fontAlgn="base" hangingPunct="0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4pPr>
      <a:lvl5pPr marL="1531938" indent="-200025" algn="l" defTabSz="1006475" rtl="0" eaLnBrk="0" fontAlgn="base" hangingPunct="0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1500" kern="1200">
          <a:solidFill>
            <a:srgbClr val="404040"/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mp%C3%A9r%C5%AFv_silov%C3%BD_z%C3%A1ko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VFPt_wires_parallel_out.svg?uselang=cs" TargetMode="External"/><Relationship Id="rId4" Type="http://schemas.openxmlformats.org/officeDocument/2006/relationships/hyperlink" Target="http://commons.wikimedia.org/wiki/File:AtractionTwoWires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847850" y="1427163"/>
          <a:ext cx="6386513" cy="979488"/>
        </p:xfrm>
        <a:graphic>
          <a:graphicData uri="http://schemas.openxmlformats.org/drawingml/2006/table">
            <a:tbl>
              <a:tblPr/>
              <a:tblGrid>
                <a:gridCol w="2400300"/>
                <a:gridCol w="3986213"/>
              </a:tblGrid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školy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Základní škola a mateřská škola Libchavy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a číslo projektu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EU peníze pro ZŠ Libchavy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1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CZ.1.07/1.4.00/21.3403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a název klíčové aktivity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III/2 Inovace a zkvalitnění výuky prostřednictvím ICT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97" name="Group 25"/>
          <p:cNvGraphicFramePr>
            <a:graphicFrameLocks noGrp="1"/>
          </p:cNvGraphicFramePr>
          <p:nvPr/>
        </p:nvGraphicFramePr>
        <p:xfrm>
          <a:off x="1597025" y="2603500"/>
          <a:ext cx="6889750" cy="4535488"/>
        </p:xfrm>
        <a:graphic>
          <a:graphicData uri="http://schemas.openxmlformats.org/drawingml/2006/table">
            <a:tbl>
              <a:tblPr/>
              <a:tblGrid>
                <a:gridCol w="1825625"/>
                <a:gridCol w="5064125"/>
              </a:tblGrid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Vzájemné působení vodičů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VY_32_INOVACE_10_4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Autor: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Jindřich Bielčik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Datum vytvoření: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6.9.2012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Microsoft YaHei" charset="-122"/>
                        <a:cs typeface="Times New Roman" pitchFamily="16" charset="0"/>
                      </a:endParaRP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Vyučovací předmět: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Ročník: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8.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Člověk a příroda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Tematický okruh: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Elektřina a magnetismus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Téma: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Vedení  elektrického proudu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učebního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Potřebný čas pro výuku DUM: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15 min. 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7477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Anotace / Metodický list: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 má sloužit jako digitální pomůcka k výuce o vedení elektrického proudu ve vodičích. 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pic>
        <p:nvPicPr>
          <p:cNvPr id="5180" name="Picture 1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7638" y="252413"/>
            <a:ext cx="4703762" cy="1146175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1"/>
          <p:cNvSpPr>
            <a:spLocks noChangeArrowheads="1"/>
          </p:cNvSpPr>
          <p:nvPr/>
        </p:nvSpPr>
        <p:spPr bwMode="auto">
          <a:xfrm>
            <a:off x="1511300" y="2474913"/>
            <a:ext cx="6911975" cy="4940300"/>
          </a:xfrm>
          <a:prstGeom prst="roundRect">
            <a:avLst>
              <a:gd name="adj" fmla="val 28"/>
            </a:avLst>
          </a:pr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401638"/>
            <a:ext cx="9070975" cy="2103437"/>
          </a:xfrm>
        </p:spPr>
        <p:txBody>
          <a:bodyPr tIns="63360"/>
          <a:lstStyle/>
          <a:p>
            <a:pPr marL="352780" indent="-352780" defTabSz="1007943" eaLnBrk="1" fontAlgn="auto" hangingPunct="1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7200" smtClean="0"/>
              <a:t>Vzájemné působení vodičů</a:t>
            </a:r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7988" y="2557463"/>
            <a:ext cx="6578600" cy="4694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eaLnBrk="1" fontAlgn="auto" hangingPunct="1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Ampérův silový zákon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5553075"/>
          </a:xfrm>
        </p:spPr>
        <p:txBody>
          <a:bodyPr/>
          <a:lstStyle/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Ampérův silový zákon je zákon vzájemného silového působení dvou lineárních vodičů, jimiž protéká elektrický proud.</a:t>
            </a:r>
          </a:p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Ampère poprvé kvalitativně popsal vzájemné přitahování či odpuzování dvou proudovodičů na zasedání francouzské Akademie věd 25. září 1820.</a:t>
            </a:r>
          </a:p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Ampérův zákon pro magnetickou sílu mezi dvěma vodiči se využívá k definici základní jednotky soustavy SI: ampér.</a:t>
            </a:r>
          </a:p>
          <a:p>
            <a:pPr marL="430213" indent="-323850" eaLnBrk="1" hangingPunct="1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eaLnBrk="1" fontAlgn="auto" hangingPunct="1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Souhlasný směr proudů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V okolí obou vodičů, kterými prochází elektrické proudy, se vytváří magnetická pole. </a:t>
            </a:r>
          </a:p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Směry magnetických siločar určíme pomocí pravidla pravé ruky.</a:t>
            </a:r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503238" y="3887788"/>
            <a:ext cx="6048375" cy="1457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3080" rIns="90000" bIns="45000"/>
          <a:lstStyle/>
          <a:p>
            <a:pPr marL="214313" indent="-214313">
              <a:buSzPct val="45000"/>
              <a:buFont typeface="Wingdings" charset="2"/>
              <a:buChar char=""/>
              <a:tabLst>
                <a:tab pos="214313" algn="l"/>
                <a:tab pos="661988" algn="l"/>
                <a:tab pos="1111250" algn="l"/>
                <a:tab pos="1560513" algn="l"/>
                <a:tab pos="2009775" algn="l"/>
                <a:tab pos="2459038" algn="l"/>
                <a:tab pos="2908300" algn="l"/>
                <a:tab pos="3357563" algn="l"/>
                <a:tab pos="3806825" algn="l"/>
                <a:tab pos="4256088" algn="l"/>
                <a:tab pos="4705350" algn="l"/>
                <a:tab pos="5154613" algn="l"/>
                <a:tab pos="5603875" algn="l"/>
                <a:tab pos="6053138" algn="l"/>
                <a:tab pos="6502400" algn="l"/>
                <a:tab pos="6951663" algn="l"/>
                <a:tab pos="7400925" algn="l"/>
                <a:tab pos="7850188" algn="l"/>
                <a:tab pos="8299450" algn="l"/>
                <a:tab pos="8748713" algn="l"/>
                <a:tab pos="9197975" algn="l"/>
              </a:tabLst>
            </a:pPr>
            <a:r>
              <a:rPr lang="cs-CZ" sz="3200">
                <a:solidFill>
                  <a:srgbClr val="000000"/>
                </a:solidFill>
              </a:rPr>
              <a:t>Pokud vodiči prochází elektrické proudy ve stejném směru, tak se vodiče přitahují.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263525"/>
            <a:ext cx="9070975" cy="1754188"/>
          </a:xfrm>
        </p:spPr>
        <p:txBody>
          <a:bodyPr tIns="52920"/>
          <a:lstStyle/>
          <a:p>
            <a:pPr marL="352780" indent="-352780" defTabSz="1007943" eaLnBrk="1" fontAlgn="auto" hangingPunct="1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Nesouhlasný  směr proudů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2160588"/>
            <a:ext cx="4751387" cy="5192712"/>
          </a:xfrm>
        </p:spPr>
        <p:txBody>
          <a:bodyPr/>
          <a:lstStyle/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Vodiče tedy na sebe působí stejně velkými silami, které mají opačný směr, což souhlasí se 3. Newtonovým zákonem (zákon akce a reakce).</a:t>
            </a:r>
          </a:p>
          <a:p>
            <a:pPr marL="430213" indent="-323850" eaLnBrk="1" hangingPunct="1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Pokud vodiči prochází proudy v různých směrech, vodiče se odpuzují.</a:t>
            </a:r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2113" y="2843213"/>
            <a:ext cx="4319587" cy="32400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/>
          <p:cNvSpPr txBox="1">
            <a:spLocks noChangeArrowheads="1"/>
          </p:cNvSpPr>
          <p:nvPr/>
        </p:nvSpPr>
        <p:spPr bwMode="auto">
          <a:xfrm>
            <a:off x="647700" y="517525"/>
            <a:ext cx="7056438" cy="346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000000"/>
                </a:solidFill>
              </a:rPr>
              <a:t>Zdroje: </a:t>
            </a:r>
            <a:r>
              <a:rPr lang="cs-CZ" dirty="0" smtClean="0">
                <a:solidFill>
                  <a:srgbClr val="000000"/>
                </a:solidFill>
                <a:hlinkClick r:id="rId3"/>
              </a:rPr>
              <a:t>http://cs.wikipedia.org/wiki/Amp%C3%A9r%C5%AFv_silov%C3%BD_z%C3%A1kon</a:t>
            </a:r>
            <a:endParaRPr lang="cs-CZ" dirty="0" smtClean="0">
              <a:solidFill>
                <a:srgbClr val="000000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243" name="Obdélník 1"/>
          <p:cNvSpPr>
            <a:spLocks noChangeArrowheads="1"/>
          </p:cNvSpPr>
          <p:nvPr/>
        </p:nvSpPr>
        <p:spPr bwMode="auto">
          <a:xfrm>
            <a:off x="647824" y="1619597"/>
            <a:ext cx="5038725" cy="1380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</a:pPr>
            <a:r>
              <a:rPr lang="cs-CZ" dirty="0">
                <a:hlinkClick r:id="rId4"/>
              </a:rPr>
              <a:t>http://commons.wikimedia.org/wiki/File:AtractionTwoWires.svg?uselang=cs</a:t>
            </a:r>
          </a:p>
          <a:p>
            <a:pPr>
              <a:buClrTx/>
              <a:buSzTx/>
              <a:buFontTx/>
              <a:buNone/>
            </a:pPr>
            <a:r>
              <a:rPr lang="cs-CZ" dirty="0">
                <a:solidFill>
                  <a:schemeClr val="tx1"/>
                </a:solidFill>
                <a:hlinkClick r:id="rId5"/>
              </a:rPr>
              <a:t>http</a:t>
            </a:r>
            <a:r>
              <a:rPr lang="cs-CZ">
                <a:solidFill>
                  <a:schemeClr val="tx1"/>
                </a:solidFill>
                <a:hlinkClick r:id="rId5"/>
              </a:rPr>
              <a:t>://</a:t>
            </a:r>
            <a:r>
              <a:rPr lang="cs-CZ" smtClean="0">
                <a:solidFill>
                  <a:schemeClr val="tx1"/>
                </a:solidFill>
                <a:hlinkClick r:id="rId5"/>
              </a:rPr>
              <a:t>commons.wikimedia.org/wiki/File:VFPt_wires_parallel_out.svg?uselang=cs</a:t>
            </a:r>
            <a:endParaRPr lang="cs-CZ" smtClean="0">
              <a:solidFill>
                <a:schemeClr val="tx1"/>
              </a:solidFill>
            </a:endParaRPr>
          </a:p>
          <a:p>
            <a:pPr>
              <a:buClrTx/>
              <a:buSzTx/>
              <a:buFontTx/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</TotalTime>
  <Words>274</Words>
  <Application>Microsoft Office PowerPoint</Application>
  <PresentationFormat>Vlastní</PresentationFormat>
  <Paragraphs>54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Microsoft YaHei</vt:lpstr>
      <vt:lpstr>Times New Roman</vt:lpstr>
      <vt:lpstr>Trebuchet MS</vt:lpstr>
      <vt:lpstr>Georgia</vt:lpstr>
      <vt:lpstr>Calibri</vt:lpstr>
      <vt:lpstr>Wingdings</vt:lpstr>
      <vt:lpstr>Aerodynamika</vt:lpstr>
      <vt:lpstr>Snímek 1</vt:lpstr>
      <vt:lpstr>Vzájemné působení vodičů</vt:lpstr>
      <vt:lpstr>Ampérův silový zákon</vt:lpstr>
      <vt:lpstr>Souhlasný směr proudů</vt:lpstr>
      <vt:lpstr>Nesouhlasný  směr proudů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Jindra</dc:creator>
  <cp:lastModifiedBy>Dum</cp:lastModifiedBy>
  <cp:revision>9</cp:revision>
  <cp:lastPrinted>1601-01-01T00:00:00Z</cp:lastPrinted>
  <dcterms:created xsi:type="dcterms:W3CDTF">2013-01-18T10:24:55Z</dcterms:created>
  <dcterms:modified xsi:type="dcterms:W3CDTF">2014-04-13T14:04:31Z</dcterms:modified>
</cp:coreProperties>
</file>