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990" y="-6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360" cap="sq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1937" cy="4005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1" name="Rectangle 3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5200" cy="480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8188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8187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8188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8187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fld id="{8A4D54F3-39DE-4EED-87F7-704B0078B7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F6B2E6C1-C177-4EC5-8ACD-D74D1545FBD9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1331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3525" cy="400685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316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217A46D5-E27F-41F5-B69E-E52852CEB0B1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433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4340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0D40835C-B678-4804-9B7B-5E32F70035F6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536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364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146ECB21-6BFC-4DE6-A22C-403975620B15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638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6388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D0C7A0BA-50E2-42E2-9CAC-55BCEA868092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741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412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4E1AFFCA-1C25-423D-8D7A-B798D9D1BFA0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1843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436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924175"/>
            <a:ext cx="10080625" cy="25193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4757" y="5569496"/>
            <a:ext cx="6214412" cy="972373"/>
          </a:xfrm>
        </p:spPr>
        <p:txBody>
          <a:bodyPr>
            <a:normAutofit/>
          </a:bodyPr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1327" y="3452770"/>
            <a:ext cx="7910326" cy="1976635"/>
          </a:xfrm>
          <a:effectLst/>
        </p:spPr>
        <p:txBody>
          <a:bodyPr/>
          <a:lstStyle>
            <a:lvl1pPr marL="705560" indent="-503972" algn="l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92BD5-13F2-46A5-BE9F-A68476334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260078" y="806366"/>
            <a:ext cx="7056438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F4CBAA-B09C-4FFD-AAA5-887E78E60D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924175"/>
            <a:ext cx="10080625" cy="25193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1456" y="2394942"/>
            <a:ext cx="6577835" cy="2671290"/>
          </a:xfrm>
          <a:effectLst/>
        </p:spPr>
        <p:txBody>
          <a:bodyPr anchor="b"/>
          <a:lstStyle>
            <a:lvl1pPr algn="r">
              <a:defRPr sz="51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29597" y="5078928"/>
            <a:ext cx="6582055" cy="920940"/>
          </a:xfrm>
        </p:spPr>
        <p:txBody>
          <a:bodyPr/>
          <a:lstStyle>
            <a:lvl1pPr marL="0" indent="0" algn="r">
              <a:buNone/>
              <a:defRPr sz="2200">
                <a:solidFill>
                  <a:schemeClr val="tx2"/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F808D1-7A8E-4944-9342-1E0BAC4786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60077" y="806364"/>
            <a:ext cx="3689509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20957" y="806366"/>
            <a:ext cx="3689509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5CEB1-C460-494C-8B80-6261517A2F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0078" y="806365"/>
            <a:ext cx="3689509" cy="70521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74902" y="1543601"/>
            <a:ext cx="3689509" cy="302387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3328" y="806365"/>
            <a:ext cx="3689509" cy="70521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0817" y="1542174"/>
            <a:ext cx="3689509" cy="302387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19C49-52FF-4B3F-ADF7-7C8C50D765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2576B7-A3AB-4747-896B-B363F2413C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17E26-F8C8-44B8-89A5-B50C11BFB9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5045" y="2435896"/>
            <a:ext cx="4008531" cy="1387255"/>
          </a:xfrm>
          <a:effectLst/>
        </p:spPr>
        <p:txBody>
          <a:bodyPr anchor="b"/>
          <a:lstStyle>
            <a:lvl1pPr marL="251986" indent="-251986" algn="l">
              <a:defRPr sz="31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4032" y="806366"/>
            <a:ext cx="4428557" cy="5395533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5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85956" y="3855679"/>
            <a:ext cx="3735762" cy="2358422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1DC56-03C2-45D2-AC94-417270D418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924175"/>
            <a:ext cx="10080625" cy="25193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3570" y="1259946"/>
            <a:ext cx="4536281" cy="3447827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2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7810" y="1113874"/>
            <a:ext cx="4072504" cy="2384329"/>
          </a:xfrm>
        </p:spPr>
        <p:txBody>
          <a:bodyPr anchor="b"/>
          <a:lstStyle>
            <a:lvl1pPr marL="201589" indent="-201589">
              <a:buFont typeface="Georgia" pitchFamily="18" charset="0"/>
              <a:buChar char="*"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763" y="4921197"/>
            <a:ext cx="7037407" cy="1259946"/>
          </a:xfrm>
        </p:spPr>
        <p:txBody>
          <a:bodyPr anchor="b"/>
          <a:lstStyle>
            <a:lvl1pPr algn="l">
              <a:defRPr sz="51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962A90-B0C4-4DF4-A0AD-AA5538836A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00130" y="806364"/>
            <a:ext cx="7056438" cy="383023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26812-9E49-4980-8F18-C55EC0C839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71938" y="415041"/>
            <a:ext cx="2268141" cy="577429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64604" y="806365"/>
            <a:ext cx="5323954" cy="539553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26F7C-EEE1-44B3-A5B5-ECD9DDAAE4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7800" cy="12588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D8511-409A-42DD-BFF4-F5C9B98FB9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627758"/>
            <a:ext cx="10080625" cy="1931917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0080625" cy="5627758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4154488"/>
            <a:ext cx="10080625" cy="251936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76438" y="4819650"/>
            <a:ext cx="7180262" cy="1260475"/>
          </a:xfrm>
          <a:prstGeom prst="rect">
            <a:avLst/>
          </a:prstGeom>
          <a:effectLst/>
        </p:spPr>
        <p:txBody>
          <a:bodyPr vert="horz" lIns="100794" tIns="50397" rIns="100794" bIns="50397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260475" y="806450"/>
            <a:ext cx="7056438" cy="383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04025" y="6804025"/>
            <a:ext cx="2773363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3238" y="6804025"/>
            <a:ext cx="3697287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00525" y="6804025"/>
            <a:ext cx="2016125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ctr">
              <a:defRPr sz="1300" b="1" smtClean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5CD5CBD1-295B-40E2-89E9-6A4B1C0489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78" r:id="rId2"/>
    <p:sldLayoutId id="2147483687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8" r:id="rId9"/>
    <p:sldLayoutId id="2147483684" r:id="rId10"/>
    <p:sldLayoutId id="2147483685" r:id="rId11"/>
    <p:sldLayoutId id="2147483689" r:id="rId12"/>
  </p:sldLayoutIdLst>
  <p:timing>
    <p:tnLst>
      <p:par>
        <p:cTn id="1" dur="indefinite" restart="never" nodeType="tmRoot"/>
      </p:par>
    </p:tnLst>
  </p:timing>
  <p:txStyles>
    <p:titleStyle>
      <a:lvl1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2pPr>
      <a:lvl3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3pPr>
      <a:lvl4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4pPr>
      <a:lvl5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0825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2400" kern="1200">
          <a:solidFill>
            <a:srgbClr val="404040"/>
          </a:solidFill>
          <a:latin typeface="+mn-lt"/>
          <a:ea typeface="+mn-ea"/>
          <a:cs typeface="+mn-cs"/>
        </a:defRPr>
      </a:lvl1pPr>
      <a:lvl2pPr marL="603250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2pPr>
      <a:lvl3pPr marL="906463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3pPr>
      <a:lvl4pPr marL="1208088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4pPr>
      <a:lvl5pPr marL="1531938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1500" kern="1200">
          <a:solidFill>
            <a:srgbClr val="404040"/>
          </a:solidFill>
          <a:latin typeface="+mn-lt"/>
          <a:ea typeface="+mn-ea"/>
          <a:cs typeface="+mn-cs"/>
        </a:defRPr>
      </a:lvl5pPr>
      <a:lvl6pPr marL="1834456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167078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19858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852479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3" name="Group 1"/>
          <p:cNvGraphicFramePr>
            <a:graphicFrameLocks noGrp="1"/>
          </p:cNvGraphicFramePr>
          <p:nvPr/>
        </p:nvGraphicFramePr>
        <p:xfrm>
          <a:off x="1847850" y="1427163"/>
          <a:ext cx="6386513" cy="979488"/>
        </p:xfrm>
        <a:graphic>
          <a:graphicData uri="http://schemas.openxmlformats.org/drawingml/2006/table">
            <a:tbl>
              <a:tblPr/>
              <a:tblGrid>
                <a:gridCol w="2400300"/>
                <a:gridCol w="3986213"/>
              </a:tblGrid>
              <a:tr h="2825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Název školy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Základní škola a mateřská škola Libchavy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Název a číslo projektu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EU peníze pro ZŠ Libchavy</a:t>
                      </a:r>
                    </a:p>
                    <a:p>
                      <a:pPr marL="0" marR="0" lvl="0" indent="0" algn="ctr" defTabSz="449263" rtl="0" eaLnBrk="1" fontAlgn="base" latinLnBrk="0" hangingPunct="1">
                        <a:lnSpc>
                          <a:spcPct val="11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CZ.1.07/1.4.00/21.3403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Číslo a název klíčové aktivity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III/2 Inovace a zkvalitnění výuky prostřednictvím ICT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97" name="Group 25"/>
          <p:cNvGraphicFramePr>
            <a:graphicFrameLocks noGrp="1"/>
          </p:cNvGraphicFramePr>
          <p:nvPr/>
        </p:nvGraphicFramePr>
        <p:xfrm>
          <a:off x="1597025" y="2603500"/>
          <a:ext cx="6889750" cy="4535488"/>
        </p:xfrm>
        <a:graphic>
          <a:graphicData uri="http://schemas.openxmlformats.org/drawingml/2006/table">
            <a:tbl>
              <a:tblPr/>
              <a:tblGrid>
                <a:gridCol w="1825625"/>
                <a:gridCol w="5064125"/>
              </a:tblGrid>
              <a:tr h="3778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Název materiálu: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Zapojování rezistorů</a:t>
                      </a:r>
                    </a:p>
                  </a:txBody>
                  <a:tcPr marL="41040" marR="41040" marT="29484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Číslo materiálu: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VY_32_INOVACE_10_5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Autor: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Jindřich Bielčik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Datum vytvoření: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15.2.2013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Vyučovací předmět: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Fyzika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Ročník: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8.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Vzdělávací oblast: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Člověk a příroda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Vzdělávací obor: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Fyzika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Tematický okruh: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Elektřina a magnetismus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3778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Téma: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Řazení rezistorů</a:t>
                      </a:r>
                    </a:p>
                  </a:txBody>
                  <a:tcPr marL="41040" marR="41040" marT="29484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Druh učebního materiálu: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Prezentace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Potřebný čas pro výuku DUM: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20 min. prezentace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74771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Anotace / Metodický list: 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Prezentace má sloužit jako digitální pomůcka k výuce o rezistorech.  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</a:tbl>
          </a:graphicData>
        </a:graphic>
      </p:graphicFrame>
      <p:pic>
        <p:nvPicPr>
          <p:cNvPr id="6204" name="Picture 1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87638" y="252413"/>
            <a:ext cx="4703762" cy="1146175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63360"/>
          <a:lstStyle/>
          <a:p>
            <a:pPr marL="352780" indent="-352780" defTabSz="1007943" fontAlgn="auto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7200" smtClean="0"/>
              <a:t>Zapojování rezistorů</a:t>
            </a:r>
          </a:p>
        </p:txBody>
      </p:sp>
      <p:pic>
        <p:nvPicPr>
          <p:cNvPr id="717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65250" y="1563688"/>
            <a:ext cx="7175500" cy="58531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1"/>
          <p:cNvSpPr>
            <a:spLocks noChangeArrowheads="1"/>
          </p:cNvSpPr>
          <p:nvPr/>
        </p:nvSpPr>
        <p:spPr bwMode="auto">
          <a:xfrm>
            <a:off x="936625" y="4967288"/>
            <a:ext cx="3743325" cy="1079500"/>
          </a:xfrm>
          <a:prstGeom prst="roundRect">
            <a:avLst>
              <a:gd name="adj" fmla="val 144"/>
            </a:avLst>
          </a:prstGeom>
          <a:solidFill>
            <a:srgbClr val="FFFFFF"/>
          </a:solidFill>
          <a:ln w="9360">
            <a:solidFill>
              <a:srgbClr val="808080"/>
            </a:solidFill>
            <a:round/>
            <a:headEnd/>
            <a:tailEnd/>
          </a:ln>
          <a:effectLst/>
        </p:spPr>
        <p:txBody>
          <a:bodyPr lIns="90000" tIns="60840" rIns="90000" bIns="450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>
                <a:solidFill>
                  <a:srgbClr val="000000"/>
                </a:solidFill>
              </a:rPr>
              <a:t>;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52920"/>
          <a:lstStyle/>
          <a:p>
            <a:pPr marL="352780" indent="-352780" defTabSz="1007943" fontAlgn="auto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6000" smtClean="0"/>
              <a:t>Sériové zapojení</a:t>
            </a:r>
          </a:p>
        </p:txBody>
      </p:sp>
      <p:sp>
        <p:nvSpPr>
          <p:cNvPr id="8196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03238" y="1768475"/>
            <a:ext cx="9070975" cy="4989513"/>
          </a:xfrm>
        </p:spPr>
        <p:txBody>
          <a:bodyPr/>
          <a:lstStyle/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Při sériovém zapojení teče všemi rezistory stejný proud a napětí se rozloží na každý rezistor rovnoměrně.</a:t>
            </a:r>
          </a:p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Celkový odpor Rc je tady dán součtem jednotlivých odporů.</a:t>
            </a:r>
          </a:p>
        </p:txBody>
      </p:sp>
      <p:pic>
        <p:nvPicPr>
          <p:cNvPr id="819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6625" y="5094288"/>
            <a:ext cx="3743325" cy="9525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8198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95850" y="4995863"/>
            <a:ext cx="3887788" cy="1052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52920"/>
          <a:lstStyle/>
          <a:p>
            <a:pPr marL="352780" indent="-352780" defTabSz="1007943" fontAlgn="auto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6000" smtClean="0"/>
              <a:t>Paralelní zapojení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503238" y="1768475"/>
            <a:ext cx="9070975" cy="4989513"/>
          </a:xfrm>
        </p:spPr>
        <p:txBody>
          <a:bodyPr/>
          <a:lstStyle/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Při paralelním řazení je na všech rezistorech stejné napětí a proud se dělí podle Ohmova zákona. </a:t>
            </a:r>
          </a:p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Celkový odpor Rc je dán součtem vodivosti tedy převrácených hodnot jednotlivých odporů (1/R).</a:t>
            </a:r>
          </a:p>
        </p:txBody>
      </p:sp>
      <p:sp>
        <p:nvSpPr>
          <p:cNvPr id="9220" name="AutoShape 3"/>
          <p:cNvSpPr>
            <a:spLocks noChangeArrowheads="1"/>
          </p:cNvSpPr>
          <p:nvPr/>
        </p:nvSpPr>
        <p:spPr bwMode="auto">
          <a:xfrm>
            <a:off x="935038" y="4824413"/>
            <a:ext cx="3743325" cy="2447925"/>
          </a:xfrm>
          <a:prstGeom prst="roundRect">
            <a:avLst>
              <a:gd name="adj" fmla="val 65"/>
            </a:avLst>
          </a:prstGeom>
          <a:solidFill>
            <a:srgbClr val="FFFFFF"/>
          </a:solidFill>
          <a:ln w="9360">
            <a:solidFill>
              <a:srgbClr val="808080"/>
            </a:solidFill>
            <a:round/>
            <a:headEnd/>
            <a:tailEnd/>
          </a:ln>
          <a:effectLst/>
        </p:spPr>
        <p:txBody>
          <a:bodyPr lIns="90000" tIns="60840" rIns="90000" bIns="450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>
                <a:solidFill>
                  <a:srgbClr val="000000"/>
                </a:solidFill>
              </a:rPr>
              <a:t>;</a:t>
            </a:r>
          </a:p>
        </p:txBody>
      </p:sp>
      <p:pic>
        <p:nvPicPr>
          <p:cNvPr id="9221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11750" y="5400675"/>
            <a:ext cx="4248150" cy="10795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9222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35038" y="4824413"/>
            <a:ext cx="3743325" cy="2447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1"/>
          <p:cNvSpPr>
            <a:spLocks noChangeArrowheads="1"/>
          </p:cNvSpPr>
          <p:nvPr/>
        </p:nvSpPr>
        <p:spPr bwMode="auto">
          <a:xfrm>
            <a:off x="1295400" y="2952750"/>
            <a:ext cx="2879725" cy="2952750"/>
          </a:xfrm>
          <a:prstGeom prst="roundRect">
            <a:avLst>
              <a:gd name="adj" fmla="val 51"/>
            </a:avLst>
          </a:prstGeom>
          <a:solidFill>
            <a:srgbClr val="FFFFFF"/>
          </a:solidFill>
          <a:ln w="9360">
            <a:solidFill>
              <a:srgbClr val="808080"/>
            </a:solidFill>
            <a:round/>
            <a:headEnd/>
            <a:tailEnd/>
          </a:ln>
          <a:effectLst/>
        </p:spPr>
        <p:txBody>
          <a:bodyPr lIns="90000" tIns="60840" rIns="90000" bIns="450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>
                <a:solidFill>
                  <a:srgbClr val="000000"/>
                </a:solidFill>
              </a:rPr>
              <a:t>;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52920"/>
          <a:lstStyle/>
          <a:p>
            <a:pPr marL="352780" indent="-352780" defTabSz="1007943" fontAlgn="auto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6000" smtClean="0"/>
              <a:t>Seriově-paralelní zapojení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03238" y="1768475"/>
            <a:ext cx="9070975" cy="5183188"/>
          </a:xfrm>
        </p:spPr>
        <p:txBody>
          <a:bodyPr/>
          <a:lstStyle/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Pro výpočet kombinace sériového a paralelního řazení použijeme oba předchozí vztahy. </a:t>
            </a:r>
          </a:p>
          <a:p>
            <a:pPr marL="430213" indent="-323850">
              <a:buClrTx/>
              <a:buSzPct val="45000"/>
              <a:buFontTx/>
              <a:buNone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endParaRPr lang="cs-CZ" smtClean="0"/>
          </a:p>
          <a:p>
            <a:pPr marL="430213" indent="-323850">
              <a:buClrTx/>
              <a:buSzPct val="45000"/>
              <a:buFontTx/>
              <a:buNone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endParaRPr lang="cs-CZ" smtClean="0"/>
          </a:p>
          <a:p>
            <a:pPr marL="430213" indent="-323850">
              <a:buClrTx/>
              <a:buSzPct val="45000"/>
              <a:buFontTx/>
              <a:buNone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endParaRPr lang="cs-CZ" smtClean="0"/>
          </a:p>
          <a:p>
            <a:pPr marL="430213" indent="-323850">
              <a:buClrTx/>
              <a:buSzPct val="45000"/>
              <a:buFontTx/>
              <a:buNone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endParaRPr lang="cs-CZ" smtClean="0"/>
          </a:p>
          <a:p>
            <a:pPr marL="430213" indent="-323850">
              <a:buClrTx/>
              <a:buSzPct val="45000"/>
              <a:buFontTx/>
              <a:buNone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endParaRPr lang="cs-CZ" smtClean="0"/>
          </a:p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Například celkový odpor Rc tohoto zapojení je dán:</a:t>
            </a:r>
          </a:p>
        </p:txBody>
      </p:sp>
      <p:pic>
        <p:nvPicPr>
          <p:cNvPr id="1024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8275" y="2963863"/>
            <a:ext cx="2592388" cy="29527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10246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44688" y="6551613"/>
            <a:ext cx="4248150" cy="7921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1"/>
          <p:cNvSpPr txBox="1">
            <a:spLocks noChangeArrowheads="1"/>
          </p:cNvSpPr>
          <p:nvPr/>
        </p:nvSpPr>
        <p:spPr bwMode="auto">
          <a:xfrm>
            <a:off x="647700" y="517525"/>
            <a:ext cx="7056438" cy="3460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0840" rIns="90000" bIns="4500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solidFill>
                  <a:srgbClr val="000000"/>
                </a:solidFill>
              </a:rPr>
              <a:t>Zdroje</a:t>
            </a:r>
            <a:r>
              <a:rPr lang="cs-CZ">
                <a:solidFill>
                  <a:srgbClr val="000000"/>
                </a:solidFill>
              </a:rPr>
              <a:t>: </a:t>
            </a:r>
            <a:r>
              <a:rPr lang="cs-CZ" smtClean="0">
                <a:solidFill>
                  <a:srgbClr val="000000"/>
                </a:solidFill>
              </a:rPr>
              <a:t>http://cs.wikipedia.org/wiki/Rezistor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1267" name="Obdélník 1"/>
          <p:cNvSpPr>
            <a:spLocks noChangeArrowheads="1"/>
          </p:cNvSpPr>
          <p:nvPr/>
        </p:nvSpPr>
        <p:spPr bwMode="auto">
          <a:xfrm>
            <a:off x="1368425" y="1042988"/>
            <a:ext cx="5038725" cy="60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</a:pPr>
            <a:r>
              <a:rPr lang="cs-CZ">
                <a:solidFill>
                  <a:schemeClr val="tx1"/>
                </a:solidFill>
              </a:rPr>
              <a:t>http://cs.wikipedia.org/wiki/Soubor:Resistors-photo.JPG</a:t>
            </a:r>
          </a:p>
        </p:txBody>
      </p:sp>
      <p:sp>
        <p:nvSpPr>
          <p:cNvPr id="11268" name="Obdélník 2"/>
          <p:cNvSpPr>
            <a:spLocks noChangeArrowheads="1"/>
          </p:cNvSpPr>
          <p:nvPr/>
        </p:nvSpPr>
        <p:spPr bwMode="auto">
          <a:xfrm>
            <a:off x="1389063" y="2555875"/>
            <a:ext cx="5038725" cy="60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tx1"/>
                </a:solidFill>
              </a:rPr>
              <a:t>http://upload.wikimedia.org/wikipedia/commons/2/2a/Resistorsparallel_eu.svg</a:t>
            </a:r>
          </a:p>
        </p:txBody>
      </p:sp>
      <p:sp>
        <p:nvSpPr>
          <p:cNvPr id="11269" name="Obdélník 3"/>
          <p:cNvSpPr>
            <a:spLocks noChangeArrowheads="1"/>
          </p:cNvSpPr>
          <p:nvPr/>
        </p:nvSpPr>
        <p:spPr bwMode="auto">
          <a:xfrm>
            <a:off x="1389063" y="1835150"/>
            <a:ext cx="5038725" cy="60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tx1"/>
                </a:solidFill>
              </a:rPr>
              <a:t>http://upload.wikimedia.org/wikipedia/commons/1/15/Resistorsseries_eu.svg</a:t>
            </a:r>
          </a:p>
        </p:txBody>
      </p:sp>
      <p:sp>
        <p:nvSpPr>
          <p:cNvPr id="11270" name="Obdélník 4"/>
          <p:cNvSpPr>
            <a:spLocks noChangeArrowheads="1"/>
          </p:cNvSpPr>
          <p:nvPr/>
        </p:nvSpPr>
        <p:spPr bwMode="auto">
          <a:xfrm>
            <a:off x="1511300" y="3476625"/>
            <a:ext cx="5038725" cy="60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tx1"/>
                </a:solidFill>
              </a:rPr>
              <a:t>http://upload.wikimedia.org/wikipedia/commons/8/82/Resistorscombo_eu.svg</a:t>
            </a:r>
          </a:p>
        </p:txBody>
      </p:sp>
      <p:sp>
        <p:nvSpPr>
          <p:cNvPr id="11271" name="Obdélník 1"/>
          <p:cNvSpPr>
            <a:spLocks noChangeArrowheads="1"/>
          </p:cNvSpPr>
          <p:nvPr/>
        </p:nvSpPr>
        <p:spPr bwMode="auto">
          <a:xfrm>
            <a:off x="1511300" y="4284663"/>
            <a:ext cx="184731" cy="349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47</TotalTime>
  <Words>220</Words>
  <Application>Microsoft Office PowerPoint</Application>
  <PresentationFormat>Vlastní</PresentationFormat>
  <Paragraphs>62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4" baseType="lpstr">
      <vt:lpstr>Arial</vt:lpstr>
      <vt:lpstr>Microsoft YaHei</vt:lpstr>
      <vt:lpstr>Times New Roman</vt:lpstr>
      <vt:lpstr>Trebuchet MS</vt:lpstr>
      <vt:lpstr>Georgia</vt:lpstr>
      <vt:lpstr>Calibri</vt:lpstr>
      <vt:lpstr>Wingdings</vt:lpstr>
      <vt:lpstr>Aerodynamika</vt:lpstr>
      <vt:lpstr>Snímek 1</vt:lpstr>
      <vt:lpstr>Zapojování rezistorů</vt:lpstr>
      <vt:lpstr>Sériové zapojení</vt:lpstr>
      <vt:lpstr>Paralelní zapojení</vt:lpstr>
      <vt:lpstr>Seriově-paralelní zapojení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Jindra</dc:creator>
  <cp:lastModifiedBy>Dum</cp:lastModifiedBy>
  <cp:revision>8</cp:revision>
  <cp:lastPrinted>1601-01-01T00:00:00Z</cp:lastPrinted>
  <dcterms:created xsi:type="dcterms:W3CDTF">2013-01-18T10:24:55Z</dcterms:created>
  <dcterms:modified xsi:type="dcterms:W3CDTF">2014-04-13T14:06:34Z</dcterms:modified>
</cp:coreProperties>
</file>