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990" y="-6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360" cap="sq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1937" cy="4005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1" name="Rectangle 3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5200" cy="480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fld id="{55DA27F0-61BB-4F44-942B-7D7926DCA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9D0EFF98-531A-4E07-A7EF-79F4B78A802F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331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3525" cy="400685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316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82CA86C2-31BB-4CA6-A12F-6755C0533544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433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340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C1680181-8541-4F11-8093-F37FB689CA4F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536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364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770341FC-9C8F-48A6-9ECE-8C73123F37E4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638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6388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BBD34B47-6A33-4E3C-B440-7330737FC4B3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741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412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9612264B-6B7B-4E69-90F9-DE1E5C53B2F3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843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436" name="Rectangle 2"/>
          <p:cNvSpPr>
            <a:spLocks noChangeArrowheads="1"/>
          </p:cNvSpPr>
          <p:nvPr>
            <p:ph type="body" idx="1"/>
          </p:nvPr>
        </p:nvSpPr>
        <p:spPr>
          <a:xfrm>
            <a:off x="755650" y="5078413"/>
            <a:ext cx="6046788" cy="48101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924175"/>
            <a:ext cx="10080625" cy="25193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4757" y="5569496"/>
            <a:ext cx="6214412" cy="972373"/>
          </a:xfrm>
        </p:spPr>
        <p:txBody>
          <a:bodyPr>
            <a:normAutofit/>
          </a:bodyPr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1327" y="3452770"/>
            <a:ext cx="7910326" cy="1976635"/>
          </a:xfrm>
          <a:effectLst/>
        </p:spPr>
        <p:txBody>
          <a:bodyPr/>
          <a:lstStyle>
            <a:lvl1pPr marL="705560" indent="-503972" algn="l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1C0E5-773C-4FCA-B35D-039AD859FF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260078" y="806366"/>
            <a:ext cx="7056438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31133-0481-4FFF-8942-043EA2DE7D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924175"/>
            <a:ext cx="10080625" cy="25193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1456" y="2394942"/>
            <a:ext cx="6577835" cy="2671290"/>
          </a:xfrm>
          <a:effectLst/>
        </p:spPr>
        <p:txBody>
          <a:bodyPr anchor="b"/>
          <a:lstStyle>
            <a:lvl1pPr algn="r">
              <a:defRPr sz="51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29597" y="5078928"/>
            <a:ext cx="6582055" cy="920940"/>
          </a:xfrm>
        </p:spPr>
        <p:txBody>
          <a:bodyPr/>
          <a:lstStyle>
            <a:lvl1pPr marL="0" indent="0" algn="r">
              <a:buNone/>
              <a:defRPr sz="2200">
                <a:solidFill>
                  <a:schemeClr val="tx2"/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A94BA3-9BB3-4B6F-A02F-17E9900726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60077" y="806364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20957" y="806366"/>
            <a:ext cx="3689509" cy="383023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22F12F-2AC1-45C7-8C4E-A8612FA2C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007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74902" y="1543601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3328" y="806365"/>
            <a:ext cx="3689509" cy="705219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6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7" y="1542174"/>
            <a:ext cx="3689509" cy="302387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53617-964F-443F-981A-4533BD2D16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4DCDE-CC43-4588-85AB-48C16A70B0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CE6DD4-78DA-423C-A7C0-0BDF083780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5045" y="2435896"/>
            <a:ext cx="4008531" cy="1387255"/>
          </a:xfrm>
          <a:effectLst/>
        </p:spPr>
        <p:txBody>
          <a:bodyPr anchor="b"/>
          <a:lstStyle>
            <a:lvl1pPr marL="251986" indent="-251986" algn="l">
              <a:defRPr sz="31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4032" y="806366"/>
            <a:ext cx="4428557" cy="5395533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5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85956" y="3855679"/>
            <a:ext cx="3735762" cy="2358422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2D579-72F8-4D98-ADC6-8EEF5E151F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4262563"/>
            <a:ext cx="10080625" cy="3297112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10080625" cy="42625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924175"/>
            <a:ext cx="10080625" cy="251936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3570" y="1259946"/>
            <a:ext cx="4536281" cy="3447827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2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7810" y="1113874"/>
            <a:ext cx="4072504" cy="2384329"/>
          </a:xfrm>
        </p:spPr>
        <p:txBody>
          <a:bodyPr anchor="b"/>
          <a:lstStyle>
            <a:lvl1pPr marL="201589" indent="-201589">
              <a:buFont typeface="Georgia" pitchFamily="18" charset="0"/>
              <a:buChar char="*"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763" y="4921197"/>
            <a:ext cx="7037407" cy="1259946"/>
          </a:xfrm>
        </p:spPr>
        <p:txBody>
          <a:bodyPr anchor="b"/>
          <a:lstStyle>
            <a:lvl1pPr algn="l">
              <a:defRPr sz="51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633A68-29A4-4CF5-BF69-A02DFC2F28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00130" y="806364"/>
            <a:ext cx="7056438" cy="383023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2AFA3E-F394-408B-A321-909E19C0E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71938" y="415041"/>
            <a:ext cx="2268141" cy="577429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64604" y="806365"/>
            <a:ext cx="5323954" cy="539553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9550-C0F0-43DB-8C48-8083549D17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7800" cy="12588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B8B0A-8276-44E4-883F-DD17975447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627758"/>
            <a:ext cx="10080625" cy="193191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0080625" cy="5627758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4154488"/>
            <a:ext cx="10080625" cy="2519362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763924"/>
            <a:ext cx="10080625" cy="562775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76438" y="4819650"/>
            <a:ext cx="7180262" cy="1260475"/>
          </a:xfrm>
          <a:prstGeom prst="rect">
            <a:avLst/>
          </a:prstGeom>
          <a:effectLst/>
        </p:spPr>
        <p:txBody>
          <a:bodyPr vert="horz" lIns="100794" tIns="50397" rIns="100794" bIns="50397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260475" y="806450"/>
            <a:ext cx="7056438" cy="383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04025" y="6804025"/>
            <a:ext cx="2773363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3238" y="6804025"/>
            <a:ext cx="3697287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200525" y="6804025"/>
            <a:ext cx="2016125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>
              <a:defRPr sz="1300" b="1" smtClean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9806A2BB-87BD-41FA-9928-2A92ABB1B0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8" r:id="rId2"/>
    <p:sldLayoutId id="2147483687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8" r:id="rId9"/>
    <p:sldLayoutId id="2147483684" r:id="rId10"/>
    <p:sldLayoutId id="2147483685" r:id="rId11"/>
    <p:sldLayoutId id="2147483689" r:id="rId12"/>
  </p:sldLayoutIdLst>
  <p:timing>
    <p:tnLst>
      <p:par>
        <p:cTn id="1" dur="indefinite" restart="never" nodeType="tmRoot"/>
      </p:par>
    </p:tnLst>
  </p:timing>
  <p:txStyles>
    <p:titleStyle>
      <a:lvl1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2pPr>
      <a:lvl3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3pPr>
      <a:lvl4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4pPr>
      <a:lvl5pPr marL="352425" indent="-352425" algn="r" defTabSz="1006475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51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0825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2400" kern="1200">
          <a:solidFill>
            <a:srgbClr val="404040"/>
          </a:solidFill>
          <a:latin typeface="+mn-lt"/>
          <a:ea typeface="+mn-ea"/>
          <a:cs typeface="+mn-cs"/>
        </a:defRPr>
      </a:lvl1pPr>
      <a:lvl2pPr marL="603250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2pPr>
      <a:lvl3pPr marL="906463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3pPr>
      <a:lvl4pPr marL="1208088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4pPr>
      <a:lvl5pPr marL="1531938" indent="-200025" algn="l" defTabSz="1006475" rtl="0" fontAlgn="base">
        <a:spcBef>
          <a:spcPct val="20000"/>
        </a:spcBef>
        <a:spcAft>
          <a:spcPts val="325"/>
        </a:spcAft>
        <a:buClr>
          <a:srgbClr val="C3260C"/>
        </a:buClr>
        <a:buSzPct val="130000"/>
        <a:buFont typeface="Georgia" pitchFamily="18" charset="0"/>
        <a:buChar char="*"/>
        <a:defRPr sz="1500" kern="1200">
          <a:solidFill>
            <a:srgbClr val="404040"/>
          </a:solidFill>
          <a:latin typeface="+mn-lt"/>
          <a:ea typeface="+mn-ea"/>
          <a:cs typeface="+mn-cs"/>
        </a:defRPr>
      </a:lvl5pPr>
      <a:lvl6pPr marL="1834456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16707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19858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852479" indent="-201589" algn="l" defTabSz="1007943" rtl="0" eaLnBrk="1" latinLnBrk="0" hangingPunct="1">
        <a:spcBef>
          <a:spcPct val="20000"/>
        </a:spcBef>
        <a:spcAft>
          <a:spcPts val="331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lektrick%C3%A9_nap%C4%9Bt%C3%AD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Old_Volt_Meter_pic2.JPG?uselang=cs" TargetMode="External"/><Relationship Id="rId4" Type="http://schemas.openxmlformats.org/officeDocument/2006/relationships/hyperlink" Target="http://commons.wikimedia.org/wiki/File:Pozor,_elektrick%C3%BD_ohradn%C3%ADk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3" name="Group 1"/>
          <p:cNvGraphicFramePr>
            <a:graphicFrameLocks noGrp="1"/>
          </p:cNvGraphicFramePr>
          <p:nvPr/>
        </p:nvGraphicFramePr>
        <p:xfrm>
          <a:off x="1847850" y="1427163"/>
          <a:ext cx="6386513" cy="979488"/>
        </p:xfrm>
        <a:graphic>
          <a:graphicData uri="http://schemas.openxmlformats.org/drawingml/2006/table">
            <a:tbl>
              <a:tblPr/>
              <a:tblGrid>
                <a:gridCol w="2400300"/>
                <a:gridCol w="3986213"/>
              </a:tblGrid>
              <a:tr h="2825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Název školy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Základní škola a mateřská škola Libchavy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Název a číslo projektu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EU peníze pro ZŠ Libchavy</a:t>
                      </a:r>
                    </a:p>
                    <a:p>
                      <a:pPr marL="0" marR="0" lvl="0" indent="0" algn="ctr" defTabSz="449263" rtl="0" eaLnBrk="1" fontAlgn="base" latinLnBrk="0" hangingPunct="1">
                        <a:lnSpc>
                          <a:spcPct val="11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CZ.1.07/1.4.00/21.3403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Číslo a název klíčové aktivity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III/2 Inovace a zkvalitnění výuky prostřednictvím ICT</a:t>
                      </a:r>
                    </a:p>
                  </a:txBody>
                  <a:tcPr marL="44280" marR="4428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97" name="Group 25"/>
          <p:cNvGraphicFramePr>
            <a:graphicFrameLocks noGrp="1"/>
          </p:cNvGraphicFramePr>
          <p:nvPr/>
        </p:nvGraphicFramePr>
        <p:xfrm>
          <a:off x="1597025" y="2603500"/>
          <a:ext cx="6889750" cy="4535488"/>
        </p:xfrm>
        <a:graphic>
          <a:graphicData uri="http://schemas.openxmlformats.org/drawingml/2006/table">
            <a:tbl>
              <a:tblPr/>
              <a:tblGrid>
                <a:gridCol w="1825625"/>
                <a:gridCol w="5064125"/>
              </a:tblGrid>
              <a:tr h="3778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Název materiálu: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Elektrické napětí</a:t>
                      </a:r>
                    </a:p>
                  </a:txBody>
                  <a:tcPr marL="41040" marR="41040" marT="29484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Číslo materiálu: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VY_32_INOVACE_10_6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Autor: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Jindřich Bielčik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Datum vytvoření: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16.2.2013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Vyučovací předmět: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Fyzika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Ročník: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8.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Vzdělávací oblast: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Člověk a příroda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Vzdělávací obor: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Fyzika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24447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Tematický okruh: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Elektřina a magnetismus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3778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Téma: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Elektrické napětí</a:t>
                      </a:r>
                    </a:p>
                  </a:txBody>
                  <a:tcPr marL="41040" marR="41040" marT="29484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Druh učebního materiálu: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Prezentace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3746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Potřebný čas pro výuku DUM: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15 min. prezentace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  <a:tr h="74771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Anotace / Metodický list: 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  <a:cs typeface="Times New Roman" pitchFamily="16" charset="0"/>
                        </a:rPr>
                        <a:t>Prezentace má sloužit jako digitální pomůcka k výuce o elektrickém napětí.  </a:t>
                      </a:r>
                    </a:p>
                  </a:txBody>
                  <a:tcPr marL="41040" marR="41040" marT="0" marB="0" anchor="ctr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FE7F5"/>
                    </a:solidFill>
                  </a:tcPr>
                </a:tc>
              </a:tr>
            </a:tbl>
          </a:graphicData>
        </a:graphic>
      </p:graphicFrame>
      <p:pic>
        <p:nvPicPr>
          <p:cNvPr id="6204" name="Picture 1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87638" y="252413"/>
            <a:ext cx="4703762" cy="1146175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63360"/>
          <a:lstStyle/>
          <a:p>
            <a:pPr marL="352780" indent="-352780" defTabSz="1007943" fontAlgn="auto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7200" smtClean="0"/>
              <a:t>Elektrické napětí</a:t>
            </a:r>
          </a:p>
        </p:txBody>
      </p:sp>
      <p:pic>
        <p:nvPicPr>
          <p:cNvPr id="717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44688" y="2124075"/>
            <a:ext cx="6400800" cy="4800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52920"/>
          <a:lstStyle/>
          <a:p>
            <a:pPr marL="352780" indent="-352780" defTabSz="1007943" fontAlgn="auto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6000" smtClean="0"/>
              <a:t>Základní fakta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endParaRPr lang="cs-CZ" smtClean="0"/>
          </a:p>
          <a:p>
            <a:pPr marL="431800" indent="-322263">
              <a:buSzPct val="45000"/>
              <a:buFont typeface="Wingdings" charset="2"/>
              <a:buChar char=""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smtClean="0"/>
              <a:t>Elektrické napětí je určeno jako práce vykonaná elektrickými silami mezi dvěma body v prostoru.</a:t>
            </a:r>
          </a:p>
          <a:p>
            <a:pPr marL="431800" indent="-322263">
              <a:buSzPct val="45000"/>
              <a:buFont typeface="Wingdings" charset="2"/>
              <a:buChar char=""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smtClean="0"/>
              <a:t>Jinými slovy jde o rozdíl elektrických potenciálů v obou bodech.</a:t>
            </a:r>
          </a:p>
          <a:p>
            <a:pPr marL="431800" indent="-322263">
              <a:buSzPct val="45000"/>
              <a:buFont typeface="Wingdings" charset="2"/>
              <a:buChar char=""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smtClean="0"/>
              <a:t>Symbol veličíny U</a:t>
            </a:r>
          </a:p>
          <a:p>
            <a:pPr marL="431800" indent="-322263">
              <a:buSzPct val="45000"/>
              <a:buFont typeface="Wingdings" charset="2"/>
              <a:buChar char=""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smtClean="0"/>
              <a:t>Jednotka V(volt) </a:t>
            </a:r>
            <a:endParaRPr lang="cs-CZ" baseline="33000" smtClean="0"/>
          </a:p>
          <a:p>
            <a:pPr marL="431800" indent="-322263">
              <a:buSzPct val="45000"/>
              <a:buFont typeface="Wingdings" charset="2"/>
              <a:buChar char=""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smtClean="0"/>
              <a:t>Dělí se na stejnosměrné s střídavé napětí.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52920"/>
          <a:lstStyle/>
          <a:p>
            <a:pPr marL="352780" indent="-352780" defTabSz="1007943" fontAlgn="auto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6000" smtClean="0"/>
              <a:t>Definice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503238" y="1768475"/>
            <a:ext cx="9070975" cy="4989513"/>
          </a:xfrm>
        </p:spPr>
        <p:txBody>
          <a:bodyPr/>
          <a:lstStyle/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Napětí 1V je takové napětí, které mezi konci vodiče, do kterého je přiveden konstantní proud 1A, dodává výkon 1W. V takovém případě má vodič odpor 1Ω.</a:t>
            </a:r>
          </a:p>
        </p:txBody>
      </p:sp>
      <p:pic>
        <p:nvPicPr>
          <p:cNvPr id="922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87788" y="3240088"/>
            <a:ext cx="5532437" cy="42481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9221" name="TextovéPole 1"/>
          <p:cNvSpPr txBox="1">
            <a:spLocks noChangeArrowheads="1"/>
          </p:cNvSpPr>
          <p:nvPr/>
        </p:nvSpPr>
        <p:spPr bwMode="auto">
          <a:xfrm>
            <a:off x="2016125" y="5724525"/>
            <a:ext cx="1511300" cy="34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Vo</a:t>
            </a:r>
            <a:r>
              <a:rPr lang="cs-CZ">
                <a:solidFill>
                  <a:schemeClr val="tx1"/>
                </a:solidFill>
              </a:rPr>
              <a:t>Voltmetr</a:t>
            </a:r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57150"/>
            <a:ext cx="9070975" cy="1754188"/>
          </a:xfrm>
        </p:spPr>
        <p:txBody>
          <a:bodyPr tIns="52920"/>
          <a:lstStyle/>
          <a:p>
            <a:pPr marL="352780" indent="-352780" defTabSz="1007943" fontAlgn="auto">
              <a:spcAft>
                <a:spcPts val="0"/>
              </a:spcAft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6000" smtClean="0"/>
              <a:t>Stejnosměrné x střídavé napětí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sz="quarter" idx="13"/>
          </p:nvPr>
        </p:nvSpPr>
        <p:spPr>
          <a:xfrm>
            <a:off x="503238" y="2087563"/>
            <a:ext cx="9070975" cy="4670425"/>
          </a:xfrm>
        </p:spPr>
        <p:txBody>
          <a:bodyPr/>
          <a:lstStyle/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Stejnosměrné napětí je napětí, které nemění v čase svůj směr, můžeme u něj tedy rozlišit kladný a záporný pól (baterie, akumulátor, dynamo, …)</a:t>
            </a:r>
          </a:p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Střídavé napětí je napětí, které v čase svůj směr (polaritu) mění. Graficky znázorněné střídavé napětí může zobrazit např. osciloskop.</a:t>
            </a:r>
          </a:p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mtClean="0"/>
              <a:t>Nejčastěji se jedná o sinusový tvar, ale může být i obdelníkový, pilovitý, …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080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1"/>
          <p:cNvSpPr txBox="1">
            <a:spLocks noChangeArrowheads="1"/>
          </p:cNvSpPr>
          <p:nvPr/>
        </p:nvSpPr>
        <p:spPr bwMode="auto">
          <a:xfrm>
            <a:off x="647700" y="517525"/>
            <a:ext cx="7056438" cy="3460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0840" rIns="90000" bIns="45000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solidFill>
                  <a:srgbClr val="000000"/>
                </a:solidFill>
              </a:rPr>
              <a:t>Zdroje: </a:t>
            </a:r>
            <a:r>
              <a:rPr lang="cs-CZ" dirty="0" smtClean="0">
                <a:solidFill>
                  <a:srgbClr val="000000"/>
                </a:solidFill>
                <a:hlinkClick r:id="rId3"/>
              </a:rPr>
              <a:t>http://cs.wikipedia.org/wiki/Elektrick%C3%A9_nap%C4%9Bt%C3%AD</a:t>
            </a:r>
            <a:endParaRPr lang="cs-CZ" dirty="0" smtClean="0">
              <a:solidFill>
                <a:srgbClr val="000000"/>
              </a:solidFill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1267" name="Obdélník 1"/>
          <p:cNvSpPr>
            <a:spLocks noChangeArrowheads="1"/>
          </p:cNvSpPr>
          <p:nvPr/>
        </p:nvSpPr>
        <p:spPr bwMode="auto">
          <a:xfrm>
            <a:off x="719832" y="1835621"/>
            <a:ext cx="6840537" cy="13805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</a:pPr>
            <a:r>
              <a:rPr lang="cs-CZ" dirty="0">
                <a:solidFill>
                  <a:schemeClr val="tx1"/>
                </a:solidFill>
                <a:hlinkClick r:id="rId4"/>
              </a:rPr>
              <a:t>http://commons.wikimedia.org/wiki/File:Pozor</a:t>
            </a:r>
            <a:r>
              <a:rPr lang="cs-CZ">
                <a:solidFill>
                  <a:schemeClr val="tx1"/>
                </a:solidFill>
                <a:hlinkClick r:id="rId4"/>
              </a:rPr>
              <a:t>,_</a:t>
            </a:r>
            <a:r>
              <a:rPr lang="cs-CZ" smtClean="0">
                <a:solidFill>
                  <a:schemeClr val="tx1"/>
                </a:solidFill>
                <a:hlinkClick r:id="rId4"/>
              </a:rPr>
              <a:t>elektrick%C3%BD_ohradn%C3%ADk.jpg?uselang=cs</a:t>
            </a:r>
            <a:endParaRPr lang="cs-CZ" smtClean="0">
              <a:solidFill>
                <a:schemeClr val="tx1"/>
              </a:solidFill>
            </a:endParaRPr>
          </a:p>
          <a:p>
            <a:pPr>
              <a:buClrTx/>
              <a:buSzTx/>
              <a:buFontTx/>
              <a:buNone/>
            </a:pPr>
            <a:endParaRPr lang="cs-CZ" dirty="0">
              <a:solidFill>
                <a:schemeClr val="tx1"/>
              </a:solidFill>
            </a:endParaRPr>
          </a:p>
          <a:p>
            <a:pPr>
              <a:buClrTx/>
              <a:buSzTx/>
              <a:buFontTx/>
              <a:buNone/>
            </a:pPr>
            <a:r>
              <a:rPr lang="cs-CZ" dirty="0">
                <a:solidFill>
                  <a:schemeClr val="tx1"/>
                </a:solidFill>
                <a:hlinkClick r:id="rId5"/>
              </a:rPr>
              <a:t>http://commons.wikimedia.org/wiki/File:Old_Volt_Meter_pic2.JPG?uselang=cs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41</TotalTime>
  <Words>277</Words>
  <Application>Microsoft Office PowerPoint</Application>
  <PresentationFormat>Vlastní</PresentationFormat>
  <Paragraphs>58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4" baseType="lpstr">
      <vt:lpstr>Arial</vt:lpstr>
      <vt:lpstr>Microsoft YaHei</vt:lpstr>
      <vt:lpstr>Times New Roman</vt:lpstr>
      <vt:lpstr>Trebuchet MS</vt:lpstr>
      <vt:lpstr>Georgia</vt:lpstr>
      <vt:lpstr>Calibri</vt:lpstr>
      <vt:lpstr>Wingdings</vt:lpstr>
      <vt:lpstr>Aerodynamika</vt:lpstr>
      <vt:lpstr>Snímek 1</vt:lpstr>
      <vt:lpstr>Elektrické napětí</vt:lpstr>
      <vt:lpstr>Základní fakta</vt:lpstr>
      <vt:lpstr>Definice</vt:lpstr>
      <vt:lpstr>Stejnosměrné x střídavé napětí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Jindra</dc:creator>
  <cp:lastModifiedBy>Dum</cp:lastModifiedBy>
  <cp:revision>8</cp:revision>
  <cp:lastPrinted>1601-01-01T00:00:00Z</cp:lastPrinted>
  <dcterms:created xsi:type="dcterms:W3CDTF">2013-01-18T10:24:55Z</dcterms:created>
  <dcterms:modified xsi:type="dcterms:W3CDTF">2014-04-13T14:08:51Z</dcterms:modified>
</cp:coreProperties>
</file>