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990" y="-6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AD753DAC-8A5C-4E99-ABD6-F837C5058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509609A-3B14-457E-9060-8B61E14EA6EE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3525" cy="400685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04FE1F5-B4C6-41BC-ADD3-8D2087713831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40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01CE416-A828-4503-A00B-6D649B732E38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F20FAB6F-C4E2-4938-8CB9-CC2010848847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663FE40-034C-4D5C-A702-36846B8C3DFA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A075753-D4C1-41E3-9129-6DD03EBA9D0D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/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D4819-2691-4FCA-BA33-7EF1E6B8C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23D26-4615-4AA4-B82C-5AC325DDD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086EA-2AFE-45F4-A34E-8A18425B3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69934-0C43-4B04-A1CC-7A8FC04B9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332FB-3B07-4E5D-BA74-8217D6A88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3ABFB-445C-4BA0-A246-CD1474B43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C42AF-2920-4DE9-97DA-363EEFEE2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/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37EC1-03F5-4DE0-A214-E82AB33DB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/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95BFE-AB78-4D50-AB65-21FF3C9E1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17538-0EB9-4D3A-B9B1-9B8D6250B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87E12-8074-4578-B738-0301F8677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50618-6CBE-449B-B505-21BD35750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4488"/>
            <a:ext cx="10080625" cy="251936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438" y="4819650"/>
            <a:ext cx="7180262" cy="1260475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260475" y="806450"/>
            <a:ext cx="7056438" cy="383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025" y="6804025"/>
            <a:ext cx="2773363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3238" y="6804025"/>
            <a:ext cx="3697287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525" y="6804025"/>
            <a:ext cx="201612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5A48B6EA-B0DA-43D5-A8EF-D1963339E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8" r:id="rId2"/>
    <p:sldLayoutId id="2147483687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8" r:id="rId9"/>
    <p:sldLayoutId id="2147483684" r:id="rId10"/>
    <p:sldLayoutId id="2147483685" r:id="rId11"/>
    <p:sldLayoutId id="2147483689" r:id="rId12"/>
  </p:sldLayoutIdLst>
  <p:timing>
    <p:tnLst>
      <p:par>
        <p:cTn id="1" dur="indefinite" restart="never" nodeType="tmRoot"/>
      </p:par>
    </p:tnLst>
  </p:timing>
  <p:txStyles>
    <p:titleStyle>
      <a:lvl1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2pPr>
      <a:lvl3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3pPr>
      <a:lvl4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4pPr>
      <a:lvl5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0825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603250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2pPr>
      <a:lvl3pPr marL="906463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20808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4pPr>
      <a:lvl5pPr marL="153193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1500" kern="1200">
          <a:solidFill>
            <a:srgbClr val="404040"/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847850" y="1427163"/>
          <a:ext cx="6386513" cy="979488"/>
        </p:xfrm>
        <a:graphic>
          <a:graphicData uri="http://schemas.openxmlformats.org/drawingml/2006/table">
            <a:tbl>
              <a:tblPr/>
              <a:tblGrid>
                <a:gridCol w="2400300"/>
                <a:gridCol w="3986213"/>
              </a:tblGrid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školy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Základní škola a mateřská škola Libchavy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a číslo projektu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EU peníze pro ZŠ Libchavy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1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CZ.1.07/1.4.00/21.3403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a název klíčové aktivity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III/2 Inovace a zkvalitnění výuky prostřednictvím ICT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97" name="Group 25"/>
          <p:cNvGraphicFramePr>
            <a:graphicFrameLocks noGrp="1"/>
          </p:cNvGraphicFramePr>
          <p:nvPr/>
        </p:nvGraphicFramePr>
        <p:xfrm>
          <a:off x="1597025" y="2603500"/>
          <a:ext cx="6889750" cy="4535488"/>
        </p:xfrm>
        <a:graphic>
          <a:graphicData uri="http://schemas.openxmlformats.org/drawingml/2006/table">
            <a:tbl>
              <a:tblPr/>
              <a:tblGrid>
                <a:gridCol w="1825625"/>
                <a:gridCol w="5064125"/>
              </a:tblGrid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Elektrický odpor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VY_32_INOVACE_10_7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Autor: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Jindřich Bielčik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Datum vytvoření: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20.2.2013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Vyučovací předmět: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Ročník: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8.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Člověk a příroda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Tematický okruh: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Elektřina a magnetismus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Téma: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Elektrický odpor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učebního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Potřebný čas pro výuku DUM: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15 min. 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7477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Anotace / Metodický list: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 má sloužit jako digitální pomůcka k výuce o elektrickém odporu. 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pic>
        <p:nvPicPr>
          <p:cNvPr id="6204" name="Picture 1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7638" y="252413"/>
            <a:ext cx="4703762" cy="1146175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6336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7200" smtClean="0"/>
              <a:t>Elektrický odpor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2525" y="1563688"/>
            <a:ext cx="5137150" cy="5878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sz="quarter" idx="13"/>
          </p:nvPr>
        </p:nvSpPr>
        <p:spPr>
          <a:xfrm>
            <a:off x="503238" y="863600"/>
            <a:ext cx="9070975" cy="6254750"/>
          </a:xfrm>
        </p:spPr>
        <p:txBody>
          <a:bodyPr tIns="28080" rtlCol="0">
            <a:normAutofit lnSpcReduction="10000"/>
          </a:bodyPr>
          <a:lstStyle/>
          <a:p>
            <a:pPr marL="430213" indent="-323850" defTabSz="1007943" fontAlgn="auto">
              <a:spcAft>
                <a:spcPts val="1413"/>
              </a:spcAft>
              <a:buClr>
                <a:schemeClr val="accent6">
                  <a:lumMod val="75000"/>
                </a:schemeClr>
              </a:buClr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  <a:defRPr/>
            </a:pPr>
            <a:r>
              <a:rPr lang="cs-CZ" sz="3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Elektrický odpor je fyzikální veličina charakterizující schopnost elektrického vodiče vést elektrický proud.</a:t>
            </a:r>
          </a:p>
          <a:p>
            <a:pPr marL="430213" indent="-323850" defTabSz="1007943" fontAlgn="auto">
              <a:spcAft>
                <a:spcPts val="1413"/>
              </a:spcAft>
              <a:buClr>
                <a:schemeClr val="accent6">
                  <a:lumMod val="75000"/>
                </a:schemeClr>
              </a:buClr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  <a:defRPr/>
            </a:pPr>
            <a:r>
              <a:rPr lang="cs-CZ" sz="3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Značka: R (z angl. Resistance)</a:t>
            </a:r>
          </a:p>
          <a:p>
            <a:pPr marL="430213" indent="-323850" defTabSz="1007943" fontAlgn="auto">
              <a:spcAft>
                <a:spcPts val="1413"/>
              </a:spcAft>
              <a:buClr>
                <a:schemeClr val="accent6">
                  <a:lumMod val="75000"/>
                </a:schemeClr>
              </a:buClr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  <a:defRPr/>
            </a:pPr>
            <a:r>
              <a:rPr lang="cs-CZ" sz="3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Jednotka Ω (ohm)</a:t>
            </a:r>
          </a:p>
          <a:p>
            <a:pPr marL="430213" indent="-323850" defTabSz="1007943" fontAlgn="auto">
              <a:spcAft>
                <a:spcPts val="1413"/>
              </a:spcAft>
              <a:buClr>
                <a:schemeClr val="accent6">
                  <a:lumMod val="75000"/>
                </a:schemeClr>
              </a:buClr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  <a:defRPr/>
            </a:pPr>
            <a:r>
              <a:rPr lang="cs-CZ" sz="3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Jeho hodnota je dána materiálem, tvarem, délkou (přímo úměrně), obsahu průřezu (nepřímo úměrně) a teplotě vodiče.</a:t>
            </a:r>
          </a:p>
          <a:p>
            <a:pPr marL="430213" indent="-323850" defTabSz="1007943" fontAlgn="auto">
              <a:spcAft>
                <a:spcPts val="1413"/>
              </a:spcAft>
              <a:buClr>
                <a:schemeClr val="accent6">
                  <a:lumMod val="75000"/>
                </a:schemeClr>
              </a:buClr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  <a:defRPr/>
            </a:pPr>
            <a:r>
              <a:rPr lang="cs-CZ" sz="3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Kvalitní vodiče kladou malý odpor. Čím větší odpor, tím více tepla vzniká přeměnou z elektrické energie.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Výpočet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5450" y="1800225"/>
            <a:ext cx="4543425" cy="22209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20" name="Text Box 3"/>
          <p:cNvSpPr txBox="1">
            <a:spLocks noChangeArrowheads="1"/>
          </p:cNvSpPr>
          <p:nvPr/>
        </p:nvSpPr>
        <p:spPr bwMode="auto">
          <a:xfrm>
            <a:off x="5688013" y="1728788"/>
            <a:ext cx="4392612" cy="2368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308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</a:rPr>
              <a:t>kde  ρ je měrný elektrický odpor materiálu, l je délka vodiče a S obsah průřezu.</a:t>
            </a:r>
          </a:p>
        </p:txBody>
      </p:sp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720725" y="4679950"/>
            <a:ext cx="13536613" cy="546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308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  <a:tab pos="10134600" algn="l"/>
                <a:tab pos="10858500" algn="l"/>
                <a:tab pos="11582400" algn="l"/>
                <a:tab pos="12306300" algn="l"/>
                <a:tab pos="13030200" algn="l"/>
              </a:tabLst>
            </a:pPr>
            <a:r>
              <a:rPr lang="cs-CZ" sz="3200">
                <a:solidFill>
                  <a:srgbClr val="000000"/>
                </a:solidFill>
              </a:rPr>
              <a:t>K výpočtu lze také použít ohmův zákon:</a:t>
            </a:r>
          </a:p>
        </p:txBody>
      </p:sp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3600" y="5400675"/>
            <a:ext cx="2481263" cy="1944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23" name="Text Box 6"/>
          <p:cNvSpPr txBox="1">
            <a:spLocks noChangeArrowheads="1"/>
          </p:cNvSpPr>
          <p:nvPr/>
        </p:nvSpPr>
        <p:spPr bwMode="auto">
          <a:xfrm>
            <a:off x="3887788" y="5688013"/>
            <a:ext cx="5975350" cy="1001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308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</a:rPr>
              <a:t>kde U je napětí na koncích vodiče a I je procházející proud.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Využití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431800" y="2303463"/>
            <a:ext cx="9070975" cy="5276850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Každý vodič má určitý elektrický odpor. 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Existují supravodivé materiály, které na velké vzdálenosti vedou elektrický proud s minimálními ztrátami.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Avšak vyšší elektrický odpor se dá také využít.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Např.: žárovka, topné těleso v elektrické troubě, přímotop.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647700" y="517525"/>
            <a:ext cx="7056438" cy="346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000000"/>
                </a:solidFill>
              </a:rPr>
              <a:t>Zdroje</a:t>
            </a:r>
            <a:r>
              <a:rPr lang="cs-CZ">
                <a:solidFill>
                  <a:srgbClr val="000000"/>
                </a:solidFill>
              </a:rPr>
              <a:t>: </a:t>
            </a:r>
            <a:r>
              <a:rPr lang="cs-CZ" smtClean="0">
                <a:solidFill>
                  <a:srgbClr val="000000"/>
                </a:solidFill>
              </a:rPr>
              <a:t>http://cs.wikipedia.org/wiki/Elektrick%C3%BD_odpor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1267" name="Text Box 1"/>
          <p:cNvSpPr txBox="1">
            <a:spLocks noChangeArrowheads="1"/>
          </p:cNvSpPr>
          <p:nvPr/>
        </p:nvSpPr>
        <p:spPr bwMode="auto">
          <a:xfrm>
            <a:off x="1435100" y="1020763"/>
            <a:ext cx="7056438" cy="346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SzTx/>
              <a:buFontTx/>
              <a:buNone/>
            </a:pPr>
            <a:r>
              <a:rPr lang="cs-CZ">
                <a:solidFill>
                  <a:schemeClr val="tx1"/>
                </a:solidFill>
              </a:rPr>
              <a:t>http://commons.wikimedia.org/wiki/File:Resistors.jpg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</TotalTime>
  <Words>275</Words>
  <Application>Microsoft Office PowerPoint</Application>
  <PresentationFormat>Vlastní</PresentationFormat>
  <Paragraphs>56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Microsoft YaHei</vt:lpstr>
      <vt:lpstr>Times New Roman</vt:lpstr>
      <vt:lpstr>Trebuchet MS</vt:lpstr>
      <vt:lpstr>Georgia</vt:lpstr>
      <vt:lpstr>Calibri</vt:lpstr>
      <vt:lpstr>Wingdings</vt:lpstr>
      <vt:lpstr>Aerodynamika</vt:lpstr>
      <vt:lpstr>Snímek 1</vt:lpstr>
      <vt:lpstr>Elektrický odpor</vt:lpstr>
      <vt:lpstr>Snímek 3</vt:lpstr>
      <vt:lpstr>Výpočet</vt:lpstr>
      <vt:lpstr>Využití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Jindra</dc:creator>
  <cp:lastModifiedBy>Dum</cp:lastModifiedBy>
  <cp:revision>8</cp:revision>
  <cp:lastPrinted>1601-01-01T00:00:00Z</cp:lastPrinted>
  <dcterms:created xsi:type="dcterms:W3CDTF">2013-01-18T10:24:55Z</dcterms:created>
  <dcterms:modified xsi:type="dcterms:W3CDTF">2014-04-13T14:11:01Z</dcterms:modified>
</cp:coreProperties>
</file>