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990" y="-6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 w="9360" cap="sq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</a:defRPr>
            </a:lvl1pPr>
          </a:lstStyle>
          <a:p>
            <a:pPr>
              <a:defRPr/>
            </a:pPr>
            <a:fld id="{C6B43C09-48E8-40A3-80C5-F708FFB05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1087D70-D2AF-4327-88CF-6BB8383E0300}" type="slidenum">
              <a:rPr lang="cs-CZ" smtClean="0"/>
              <a:pPr/>
              <a:t>1</a:t>
            </a:fld>
            <a:endParaRPr lang="cs-CZ" smtClean="0"/>
          </a:p>
        </p:txBody>
      </p:sp>
      <p:sp>
        <p:nvSpPr>
          <p:cNvPr id="133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3525" cy="400685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331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F0A779E-660F-4F17-8588-D9D602F31F87}" type="slidenum">
              <a:rPr lang="cs-CZ" smtClean="0"/>
              <a:pPr/>
              <a:t>2</a:t>
            </a:fld>
            <a:endParaRPr lang="cs-CZ" smtClean="0"/>
          </a:p>
        </p:txBody>
      </p:sp>
      <p:sp>
        <p:nvSpPr>
          <p:cNvPr id="143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3B38101-3ECF-4D94-8D88-1887A8905D3F}" type="slidenum">
              <a:rPr lang="cs-CZ" smtClean="0"/>
              <a:pPr/>
              <a:t>3</a:t>
            </a:fld>
            <a:endParaRPr lang="cs-CZ" smtClean="0"/>
          </a:p>
        </p:txBody>
      </p:sp>
      <p:sp>
        <p:nvSpPr>
          <p:cNvPr id="153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5364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D42BB03-A827-4C79-BB4A-416AF556EA99}" type="slidenum">
              <a:rPr lang="cs-CZ" smtClean="0"/>
              <a:pPr/>
              <a:t>4</a:t>
            </a:fld>
            <a:endParaRPr lang="cs-CZ" smtClean="0"/>
          </a:p>
        </p:txBody>
      </p:sp>
      <p:sp>
        <p:nvSpPr>
          <p:cNvPr id="163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BB54892-067F-4B12-A799-376CF1197B2A}" type="slidenum">
              <a:rPr lang="cs-CZ" smtClean="0"/>
              <a:pPr/>
              <a:t>5</a:t>
            </a:fld>
            <a:endParaRPr lang="cs-CZ" smtClean="0"/>
          </a:p>
        </p:txBody>
      </p:sp>
      <p:sp>
        <p:nvSpPr>
          <p:cNvPr id="174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C92F2082-2C88-41E0-913F-A54ECB9F99A2}" type="slidenum">
              <a:rPr lang="cs-CZ" smtClean="0"/>
              <a:pPr/>
              <a:t>6</a:t>
            </a:fld>
            <a:endParaRPr lang="cs-CZ" smtClean="0"/>
          </a:p>
        </p:txBody>
      </p:sp>
      <p:sp>
        <p:nvSpPr>
          <p:cNvPr id="184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Rectangle 2"/>
          <p:cNvSpPr>
            <a:spLocks noChangeArrowheads="1"/>
          </p:cNvSpPr>
          <p:nvPr>
            <p:ph type="body" idx="1"/>
          </p:nvPr>
        </p:nvSpPr>
        <p:spPr>
          <a:xfrm>
            <a:off x="755650" y="5078413"/>
            <a:ext cx="6046788" cy="4810125"/>
          </a:xfrm>
          <a:noFill/>
        </p:spPr>
        <p:txBody>
          <a:bodyPr wrap="none" anchor="ctr"/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1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2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13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4757" y="5569496"/>
            <a:ext cx="6214412" cy="972373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503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9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9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3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7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1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27" y="3452770"/>
            <a:ext cx="7910326" cy="1976635"/>
          </a:xfrm>
          <a:effectLst/>
        </p:spPr>
        <p:txBody>
          <a:bodyPr/>
          <a:lstStyle>
            <a:lvl1pPr marL="705560" indent="-503972" algn="l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B845D-7BBB-420C-A375-97BDD47DF9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60078" y="806366"/>
            <a:ext cx="7056438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EE140A-7268-4802-9ECA-DE3AA3E6CE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8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1456" y="2394942"/>
            <a:ext cx="6577835" cy="2671290"/>
          </a:xfrm>
          <a:effectLst/>
        </p:spPr>
        <p:txBody>
          <a:bodyPr anchor="b"/>
          <a:lstStyle>
            <a:lvl1pPr algn="r">
              <a:defRPr sz="51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29597" y="5078928"/>
            <a:ext cx="6582055" cy="920940"/>
          </a:xfrm>
        </p:spPr>
        <p:txBody>
          <a:bodyPr/>
          <a:lstStyle>
            <a:lvl1pPr marL="0" indent="0" algn="r">
              <a:buNone/>
              <a:defRPr sz="2200">
                <a:solidFill>
                  <a:schemeClr val="tx2"/>
                </a:solidFill>
              </a:defRPr>
            </a:lvl1pPr>
            <a:lvl2pPr marL="50397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87E74-CC8D-4759-A7E4-C1F20E9631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60077" y="806364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120957" y="806366"/>
            <a:ext cx="3689509" cy="383023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AAFF6-CA32-4F9E-B04D-7AF89CBD12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07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4902" y="1543601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23328" y="806365"/>
            <a:ext cx="3689509" cy="705219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6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03972" indent="0">
              <a:buNone/>
              <a:defRPr sz="2200" b="1"/>
            </a:lvl2pPr>
            <a:lvl3pPr marL="1007943" indent="0">
              <a:buNone/>
              <a:defRPr sz="2000" b="1"/>
            </a:lvl3pPr>
            <a:lvl4pPr marL="1511915" indent="0">
              <a:buNone/>
              <a:defRPr sz="1800" b="1"/>
            </a:lvl4pPr>
            <a:lvl5pPr marL="2015886" indent="0">
              <a:buNone/>
              <a:defRPr sz="1800" b="1"/>
            </a:lvl5pPr>
            <a:lvl6pPr marL="2519858" indent="0">
              <a:buNone/>
              <a:defRPr sz="1800" b="1"/>
            </a:lvl6pPr>
            <a:lvl7pPr marL="3023829" indent="0">
              <a:buNone/>
              <a:defRPr sz="1800" b="1"/>
            </a:lvl7pPr>
            <a:lvl8pPr marL="3527801" indent="0">
              <a:buNone/>
              <a:defRPr sz="1800" b="1"/>
            </a:lvl8pPr>
            <a:lvl9pPr marL="4031772" indent="0">
              <a:buNone/>
              <a:defRPr sz="18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20817" y="1542174"/>
            <a:ext cx="3689509" cy="30238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59923-7C4D-4E22-9853-1E052FC2B0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0FD0C-69D9-4103-96F1-4DA7B8DD2A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D7206-38D9-494B-87A9-85E62DF0A4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5045" y="2435896"/>
            <a:ext cx="4008531" cy="1387255"/>
          </a:xfrm>
          <a:effectLst/>
        </p:spPr>
        <p:txBody>
          <a:bodyPr anchor="b"/>
          <a:lstStyle>
            <a:lvl1pPr marL="251986" indent="-251986" algn="l">
              <a:defRPr sz="31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4032" y="806366"/>
            <a:ext cx="4428557" cy="5395533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5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85956" y="3855679"/>
            <a:ext cx="3735762" cy="2358422"/>
          </a:xfrm>
        </p:spPr>
        <p:txBody>
          <a:bodyPr/>
          <a:lstStyle>
            <a:lvl1pPr marL="0" indent="0">
              <a:buNone/>
              <a:defRPr sz="15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D1430-3487-4B83-86EE-23A4A3F412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262563"/>
            <a:ext cx="10080625" cy="3297112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8"/>
          <p:cNvSpPr/>
          <p:nvPr/>
        </p:nvSpPr>
        <p:spPr>
          <a:xfrm>
            <a:off x="0" y="0"/>
            <a:ext cx="10080625" cy="42625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9"/>
          <p:cNvSpPr/>
          <p:nvPr/>
        </p:nvSpPr>
        <p:spPr>
          <a:xfrm>
            <a:off x="0" y="2924175"/>
            <a:ext cx="10080625" cy="251936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10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3570" y="1259946"/>
            <a:ext cx="4536281" cy="3447827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 rtlCol="0">
            <a:normAutofit/>
            <a:flatTx/>
          </a:bodyPr>
          <a:lstStyle>
            <a:lvl1pPr marL="0" indent="0" algn="ctr">
              <a:buNone/>
              <a:defRPr sz="2200"/>
            </a:lvl1pPr>
            <a:lvl2pPr marL="503972" indent="0">
              <a:buNone/>
              <a:defRPr sz="3100"/>
            </a:lvl2pPr>
            <a:lvl3pPr marL="1007943" indent="0">
              <a:buNone/>
              <a:defRPr sz="2600"/>
            </a:lvl3pPr>
            <a:lvl4pPr marL="1511915" indent="0">
              <a:buNone/>
              <a:defRPr sz="2200"/>
            </a:lvl4pPr>
            <a:lvl5pPr marL="2015886" indent="0">
              <a:buNone/>
              <a:defRPr sz="2200"/>
            </a:lvl5pPr>
            <a:lvl6pPr marL="2519858" indent="0">
              <a:buNone/>
              <a:defRPr sz="2200"/>
            </a:lvl6pPr>
            <a:lvl7pPr marL="3023829" indent="0">
              <a:buNone/>
              <a:defRPr sz="2200"/>
            </a:lvl7pPr>
            <a:lvl8pPr marL="3527801" indent="0">
              <a:buNone/>
              <a:defRPr sz="2200"/>
            </a:lvl8pPr>
            <a:lvl9pPr marL="4031772" indent="0">
              <a:buNone/>
              <a:defRPr sz="22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10" y="1113874"/>
            <a:ext cx="4072504" cy="2384329"/>
          </a:xfrm>
        </p:spPr>
        <p:txBody>
          <a:bodyPr anchor="b"/>
          <a:lstStyle>
            <a:lvl1pPr marL="201589" indent="-201589">
              <a:buFont typeface="Georgia" pitchFamily="18" charset="0"/>
              <a:buChar char="*"/>
              <a:defRPr sz="1800"/>
            </a:lvl1pPr>
            <a:lvl2pPr marL="503972" indent="0">
              <a:buNone/>
              <a:defRPr sz="1300"/>
            </a:lvl2pPr>
            <a:lvl3pPr marL="1007943" indent="0">
              <a:buNone/>
              <a:defRPr sz="1100"/>
            </a:lvl3pPr>
            <a:lvl4pPr marL="1511915" indent="0">
              <a:buNone/>
              <a:defRPr sz="1000"/>
            </a:lvl4pPr>
            <a:lvl5pPr marL="2015886" indent="0">
              <a:buNone/>
              <a:defRPr sz="1000"/>
            </a:lvl5pPr>
            <a:lvl6pPr marL="2519858" indent="0">
              <a:buNone/>
              <a:defRPr sz="1000"/>
            </a:lvl6pPr>
            <a:lvl7pPr marL="3023829" indent="0">
              <a:buNone/>
              <a:defRPr sz="1000"/>
            </a:lvl7pPr>
            <a:lvl8pPr marL="3527801" indent="0">
              <a:buNone/>
              <a:defRPr sz="1000"/>
            </a:lvl8pPr>
            <a:lvl9pPr marL="4031772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763" y="4921197"/>
            <a:ext cx="7037407" cy="1259946"/>
          </a:xfrm>
        </p:spPr>
        <p:txBody>
          <a:bodyPr anchor="b"/>
          <a:lstStyle>
            <a:lvl1pPr algn="l">
              <a:defRPr sz="51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ED4D2-2207-4303-971E-F72BE7156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00130" y="806364"/>
            <a:ext cx="7056438" cy="383023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01659-5A08-417C-8CC9-B4374D1A80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938" y="415041"/>
            <a:ext cx="2268141" cy="577429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64604" y="806365"/>
            <a:ext cx="5323954" cy="539553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65966-6E3A-4D5B-B582-AE07001A27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588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BFE06-F9E9-4AF7-9E2A-2534068C64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627758"/>
            <a:ext cx="10080625" cy="193191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080625" cy="562775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4154488"/>
            <a:ext cx="10080625" cy="251936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763924"/>
            <a:ext cx="10080625" cy="5627758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4" tIns="50397" rIns="100794" bIns="50397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76438" y="4819650"/>
            <a:ext cx="7180262" cy="1260475"/>
          </a:xfrm>
          <a:prstGeom prst="rect">
            <a:avLst/>
          </a:prstGeom>
          <a:effectLst/>
        </p:spPr>
        <p:txBody>
          <a:bodyPr vert="horz" lIns="100794" tIns="50397" rIns="100794" bIns="50397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3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60475" y="806450"/>
            <a:ext cx="7056438" cy="383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04025" y="6804025"/>
            <a:ext cx="2773363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3238" y="6804025"/>
            <a:ext cx="3697287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l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00525" y="6804025"/>
            <a:ext cx="2016125" cy="401638"/>
          </a:xfrm>
          <a:prstGeom prst="rect">
            <a:avLst/>
          </a:prstGeom>
        </p:spPr>
        <p:txBody>
          <a:bodyPr vert="horz" lIns="100794" tIns="50397" rIns="100794" bIns="50397" rtlCol="0" anchor="ctr"/>
          <a:lstStyle>
            <a:lvl1pPr algn="ctr">
              <a:defRPr sz="1300" b="1" smtClean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EBA0F08D-5C3D-49F8-B06C-21654CC1B6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78" r:id="rId2"/>
    <p:sldLayoutId id="2147483687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8" r:id="rId9"/>
    <p:sldLayoutId id="2147483684" r:id="rId10"/>
    <p:sldLayoutId id="2147483685" r:id="rId11"/>
    <p:sldLayoutId id="2147483689" r:id="rId12"/>
  </p:sldLayoutIdLst>
  <p:timing>
    <p:tnLst>
      <p:par>
        <p:cTn id="1" dur="indefinite" restart="never" nodeType="tmRoot"/>
      </p:par>
    </p:tnLst>
  </p:timing>
  <p:txStyles>
    <p:titleStyle>
      <a:lvl1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2pPr>
      <a:lvl3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3pPr>
      <a:lvl4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4pPr>
      <a:lvl5pPr marL="352425" indent="-352425" algn="r" defTabSz="1006475" rtl="0" fontAlgn="base">
        <a:spcBef>
          <a:spcPct val="0"/>
        </a:spcBef>
        <a:spcAft>
          <a:spcPct val="0"/>
        </a:spcAft>
        <a:buClr>
          <a:srgbClr val="C3260C"/>
        </a:buClr>
        <a:buSzPct val="128000"/>
        <a:buFont typeface="Georgia" pitchFamily="18" charset="0"/>
        <a:buChar char="*"/>
        <a:defRPr sz="5100" b="1">
          <a:solidFill>
            <a:schemeClr val="tx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0825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400" kern="1200">
          <a:solidFill>
            <a:srgbClr val="404040"/>
          </a:solidFill>
          <a:latin typeface="+mn-lt"/>
          <a:ea typeface="+mn-ea"/>
          <a:cs typeface="+mn-cs"/>
        </a:defRPr>
      </a:lvl1pPr>
      <a:lvl2pPr marL="603250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200" kern="1200">
          <a:solidFill>
            <a:srgbClr val="404040"/>
          </a:solidFill>
          <a:latin typeface="+mn-lt"/>
          <a:ea typeface="+mn-ea"/>
          <a:cs typeface="+mn-cs"/>
        </a:defRPr>
      </a:lvl2pPr>
      <a:lvl3pPr marL="906463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2000" kern="1200">
          <a:solidFill>
            <a:srgbClr val="404040"/>
          </a:solidFill>
          <a:latin typeface="+mn-lt"/>
          <a:ea typeface="+mn-ea"/>
          <a:cs typeface="+mn-cs"/>
        </a:defRPr>
      </a:lvl3pPr>
      <a:lvl4pPr marL="120808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kern="1200">
          <a:solidFill>
            <a:srgbClr val="404040"/>
          </a:solidFill>
          <a:latin typeface="+mn-lt"/>
          <a:ea typeface="+mn-ea"/>
          <a:cs typeface="+mn-cs"/>
        </a:defRPr>
      </a:lvl4pPr>
      <a:lvl5pPr marL="1531938" indent="-200025" algn="l" defTabSz="1006475" rtl="0" fontAlgn="base">
        <a:spcBef>
          <a:spcPct val="20000"/>
        </a:spcBef>
        <a:spcAft>
          <a:spcPts val="325"/>
        </a:spcAft>
        <a:buClr>
          <a:srgbClr val="C3260C"/>
        </a:buClr>
        <a:buSzPct val="130000"/>
        <a:buFont typeface="Georgia" pitchFamily="18" charset="0"/>
        <a:buChar char="*"/>
        <a:defRPr sz="1500" kern="1200">
          <a:solidFill>
            <a:srgbClr val="404040"/>
          </a:solidFill>
          <a:latin typeface="+mn-lt"/>
          <a:ea typeface="+mn-ea"/>
          <a:cs typeface="+mn-cs"/>
        </a:defRPr>
      </a:lvl5pPr>
      <a:lvl6pPr marL="1834456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16707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19858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852479" indent="-201589" algn="l" defTabSz="1007943" rtl="0" eaLnBrk="1" latinLnBrk="0" hangingPunct="1">
        <a:spcBef>
          <a:spcPct val="20000"/>
        </a:spcBef>
        <a:spcAft>
          <a:spcPts val="331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3" name="Group 1"/>
          <p:cNvGraphicFramePr>
            <a:graphicFrameLocks noGrp="1"/>
          </p:cNvGraphicFramePr>
          <p:nvPr/>
        </p:nvGraphicFramePr>
        <p:xfrm>
          <a:off x="1847850" y="1427163"/>
          <a:ext cx="6386513" cy="979488"/>
        </p:xfrm>
        <a:graphic>
          <a:graphicData uri="http://schemas.openxmlformats.org/drawingml/2006/table">
            <a:tbl>
              <a:tblPr/>
              <a:tblGrid>
                <a:gridCol w="2400300"/>
                <a:gridCol w="3986213"/>
              </a:tblGrid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školy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Základní škola a mateřská škola Libchavy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a číslo projektu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EU peníze pro ZŠ Libchavy</a:t>
                      </a:r>
                    </a:p>
                    <a:p>
                      <a:pPr marL="0" marR="0" lvl="0" indent="0" algn="ctr" defTabSz="449263" rtl="0" eaLnBrk="1" fontAlgn="base" latinLnBrk="0" hangingPunct="1">
                        <a:lnSpc>
                          <a:spcPct val="11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CZ.1.07/1.4.00/21.3403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a název klíčové aktivity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III/2 Inovace a zkvalitnění výuky prostřednictvím ICT</a:t>
                      </a:r>
                    </a:p>
                  </a:txBody>
                  <a:tcPr marL="44280" marR="4428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97" name="Group 25"/>
          <p:cNvGraphicFramePr>
            <a:graphicFrameLocks noGrp="1"/>
          </p:cNvGraphicFramePr>
          <p:nvPr/>
        </p:nvGraphicFramePr>
        <p:xfrm>
          <a:off x="1597025" y="2603500"/>
          <a:ext cx="6889750" cy="4535488"/>
        </p:xfrm>
        <a:graphic>
          <a:graphicData uri="http://schemas.openxmlformats.org/drawingml/2006/table">
            <a:tbl>
              <a:tblPr/>
              <a:tblGrid>
                <a:gridCol w="1825625"/>
                <a:gridCol w="5064125"/>
              </a:tblGrid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Název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Reostat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Číslo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VY_32_INOVACE_10_8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Autor: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Jindřich Bielčik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Datum vytvoření: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24.2.2013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Vyučovací předmět: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Ročník: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8.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oblast: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Člověk a příroda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Vzdělávací obor: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Fyzika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24447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Tematický okruh: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Elektřina a magnetismus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7825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Téma: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0">
                        <a:lnSpc>
                          <a:spcPct val="8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-122"/>
                        </a:rPr>
                        <a:t>Elektrický odpor</a:t>
                      </a:r>
                    </a:p>
                  </a:txBody>
                  <a:tcPr marL="41040" marR="41040" marT="29484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Druh učebního materiálu: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374650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Potřebný čas pro výuku DUM: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15 min. prezentace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  <a:tr h="747713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Anotace / Metodický list: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Prezentace má sloužit jako digitální pomůcka k výuce o elektrickém odporu.  </a:t>
                      </a:r>
                    </a:p>
                  </a:txBody>
                  <a:tcPr marL="41040" marR="41040" marT="0" marB="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FE7F5"/>
                    </a:solidFill>
                  </a:tcPr>
                </a:tc>
              </a:tr>
            </a:tbl>
          </a:graphicData>
        </a:graphic>
      </p:graphicFrame>
      <p:pic>
        <p:nvPicPr>
          <p:cNvPr id="6204" name="Picture 1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87638" y="252413"/>
            <a:ext cx="4703762" cy="1146175"/>
          </a:xfrm>
          <a:prstGeom prst="rect">
            <a:avLst/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6336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z="7200" smtClean="0"/>
              <a:t>Reostat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263" y="1563688"/>
            <a:ext cx="8999537" cy="5708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sz="quarter" idx="13"/>
          </p:nvPr>
        </p:nvSpPr>
        <p:spPr>
          <a:xfrm>
            <a:off x="504825" y="863600"/>
            <a:ext cx="9070975" cy="6254750"/>
          </a:xfrm>
        </p:spPr>
        <p:txBody>
          <a:bodyPr tIns="28080" rtlCol="0">
            <a:normAutofit fontScale="92500"/>
          </a:bodyPr>
          <a:lstStyle/>
          <a:p>
            <a:pPr marL="430213" indent="-323850" defTabSz="1007943" fontAlgn="auto">
              <a:spcAft>
                <a:spcPts val="1413"/>
              </a:spcAft>
              <a:buClr>
                <a:schemeClr val="accent6">
                  <a:lumMod val="75000"/>
                </a:schemeClr>
              </a:buClr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Rezistor – pasivní elektronická součástka, projevující se v elektrickém obvodu – v ideálním případě – pouze elektrickým odporem.</a:t>
            </a:r>
          </a:p>
          <a:p>
            <a:pPr marL="430213" indent="-323850" defTabSz="1007943" fontAlgn="auto">
              <a:spcAft>
                <a:spcPts val="1413"/>
              </a:spcAft>
              <a:buClr>
                <a:schemeClr val="accent6">
                  <a:lumMod val="75000"/>
                </a:schemeClr>
              </a:buClr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Reostat – nastavitelný nebo alespoň přepínatelný rezistor.</a:t>
            </a:r>
          </a:p>
          <a:p>
            <a:pPr marL="430213" indent="-323850" defTabSz="1007943" fontAlgn="auto">
              <a:spcAft>
                <a:spcPts val="1413"/>
              </a:spcAft>
              <a:buClr>
                <a:schemeClr val="accent6">
                  <a:lumMod val="75000"/>
                </a:schemeClr>
              </a:buClr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 obvodu se zapojuje obvykle z důvodu snížení velikosti elektrického proudu.</a:t>
            </a:r>
          </a:p>
          <a:p>
            <a:pPr marL="430213" indent="-323850" defTabSz="1007943" fontAlgn="auto">
              <a:spcAft>
                <a:spcPts val="1413"/>
              </a:spcAft>
              <a:buClr>
                <a:schemeClr val="accent6">
                  <a:lumMod val="75000"/>
                </a:schemeClr>
              </a:buClr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 typy 	- sada rezistorů s </a:t>
            </a:r>
            <a:r>
              <a:rPr lang="cs-CZ" sz="32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mnohapolohovým</a:t>
            </a: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					  přepínačem									</a:t>
            </a:r>
          </a:p>
          <a:p>
            <a:pPr marL="430213" indent="-323850" defTabSz="1007943" fontAlgn="auto">
              <a:spcAft>
                <a:spcPts val="1413"/>
              </a:spcAft>
              <a:buClr>
                <a:schemeClr val="accent6">
                  <a:lumMod val="75000"/>
                </a:schemeClr>
              </a:buClr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  <a:defRPr/>
            </a:pPr>
            <a:r>
              <a:rPr lang="cs-CZ" sz="3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- posuvný rezistor, drátový odporník s                          posuvným jezdcem</a:t>
            </a: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</p:spPr>
        <p:txBody>
          <a:bodyPr tIns="38880"/>
          <a:lstStyle/>
          <a:p>
            <a:pPr marL="352780" indent="-352780" defTabSz="1007943" fontAlgn="auto">
              <a:spcAft>
                <a:spcPts val="0"/>
              </a:spcAft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cs-CZ" smtClean="0"/>
              <a:t>Využití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sz="quarter" idx="13"/>
          </p:nvPr>
        </p:nvSpPr>
        <p:spPr>
          <a:xfrm>
            <a:off x="504825" y="2138363"/>
            <a:ext cx="9070975" cy="4989512"/>
          </a:xfrm>
        </p:spPr>
        <p:txBody>
          <a:bodyPr/>
          <a:lstStyle/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Dříve se využíval obvykle k regulování větších výkonů.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Dnes se s nimi setkáme pouze v laboratořích nebo u historických strojů, jelikož byl téměř úplně vytlačen polovodičovými prvky.</a:t>
            </a:r>
          </a:p>
          <a:p>
            <a:pPr marL="430213" indent="-323850">
              <a:buSzPct val="45000"/>
              <a:buFont typeface="Wingdings" charset="2"/>
              <a:buChar char=""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r>
              <a:rPr lang="cs-CZ" dirty="0" smtClean="0"/>
              <a:t>Sloužily </a:t>
            </a:r>
            <a:r>
              <a:rPr lang="cs-CZ" dirty="0" smtClean="0"/>
              <a:t>např. k nastavení budících a napájecích proudů stejnosměrných elektromotorů, klikou reostatu byly ovládány staré tramvaje.</a:t>
            </a:r>
          </a:p>
          <a:p>
            <a:pPr marL="430213" indent="-323850">
              <a:buClrTx/>
              <a:buSzPct val="45000"/>
              <a:buFontTx/>
              <a:buNone/>
              <a:tabLst>
                <a:tab pos="430213" algn="l"/>
                <a:tab pos="534988" algn="l"/>
                <a:tab pos="984250" algn="l"/>
                <a:tab pos="1433513" algn="l"/>
                <a:tab pos="1882775" algn="l"/>
                <a:tab pos="2332038" algn="l"/>
                <a:tab pos="2781300" algn="l"/>
                <a:tab pos="3230563" algn="l"/>
                <a:tab pos="3679825" algn="l"/>
                <a:tab pos="4129088" algn="l"/>
                <a:tab pos="4578350" algn="l"/>
                <a:tab pos="5027613" algn="l"/>
                <a:tab pos="5476875" algn="l"/>
                <a:tab pos="5926138" algn="l"/>
                <a:tab pos="6375400" algn="l"/>
                <a:tab pos="6824663" algn="l"/>
                <a:tab pos="7273925" algn="l"/>
                <a:tab pos="7723188" algn="l"/>
                <a:tab pos="8172450" algn="l"/>
                <a:tab pos="8621713" algn="l"/>
                <a:tab pos="9070975" algn="l"/>
              </a:tabLst>
            </a:pPr>
            <a:endParaRPr lang="cs-CZ" dirty="0" smtClean="0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ChangeArrowheads="1"/>
          </p:cNvSpPr>
          <p:nvPr>
            <p:ph sz="quarter" idx="13"/>
          </p:nvPr>
        </p:nvSpPr>
        <p:spPr>
          <a:xfrm>
            <a:off x="503238" y="5256213"/>
            <a:ext cx="9070975" cy="1501775"/>
          </a:xfrm>
        </p:spPr>
        <p:txBody>
          <a:bodyPr tIns="24840"/>
          <a:lstStyle/>
          <a:p>
            <a:pPr marL="342900" indent="-341313">
              <a:spcAft>
                <a:spcPts val="1413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smtClean="0"/>
              <a:t>   Posouváním jezdce k A se zvětšuje délka drátu reostatu zapojeného do obvodu - zvětšuje se odpor obvodu - zmenšuje se proud</a:t>
            </a:r>
          </a:p>
        </p:txBody>
      </p:sp>
      <p:sp>
        <p:nvSpPr>
          <p:cNvPr id="10243" name="Line 2"/>
          <p:cNvSpPr>
            <a:spLocks noChangeShapeType="1"/>
          </p:cNvSpPr>
          <p:nvPr/>
        </p:nvSpPr>
        <p:spPr bwMode="auto">
          <a:xfrm>
            <a:off x="1571625" y="1497013"/>
            <a:ext cx="2006600" cy="1587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44" name="Line 3"/>
          <p:cNvSpPr>
            <a:spLocks noChangeShapeType="1"/>
          </p:cNvSpPr>
          <p:nvPr/>
        </p:nvSpPr>
        <p:spPr bwMode="auto">
          <a:xfrm>
            <a:off x="1571625" y="1497013"/>
            <a:ext cx="1588" cy="3246437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grpSp>
        <p:nvGrpSpPr>
          <p:cNvPr id="10245" name="Group 4"/>
          <p:cNvGrpSpPr>
            <a:grpSpLocks/>
          </p:cNvGrpSpPr>
          <p:nvPr/>
        </p:nvGrpSpPr>
        <p:grpSpPr bwMode="auto">
          <a:xfrm>
            <a:off x="3579813" y="1108075"/>
            <a:ext cx="935037" cy="904875"/>
            <a:chOff x="2255" y="698"/>
            <a:chExt cx="589" cy="570"/>
          </a:xfrm>
        </p:grpSpPr>
        <p:sp>
          <p:nvSpPr>
            <p:cNvPr id="10260" name="Oval 5"/>
            <p:cNvSpPr>
              <a:spLocks noChangeArrowheads="1"/>
            </p:cNvSpPr>
            <p:nvPr/>
          </p:nvSpPr>
          <p:spPr bwMode="auto">
            <a:xfrm>
              <a:off x="2255" y="698"/>
              <a:ext cx="589" cy="570"/>
            </a:xfrm>
            <a:prstGeom prst="ellipse">
              <a:avLst/>
            </a:prstGeom>
            <a:solidFill>
              <a:srgbClr val="CCFF99"/>
            </a:solidFill>
            <a:ln w="28440" cap="sq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0261" name="Line 6"/>
            <p:cNvSpPr>
              <a:spLocks noChangeShapeType="1"/>
            </p:cNvSpPr>
            <p:nvPr/>
          </p:nvSpPr>
          <p:spPr bwMode="auto">
            <a:xfrm>
              <a:off x="2338" y="781"/>
              <a:ext cx="420" cy="406"/>
            </a:xfrm>
            <a:prstGeom prst="line">
              <a:avLst/>
            </a:prstGeom>
            <a:noFill/>
            <a:ln w="28440" cap="sq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  <p:sp>
          <p:nvSpPr>
            <p:cNvPr id="10262" name="Line 7"/>
            <p:cNvSpPr>
              <a:spLocks noChangeShapeType="1"/>
            </p:cNvSpPr>
            <p:nvPr/>
          </p:nvSpPr>
          <p:spPr bwMode="auto">
            <a:xfrm flipH="1">
              <a:off x="2336" y="781"/>
              <a:ext cx="424" cy="406"/>
            </a:xfrm>
            <a:prstGeom prst="line">
              <a:avLst/>
            </a:prstGeom>
            <a:noFill/>
            <a:ln w="28440" cap="sq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10246" name="Line 8"/>
          <p:cNvSpPr>
            <a:spLocks noChangeShapeType="1"/>
          </p:cNvSpPr>
          <p:nvPr/>
        </p:nvSpPr>
        <p:spPr bwMode="auto">
          <a:xfrm>
            <a:off x="4518025" y="1497013"/>
            <a:ext cx="3078163" cy="1587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47" name="Rectangle 9"/>
          <p:cNvSpPr>
            <a:spLocks noChangeArrowheads="1"/>
          </p:cNvSpPr>
          <p:nvPr/>
        </p:nvSpPr>
        <p:spPr bwMode="auto">
          <a:xfrm>
            <a:off x="6392863" y="2278063"/>
            <a:ext cx="1473200" cy="388937"/>
          </a:xfrm>
          <a:prstGeom prst="rect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48" name="Line 10"/>
          <p:cNvSpPr>
            <a:spLocks noChangeShapeType="1"/>
          </p:cNvSpPr>
          <p:nvPr/>
        </p:nvSpPr>
        <p:spPr bwMode="auto">
          <a:xfrm>
            <a:off x="7596188" y="1497013"/>
            <a:ext cx="1587" cy="779462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49" name="Line 11"/>
          <p:cNvSpPr>
            <a:spLocks noChangeShapeType="1"/>
          </p:cNvSpPr>
          <p:nvPr/>
        </p:nvSpPr>
        <p:spPr bwMode="auto">
          <a:xfrm>
            <a:off x="7866063" y="2538413"/>
            <a:ext cx="803275" cy="1587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50" name="Line 12"/>
          <p:cNvSpPr>
            <a:spLocks noChangeShapeType="1"/>
          </p:cNvSpPr>
          <p:nvPr/>
        </p:nvSpPr>
        <p:spPr bwMode="auto">
          <a:xfrm>
            <a:off x="8667750" y="2538413"/>
            <a:ext cx="1588" cy="2208212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51" name="Line 13"/>
          <p:cNvSpPr>
            <a:spLocks noChangeShapeType="1"/>
          </p:cNvSpPr>
          <p:nvPr/>
        </p:nvSpPr>
        <p:spPr bwMode="auto">
          <a:xfrm>
            <a:off x="1571625" y="4743450"/>
            <a:ext cx="2276475" cy="3175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52" name="Line 14"/>
          <p:cNvSpPr>
            <a:spLocks noChangeShapeType="1"/>
          </p:cNvSpPr>
          <p:nvPr/>
        </p:nvSpPr>
        <p:spPr bwMode="auto">
          <a:xfrm flipH="1">
            <a:off x="4514850" y="4746625"/>
            <a:ext cx="4156075" cy="1588"/>
          </a:xfrm>
          <a:prstGeom prst="line">
            <a:avLst/>
          </a:prstGeom>
          <a:noFill/>
          <a:ln w="2844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253" name="Oval 15"/>
          <p:cNvSpPr>
            <a:spLocks noChangeArrowheads="1"/>
          </p:cNvSpPr>
          <p:nvPr/>
        </p:nvSpPr>
        <p:spPr bwMode="auto">
          <a:xfrm>
            <a:off x="4251325" y="4614863"/>
            <a:ext cx="215900" cy="209550"/>
          </a:xfrm>
          <a:prstGeom prst="ellipse">
            <a:avLst/>
          </a:prstGeom>
          <a:solidFill>
            <a:srgbClr val="CCFF99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54" name="Oval 16"/>
          <p:cNvSpPr>
            <a:spLocks noChangeArrowheads="1"/>
          </p:cNvSpPr>
          <p:nvPr/>
        </p:nvSpPr>
        <p:spPr bwMode="auto">
          <a:xfrm>
            <a:off x="3714750" y="4614863"/>
            <a:ext cx="215900" cy="209550"/>
          </a:xfrm>
          <a:prstGeom prst="ellipse">
            <a:avLst/>
          </a:prstGeom>
          <a:solidFill>
            <a:srgbClr val="CCFF99"/>
          </a:solidFill>
          <a:ln w="9360" cap="sq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0255" name="Text Box 17"/>
          <p:cNvSpPr txBox="1">
            <a:spLocks noChangeArrowheads="1"/>
          </p:cNvSpPr>
          <p:nvPr/>
        </p:nvSpPr>
        <p:spPr bwMode="auto">
          <a:xfrm>
            <a:off x="3440113" y="4179888"/>
            <a:ext cx="685800" cy="246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215900" indent="-214313">
              <a:lnSpc>
                <a:spcPct val="100000"/>
              </a:lnSpc>
              <a:buClrTx/>
              <a:buSzPct val="45000"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cs-CZ" sz="1000">
                <a:solidFill>
                  <a:srgbClr val="000000"/>
                </a:solidFill>
              </a:rPr>
              <a:t>+</a:t>
            </a:r>
          </a:p>
        </p:txBody>
      </p:sp>
      <p:sp>
        <p:nvSpPr>
          <p:cNvPr id="10256" name="Text Box 18"/>
          <p:cNvSpPr txBox="1">
            <a:spLocks noChangeArrowheads="1"/>
          </p:cNvSpPr>
          <p:nvPr/>
        </p:nvSpPr>
        <p:spPr bwMode="auto">
          <a:xfrm>
            <a:off x="4135438" y="4225925"/>
            <a:ext cx="654050" cy="246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215900" indent="-214313">
              <a:lnSpc>
                <a:spcPct val="100000"/>
              </a:lnSpc>
              <a:buClrTx/>
              <a:buSzPct val="45000"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cs-CZ" sz="1000">
                <a:solidFill>
                  <a:srgbClr val="000000"/>
                </a:solidFill>
              </a:rPr>
              <a:t>-</a:t>
            </a:r>
          </a:p>
        </p:txBody>
      </p:sp>
      <p:sp>
        <p:nvSpPr>
          <p:cNvPr id="10257" name="Text Box 19"/>
          <p:cNvSpPr txBox="1">
            <a:spLocks noChangeArrowheads="1"/>
          </p:cNvSpPr>
          <p:nvPr/>
        </p:nvSpPr>
        <p:spPr bwMode="auto">
          <a:xfrm>
            <a:off x="5797550" y="2797175"/>
            <a:ext cx="769938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215900" indent="-214313">
              <a:lnSpc>
                <a:spcPct val="100000"/>
              </a:lnSpc>
              <a:buClrTx/>
              <a:buSzPct val="45000"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cs-CZ" b="1">
                <a:solidFill>
                  <a:srgbClr val="000000"/>
                </a:solidFill>
              </a:rPr>
              <a:t>A</a:t>
            </a:r>
          </a:p>
        </p:txBody>
      </p:sp>
      <p:sp>
        <p:nvSpPr>
          <p:cNvPr id="10258" name="Text Box 20"/>
          <p:cNvSpPr txBox="1">
            <a:spLocks noChangeArrowheads="1"/>
          </p:cNvSpPr>
          <p:nvPr/>
        </p:nvSpPr>
        <p:spPr bwMode="auto">
          <a:xfrm>
            <a:off x="7800975" y="2797175"/>
            <a:ext cx="776288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marL="215900" indent="-214313">
              <a:lnSpc>
                <a:spcPct val="100000"/>
              </a:lnSpc>
              <a:buClrTx/>
              <a:buSzPct val="45000"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cs-CZ" b="1">
                <a:solidFill>
                  <a:srgbClr val="000000"/>
                </a:solidFill>
              </a:rPr>
              <a:t>B</a:t>
            </a:r>
          </a:p>
        </p:txBody>
      </p:sp>
      <p:sp>
        <p:nvSpPr>
          <p:cNvPr id="10259" name="Oval 21"/>
          <p:cNvSpPr>
            <a:spLocks noChangeArrowheads="1"/>
          </p:cNvSpPr>
          <p:nvPr/>
        </p:nvSpPr>
        <p:spPr bwMode="auto">
          <a:xfrm>
            <a:off x="3579813" y="1108075"/>
            <a:ext cx="938212" cy="911225"/>
          </a:xfrm>
          <a:prstGeom prst="ellipse">
            <a:avLst/>
          </a:prstGeom>
          <a:gradFill rotWithShape="0">
            <a:gsLst>
              <a:gs pos="0">
                <a:srgbClr val="FF0000"/>
              </a:gs>
              <a:gs pos="100000">
                <a:srgbClr val="FFFF00">
                  <a:alpha val="87999"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80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647700" y="517525"/>
            <a:ext cx="7056438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4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rgbClr val="000000"/>
                </a:solidFill>
              </a:rPr>
              <a:t>Zdroje: </a:t>
            </a:r>
            <a:r>
              <a:rPr lang="cs-CZ" dirty="0" smtClean="0">
                <a:solidFill>
                  <a:srgbClr val="000000"/>
                </a:solidFill>
              </a:rPr>
              <a:t>http://cs.wikipedia.org/wiki/Reostat</a:t>
            </a:r>
            <a:endParaRPr lang="cs-CZ" dirty="0">
              <a:solidFill>
                <a:srgbClr val="000000"/>
              </a:solidFill>
            </a:endParaRPr>
          </a:p>
        </p:txBody>
      </p:sp>
      <p:sp>
        <p:nvSpPr>
          <p:cNvPr id="11267" name="Text Box 1"/>
          <p:cNvSpPr txBox="1">
            <a:spLocks noChangeArrowheads="1"/>
          </p:cNvSpPr>
          <p:nvPr/>
        </p:nvSpPr>
        <p:spPr bwMode="auto">
          <a:xfrm>
            <a:off x="1368425" y="1028700"/>
            <a:ext cx="7056438" cy="3460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60840" rIns="90000" bIns="45000"/>
          <a:lstStyle/>
          <a:p>
            <a:pPr>
              <a:buClrTx/>
              <a:buFontTx/>
              <a:buNone/>
            </a:pPr>
            <a:r>
              <a:rPr lang="cs-CZ">
                <a:hlinkClick r:id="rId3"/>
              </a:rPr>
              <a:t>Vlastní obrázek</a:t>
            </a:r>
          </a:p>
          <a:p>
            <a:pPr>
              <a:buClrTx/>
              <a:buSzTx/>
              <a:buFontTx/>
              <a:buNone/>
            </a:pPr>
            <a:r>
              <a:rPr lang="cs-CZ">
                <a:solidFill>
                  <a:schemeClr val="tx1"/>
                </a:solidFill>
              </a:rPr>
              <a:t>http://cs.wikipedia.org/wiki/Soubor:Soupak.jpg</a:t>
            </a:r>
          </a:p>
        </p:txBody>
      </p:sp>
      <p:sp>
        <p:nvSpPr>
          <p:cNvPr id="11268" name="Obdélník 1"/>
          <p:cNvSpPr>
            <a:spLocks noChangeArrowheads="1"/>
          </p:cNvSpPr>
          <p:nvPr/>
        </p:nvSpPr>
        <p:spPr bwMode="auto">
          <a:xfrm>
            <a:off x="1368425" y="1835150"/>
            <a:ext cx="184731" cy="349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42</TotalTime>
  <Words>241</Words>
  <Application>Microsoft Office PowerPoint</Application>
  <PresentationFormat>Vlastní</PresentationFormat>
  <Paragraphs>57</Paragraphs>
  <Slides>6</Slides>
  <Notes>6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4" baseType="lpstr">
      <vt:lpstr>Arial</vt:lpstr>
      <vt:lpstr>Microsoft YaHei</vt:lpstr>
      <vt:lpstr>Times New Roman</vt:lpstr>
      <vt:lpstr>Trebuchet MS</vt:lpstr>
      <vt:lpstr>Georgia</vt:lpstr>
      <vt:lpstr>Calibri</vt:lpstr>
      <vt:lpstr>Wingdings</vt:lpstr>
      <vt:lpstr>Aerodynamika</vt:lpstr>
      <vt:lpstr>Snímek 1</vt:lpstr>
      <vt:lpstr>Reostat</vt:lpstr>
      <vt:lpstr>Snímek 3</vt:lpstr>
      <vt:lpstr>Využití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Jindra</dc:creator>
  <cp:lastModifiedBy>Dum</cp:lastModifiedBy>
  <cp:revision>8</cp:revision>
  <cp:lastPrinted>1601-01-01T00:00:00Z</cp:lastPrinted>
  <dcterms:created xsi:type="dcterms:W3CDTF">2013-01-18T10:24:55Z</dcterms:created>
  <dcterms:modified xsi:type="dcterms:W3CDTF">2014-04-13T14:13:39Z</dcterms:modified>
</cp:coreProperties>
</file>