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990" y="-6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291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2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fld id="{8B4783A0-5A33-4CD8-AD49-4C3D5DFBBC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341D771-B5C4-4EC8-820F-FB17EAC8328A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33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31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5200" cy="4808537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EC47800-FC4C-48B4-A61E-F0F2066FDB32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43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4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5200" cy="4808537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00019663-7CC0-4A73-B1B8-EEC792C2AC69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153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5200" cy="4808537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439E42F3-D4C2-4DF3-AFEE-56BDF7238DA9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163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5200" cy="4808537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7682114-1164-4518-9009-FBA7CA693D57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174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5200" cy="4808537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E7611B3E-30FD-470C-841E-E7E8BEFE37F2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184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5200" cy="4808537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4757" y="5569496"/>
            <a:ext cx="6214412" cy="972373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27" y="3452770"/>
            <a:ext cx="7910326" cy="1976635"/>
          </a:xfrm>
          <a:effectLst/>
        </p:spPr>
        <p:txBody>
          <a:bodyPr/>
          <a:lstStyle>
            <a:lvl1pPr marL="705560" indent="-503972" algn="l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8B604-32C6-4DFB-8FA9-2F5C0F9BAC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60078" y="806366"/>
            <a:ext cx="7056438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95B5E-7A76-4D56-85D7-17F4EFD98B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456" y="2394942"/>
            <a:ext cx="6577835" cy="2671290"/>
          </a:xfrm>
          <a:effectLst/>
        </p:spPr>
        <p:txBody>
          <a:bodyPr anchor="b"/>
          <a:lstStyle>
            <a:lvl1pPr algn="r">
              <a:defRPr sz="51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9597" y="5078928"/>
            <a:ext cx="6582055" cy="920940"/>
          </a:xfrm>
        </p:spPr>
        <p:txBody>
          <a:bodyPr/>
          <a:lstStyle>
            <a:lvl1pPr marL="0" indent="0" algn="r">
              <a:buNone/>
              <a:defRPr sz="2200">
                <a:solidFill>
                  <a:schemeClr val="tx2"/>
                </a:solidFill>
              </a:defRPr>
            </a:lvl1pPr>
            <a:lvl2pPr marL="50397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4A361-181C-4EBB-BE24-BA742B9562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60077" y="806364"/>
            <a:ext cx="3689509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20957" y="806366"/>
            <a:ext cx="3689509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6637B-05B2-49C4-B587-22F583A5B1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4902" y="1543601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332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817" y="1542174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CCBBE-21BD-4259-9ACA-136F273F41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E4B61-A998-4350-B274-92595DA95A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CCB0C-F93C-46E5-9F4B-2DD3574045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045" y="2435896"/>
            <a:ext cx="4008531" cy="1387255"/>
          </a:xfrm>
          <a:effectLst/>
        </p:spPr>
        <p:txBody>
          <a:bodyPr anchor="b"/>
          <a:lstStyle>
            <a:lvl1pPr marL="251986" indent="-251986" algn="l">
              <a:defRPr sz="31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4032" y="806366"/>
            <a:ext cx="4428557" cy="5395533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5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85956" y="3855679"/>
            <a:ext cx="3735762" cy="2358422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0A524-1074-4188-8D76-107BE3AD34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3570" y="1259946"/>
            <a:ext cx="4536281" cy="3447827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2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10" y="1113874"/>
            <a:ext cx="4072504" cy="2384329"/>
          </a:xfrm>
        </p:spPr>
        <p:txBody>
          <a:bodyPr anchor="b"/>
          <a:lstStyle>
            <a:lvl1pPr marL="201589" indent="-201589">
              <a:buFont typeface="Georgia" pitchFamily="18" charset="0"/>
              <a:buChar char="*"/>
              <a:defRPr sz="18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763" y="4921197"/>
            <a:ext cx="7037407" cy="1259946"/>
          </a:xfrm>
        </p:spPr>
        <p:txBody>
          <a:bodyPr anchor="b"/>
          <a:lstStyle>
            <a:lvl1pPr algn="l">
              <a:defRPr sz="51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FEAF0-FC40-4F71-97C8-AC3EFF3B71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00130" y="806364"/>
            <a:ext cx="7056438" cy="383023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DD114-8C9B-41BF-8841-1052F1D65E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1938" y="415041"/>
            <a:ext cx="2268141" cy="577429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4604" y="806365"/>
            <a:ext cx="5323954" cy="539553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845EA-E7D3-4821-B30F-8C88A07564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6212" cy="12573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81E36-8F1F-4562-BF20-5F2CFD12F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627758"/>
            <a:ext cx="10080625" cy="193191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56277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4154488"/>
            <a:ext cx="10080625" cy="251936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76438" y="4819650"/>
            <a:ext cx="7180262" cy="1260475"/>
          </a:xfrm>
          <a:prstGeom prst="rect">
            <a:avLst/>
          </a:prstGeom>
          <a:effectLst/>
        </p:spPr>
        <p:txBody>
          <a:bodyPr vert="horz" lIns="100794" tIns="50397" rIns="100794" bIns="50397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60475" y="806450"/>
            <a:ext cx="7056438" cy="383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04025" y="6804025"/>
            <a:ext cx="2773363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3238" y="6804025"/>
            <a:ext cx="3697287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00525" y="6804025"/>
            <a:ext cx="2016125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ctr">
              <a:defRPr sz="1300" b="1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352F15EF-2D29-49C8-8C7D-6A88DB5757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78" r:id="rId2"/>
    <p:sldLayoutId id="2147483687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8" r:id="rId9"/>
    <p:sldLayoutId id="2147483684" r:id="rId10"/>
    <p:sldLayoutId id="2147483685" r:id="rId11"/>
    <p:sldLayoutId id="2147483689" r:id="rId12"/>
  </p:sldLayoutIdLst>
  <p:timing>
    <p:tnLst>
      <p:par>
        <p:cTn id="1" dur="indefinite" restart="never" nodeType="tmRoot"/>
      </p:par>
    </p:tnLst>
  </p:timing>
  <p:txStyles>
    <p:titleStyle>
      <a:lvl1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2pPr>
      <a:lvl3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3pPr>
      <a:lvl4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4pPr>
      <a:lvl5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0825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400" kern="1200">
          <a:solidFill>
            <a:srgbClr val="404040"/>
          </a:solidFill>
          <a:latin typeface="+mn-lt"/>
          <a:ea typeface="+mn-ea"/>
          <a:cs typeface="+mn-cs"/>
        </a:defRPr>
      </a:lvl1pPr>
      <a:lvl2pPr marL="603250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2pPr>
      <a:lvl3pPr marL="906463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208088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1531938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1500" kern="1200">
          <a:solidFill>
            <a:srgbClr val="404040"/>
          </a:solidFill>
          <a:latin typeface="+mn-lt"/>
          <a:ea typeface="+mn-ea"/>
          <a:cs typeface="+mn-cs"/>
        </a:defRPr>
      </a:lvl5pPr>
      <a:lvl6pPr marL="183445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16707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1985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852479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3" name="Group 1"/>
          <p:cNvGraphicFramePr>
            <a:graphicFrameLocks noGrp="1"/>
          </p:cNvGraphicFramePr>
          <p:nvPr/>
        </p:nvGraphicFramePr>
        <p:xfrm>
          <a:off x="1847850" y="1427163"/>
          <a:ext cx="6386513" cy="979488"/>
        </p:xfrm>
        <a:graphic>
          <a:graphicData uri="http://schemas.openxmlformats.org/drawingml/2006/table">
            <a:tbl>
              <a:tblPr/>
              <a:tblGrid>
                <a:gridCol w="2400300"/>
                <a:gridCol w="3986213"/>
              </a:tblGrid>
              <a:tr h="2825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školy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Základní škola a mateřská škola Libchavy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a číslo projektu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EU peníze pro ZŠ Libchavy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11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CZ.1.07/1.4.00/21.3403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Číslo a název klíčové aktivity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III/2 Inovace a zkvalitnění výuky prostřednictvím ICT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97" name="Group 25"/>
          <p:cNvGraphicFramePr>
            <a:graphicFrameLocks noGrp="1"/>
          </p:cNvGraphicFramePr>
          <p:nvPr/>
        </p:nvGraphicFramePr>
        <p:xfrm>
          <a:off x="1597025" y="2603500"/>
          <a:ext cx="6889750" cy="4535488"/>
        </p:xfrm>
        <a:graphic>
          <a:graphicData uri="http://schemas.openxmlformats.org/drawingml/2006/table">
            <a:tbl>
              <a:tblPr/>
              <a:tblGrid>
                <a:gridCol w="1825625"/>
                <a:gridCol w="5064125"/>
              </a:tblGrid>
              <a:tr h="37782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Ohmův zákon</a:t>
                      </a:r>
                    </a:p>
                  </a:txBody>
                  <a:tcPr marL="41040" marR="41040" marT="29484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Číslo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VY_32_INOVACE_10_9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Autor: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Jindřich Bielčik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Datum vytvoření: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24.2.2013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Vyučovací předmět: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Fyzika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Ročník: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8.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Vzdělávací oblast: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Člověk a příroda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Vzdělávací obor: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Fyzika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Tematický okruh: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Elektřina a magnetismus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Téma: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Ohmův zákon</a:t>
                      </a:r>
                    </a:p>
                  </a:txBody>
                  <a:tcPr marL="41040" marR="41040" marT="29484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Druh učebního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Prezentace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Potřebný čas pro výuku DUM: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15 min. prezentace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74771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Anotace / Metodický list: 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Prezentace má sloužit jako digitální pomůcka k výuce o Ohmově zákonu.  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</a:tbl>
          </a:graphicData>
        </a:graphic>
      </p:graphicFrame>
      <p:pic>
        <p:nvPicPr>
          <p:cNvPr id="6204" name="Picture 1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7638" y="252413"/>
            <a:ext cx="4703762" cy="1146175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6336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7200" smtClean="0"/>
              <a:t>Ohmův zákon</a:t>
            </a:r>
          </a:p>
        </p:txBody>
      </p:sp>
      <p:pic>
        <p:nvPicPr>
          <p:cNvPr id="7171" name="Picture 5" descr="http://upload.wikimedia.org/wikipedia/commons/2/2f/UI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2750" y="1763713"/>
            <a:ext cx="4391025" cy="5389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1584325" y="792163"/>
            <a:ext cx="3743325" cy="1262062"/>
          </a:xfrm>
        </p:spPr>
        <p:txBody>
          <a:bodyPr tIns="5292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6000" smtClean="0"/>
              <a:t>Historie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503238" y="3527425"/>
            <a:ext cx="9070975" cy="3559175"/>
          </a:xfrm>
        </p:spPr>
        <p:txBody>
          <a:bodyPr/>
          <a:lstStyle/>
          <a:p>
            <a:pPr marL="428625" indent="-323850">
              <a:buSzPct val="45000"/>
              <a:buFont typeface="Wingdings" charset="2"/>
              <a:buChar char="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</a:pPr>
            <a:r>
              <a:rPr lang="cs-CZ" smtClean="0"/>
              <a:t>Ohmův zákon je pojmenován podle svého objevitele Georga Ohma (1787 - 1854).</a:t>
            </a:r>
          </a:p>
          <a:p>
            <a:pPr marL="428625" indent="-323850">
              <a:buSzPct val="45000"/>
              <a:buFont typeface="Wingdings" charset="2"/>
              <a:buChar char="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</a:pPr>
            <a:r>
              <a:rPr lang="cs-CZ" smtClean="0"/>
              <a:t>Byl to významný německý fyzik, zabývající se především problémy akustiky (konstrukce sirén, interferenční jevy atd.).</a:t>
            </a:r>
          </a:p>
          <a:p>
            <a:pPr marL="428625" indent="-323850">
              <a:buSzPct val="45000"/>
              <a:buFont typeface="Wingdings" charset="2"/>
              <a:buChar char="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</a:pPr>
            <a:r>
              <a:rPr lang="cs-CZ" smtClean="0"/>
              <a:t>Ke konci života byl jmenován profesorem fyziky na Mnichovské univerzitě.</a:t>
            </a:r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0175" y="168275"/>
            <a:ext cx="2171700" cy="3324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5292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6000" smtClean="0"/>
              <a:t>Znění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503238" y="1768475"/>
            <a:ext cx="9070975" cy="2190750"/>
          </a:xfrm>
        </p:spPr>
        <p:txBody>
          <a:bodyPr/>
          <a:lstStyle/>
          <a:p>
            <a:pPr marL="428625" indent="-323850">
              <a:buSzPct val="45000"/>
              <a:buFont typeface="Wingdings" charset="2"/>
              <a:buChar char="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</a:pPr>
            <a:r>
              <a:rPr lang="cs-CZ" i="1" smtClean="0"/>
              <a:t>Elektrický proud v kovovém vodiči je při stálém odporu přímo úměrný napětí na koncích vodiče. Je-li napětí na koncích vodiče stálé, je proud nepřímo úměrný odporu vodiče.</a:t>
            </a:r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863600" y="3679825"/>
            <a:ext cx="8928100" cy="3736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7308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>
                <a:solidFill>
                  <a:srgbClr val="000000"/>
                </a:solidFill>
              </a:rPr>
              <a:t>I = G x U = 1/R x U = U/R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320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>
                <a:solidFill>
                  <a:srgbClr val="000000"/>
                </a:solidFill>
              </a:rPr>
              <a:t>Odtud odvozený vzorec pro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>
                <a:solidFill>
                  <a:srgbClr val="000000"/>
                </a:solidFill>
              </a:rPr>
              <a:t>napětí na obou koncích vodiče 		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3200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200">
                <a:solidFill>
                  <a:srgbClr val="000000"/>
                </a:solidFill>
              </a:rPr>
              <a:t>kde I je elektrický proud, G je elektrická vodivost, U je elektrické napětí a R je elektrický odpor.</a:t>
            </a:r>
          </a:p>
        </p:txBody>
      </p:sp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2338" y="4800600"/>
            <a:ext cx="1152525" cy="742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5292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6000" smtClean="0"/>
              <a:t>Význam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503238" y="1550988"/>
            <a:ext cx="9070975" cy="4137025"/>
          </a:xfrm>
        </p:spPr>
        <p:txBody>
          <a:bodyPr/>
          <a:lstStyle/>
          <a:p>
            <a:pPr marL="428625" indent="-323850">
              <a:buSzPct val="45000"/>
              <a:buFont typeface="Wingdings" charset="2"/>
              <a:buChar char="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</a:pPr>
            <a:r>
              <a:rPr lang="cs-CZ" smtClean="0"/>
              <a:t>Vztah mezi elektrickým proudem, napětím zdroje a odporem spotřebiče je jedním z nejdůležitějších zákonů elektrotechniky.</a:t>
            </a:r>
          </a:p>
          <a:p>
            <a:pPr marL="428625" indent="-323850">
              <a:buSzPct val="45000"/>
              <a:buFont typeface="Wingdings" charset="2"/>
              <a:buChar char="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</a:pPr>
            <a:r>
              <a:rPr lang="cs-CZ" smtClean="0"/>
              <a:t>Výklad: Elektrický proud procházející obvodem je tím větší, čím větší je napětí a čím menší je odpor.</a:t>
            </a:r>
          </a:p>
          <a:p>
            <a:pPr marL="428625" indent="-323850">
              <a:buSzPct val="45000"/>
              <a:buFont typeface="Wingdings" charset="2"/>
              <a:buChar char=""/>
              <a:tabLst>
                <a:tab pos="428625" algn="l"/>
                <a:tab pos="533400" algn="l"/>
                <a:tab pos="982663" algn="l"/>
                <a:tab pos="1431925" algn="l"/>
                <a:tab pos="1881188" algn="l"/>
                <a:tab pos="2330450" algn="l"/>
                <a:tab pos="2779713" algn="l"/>
                <a:tab pos="3228975" algn="l"/>
                <a:tab pos="3678238" algn="l"/>
                <a:tab pos="4127500" algn="l"/>
                <a:tab pos="4576763" algn="l"/>
                <a:tab pos="5026025" algn="l"/>
                <a:tab pos="5475288" algn="l"/>
                <a:tab pos="5924550" algn="l"/>
                <a:tab pos="6373813" algn="l"/>
                <a:tab pos="6823075" algn="l"/>
                <a:tab pos="7272338" algn="l"/>
                <a:tab pos="7721600" algn="l"/>
                <a:tab pos="8170863" algn="l"/>
                <a:tab pos="8620125" algn="l"/>
                <a:tab pos="9069388" algn="l"/>
              </a:tabLst>
            </a:pPr>
            <a:r>
              <a:rPr lang="cs-CZ" smtClean="0"/>
              <a:t>Pokud známe hodnoty dvou veličin, můžeme velikost zbývající veličiny jednoduše vypočítat.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76263" y="5646738"/>
            <a:ext cx="7632700" cy="1912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73080" rIns="90000" bIns="45000"/>
          <a:lstStyle/>
          <a:p>
            <a:pPr marL="212725" indent="-212725">
              <a:buSzPct val="45000"/>
              <a:buFont typeface="Wingdings" charset="2"/>
              <a:buChar char=""/>
              <a:tabLst>
                <a:tab pos="212725" algn="l"/>
                <a:tab pos="660400" algn="l"/>
                <a:tab pos="1109663" algn="l"/>
                <a:tab pos="1558925" algn="l"/>
                <a:tab pos="2008188" algn="l"/>
                <a:tab pos="2457450" algn="l"/>
                <a:tab pos="2906713" algn="l"/>
                <a:tab pos="3355975" algn="l"/>
                <a:tab pos="3805238" algn="l"/>
                <a:tab pos="4254500" algn="l"/>
                <a:tab pos="4703763" algn="l"/>
                <a:tab pos="5153025" algn="l"/>
                <a:tab pos="5602288" algn="l"/>
                <a:tab pos="6051550" algn="l"/>
                <a:tab pos="6500813" algn="l"/>
                <a:tab pos="6950075" algn="l"/>
                <a:tab pos="7399338" algn="l"/>
                <a:tab pos="7848600" algn="l"/>
                <a:tab pos="8297863" algn="l"/>
                <a:tab pos="8747125" algn="l"/>
                <a:tab pos="9196388" algn="l"/>
              </a:tabLst>
            </a:pPr>
            <a:r>
              <a:rPr lang="cs-CZ" sz="3200">
                <a:solidFill>
                  <a:srgbClr val="000000"/>
                </a:solidFill>
              </a:rPr>
              <a:t>Pro zjednodušení se používá grafické znázornění vzorce; hledanou veličinu zakryjeme a uvidíme, v jakém vztahu jsou zbývající dvě veličiny.</a:t>
            </a:r>
            <a:r>
              <a:rPr lang="cs-CZ">
                <a:solidFill>
                  <a:srgbClr val="000000"/>
                </a:solidFill>
              </a:rPr>
              <a:t> 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503238" y="576263"/>
            <a:ext cx="6840537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4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>
                <a:solidFill>
                  <a:srgbClr val="000000"/>
                </a:solidFill>
              </a:rPr>
              <a:t>Zdroje</a:t>
            </a:r>
            <a:r>
              <a:rPr lang="cs-CZ">
                <a:solidFill>
                  <a:srgbClr val="000000"/>
                </a:solidFill>
              </a:rPr>
              <a:t>: </a:t>
            </a:r>
            <a:r>
              <a:rPr lang="cs-CZ" smtClean="0">
                <a:solidFill>
                  <a:srgbClr val="000000"/>
                </a:solidFill>
              </a:rPr>
              <a:t>http://cs.wikipedia.org/wiki/Georg_Simon_Ohm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1267" name="Obdélník 1"/>
          <p:cNvSpPr>
            <a:spLocks noChangeArrowheads="1"/>
          </p:cNvSpPr>
          <p:nvPr/>
        </p:nvSpPr>
        <p:spPr bwMode="auto">
          <a:xfrm>
            <a:off x="1403350" y="1116013"/>
            <a:ext cx="503872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Tx/>
              <a:buSzTx/>
              <a:buFontTx/>
              <a:buNone/>
            </a:pPr>
            <a:r>
              <a:rPr lang="cs-CZ">
                <a:solidFill>
                  <a:schemeClr val="tx1"/>
                </a:solidFill>
              </a:rPr>
              <a:t>http://cs.wikipedia.org/wiki/Soubor:Georg-simon-ohm_1.jpg</a:t>
            </a:r>
          </a:p>
        </p:txBody>
      </p:sp>
      <p:sp>
        <p:nvSpPr>
          <p:cNvPr id="11268" name="Obdélník 2"/>
          <p:cNvSpPr>
            <a:spLocks noChangeArrowheads="1"/>
          </p:cNvSpPr>
          <p:nvPr/>
        </p:nvSpPr>
        <p:spPr bwMode="auto">
          <a:xfrm>
            <a:off x="1423988" y="1908175"/>
            <a:ext cx="5038725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tx1"/>
                </a:solidFill>
              </a:rPr>
              <a:t>http://upload.wikimedia.org/wikipedia/commons/2/2f/UIR.png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</TotalTime>
  <Words>295</Words>
  <Application>Microsoft Office PowerPoint</Application>
  <PresentationFormat>Vlastní</PresentationFormat>
  <Paragraphs>60</Paragraphs>
  <Slides>6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4" baseType="lpstr">
      <vt:lpstr>Arial</vt:lpstr>
      <vt:lpstr>Microsoft YaHei</vt:lpstr>
      <vt:lpstr>Times New Roman</vt:lpstr>
      <vt:lpstr>Trebuchet MS</vt:lpstr>
      <vt:lpstr>Georgia</vt:lpstr>
      <vt:lpstr>Calibri</vt:lpstr>
      <vt:lpstr>Wingdings</vt:lpstr>
      <vt:lpstr>Aerodynamika</vt:lpstr>
      <vt:lpstr>Snímek 1</vt:lpstr>
      <vt:lpstr>Ohmův zákon</vt:lpstr>
      <vt:lpstr>Historie</vt:lpstr>
      <vt:lpstr>Znění</vt:lpstr>
      <vt:lpstr>Význam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Jindra</dc:creator>
  <cp:lastModifiedBy>Dum</cp:lastModifiedBy>
  <cp:revision>8</cp:revision>
  <cp:lastPrinted>1601-01-01T00:00:00Z</cp:lastPrinted>
  <dcterms:created xsi:type="dcterms:W3CDTF">2013-01-16T17:15:27Z</dcterms:created>
  <dcterms:modified xsi:type="dcterms:W3CDTF">2014-04-13T14:16:33Z</dcterms:modified>
</cp:coreProperties>
</file>