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9" r:id="rId2"/>
    <p:sldId id="256" r:id="rId3"/>
    <p:sldId id="258" r:id="rId4"/>
    <p:sldId id="260" r:id="rId5"/>
    <p:sldId id="261" r:id="rId6"/>
    <p:sldId id="262" r:id="rId7"/>
    <p:sldId id="264" r:id="rId8"/>
    <p:sldId id="266" r:id="rId9"/>
    <p:sldId id="265" r:id="rId10"/>
    <p:sldId id="267" r:id="rId11"/>
    <p:sldId id="268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0767806-0E5A-4A42-9D0B-B43277F43DC4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BF0542A-FBDA-4AC5-99BA-BA2A0D1703A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tinyurl.com/nl3z7lv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tinyurl.com/ogptrzh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RroseSelavy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467544" y="2492896"/>
          <a:ext cx="8137525" cy="40324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6085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2000" dirty="0"/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Gymnázium</a:t>
                      </a:r>
                      <a:r>
                        <a:rPr lang="cs-CZ" sz="2000" baseline="0" dirty="0" smtClean="0"/>
                        <a:t> Lovosice</a:t>
                      </a:r>
                      <a:endParaRPr lang="cs-CZ" sz="2000" dirty="0"/>
                    </a:p>
                  </a:txBody>
                  <a:tcPr marL="91447" marR="91447" marT="45709" marB="45709" anchor="ctr"/>
                </a:tc>
              </a:tr>
              <a:tr h="478590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Radmila</a:t>
                      </a:r>
                      <a:r>
                        <a:rPr lang="cs-CZ" sz="20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0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Vorasická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773190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20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5C</a:t>
                      </a:r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_19_Dadaismus</a:t>
                      </a:r>
                      <a:endParaRPr lang="cs-CZ" sz="20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478590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TÉMA: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2000" b="1" i="0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Dějiny</a:t>
                      </a:r>
                      <a:r>
                        <a:rPr lang="cs-CZ" sz="2000" b="1" i="0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umění</a:t>
                      </a:r>
                      <a:endParaRPr lang="cs-CZ" sz="2000" b="1" i="0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846757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</a:t>
                      </a:r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/1.5.00/34.1073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846757"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20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8.4.2014</a:t>
                      </a:r>
                      <a:endParaRPr lang="cs-CZ" sz="20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</a:tbl>
          </a:graphicData>
        </a:graphic>
      </p:graphicFrame>
      <p:pic>
        <p:nvPicPr>
          <p:cNvPr id="5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90872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Albertus Extra Bold" pitchFamily="34" charset="0"/>
              </a:rPr>
              <a:t>dadaismus</a:t>
            </a:r>
            <a:endParaRPr lang="cs-CZ" dirty="0">
              <a:latin typeface="Albertus Extra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lbertus" pitchFamily="34" charset="0"/>
              </a:rPr>
              <a:t>Anotace</a:t>
            </a:r>
            <a:endParaRPr lang="cs-CZ" dirty="0">
              <a:latin typeface="Albertus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lbertus Medium" pitchFamily="34" charset="0"/>
              </a:rPr>
              <a:t>Materiál slouží jako osnova výkladu učitele, podklad k tvorbě zápisků žáka.</a:t>
            </a:r>
          </a:p>
          <a:p>
            <a:r>
              <a:rPr lang="cs-CZ" dirty="0" smtClean="0">
                <a:latin typeface="Albertus Medium" pitchFamily="34" charset="0"/>
              </a:rPr>
              <a:t>Motivuje k vlastní tvůrčí činnosti inspirované dadaismem.</a:t>
            </a:r>
          </a:p>
          <a:p>
            <a:r>
              <a:rPr lang="cs-CZ" dirty="0" smtClean="0">
                <a:latin typeface="Albertus Medium" pitchFamily="34" charset="0"/>
              </a:rPr>
              <a:t>Rozvíjí znalosti z dějin umění na základě prožitku a vlastní tvorby.</a:t>
            </a:r>
          </a:p>
          <a:p>
            <a:r>
              <a:rPr lang="cs-CZ" dirty="0" smtClean="0">
                <a:latin typeface="Albertus Medium" pitchFamily="34" charset="0"/>
              </a:rPr>
              <a:t>Podporuje mezipředmětové vztahy (výtvarná výchova, český jazyk a literatura).</a:t>
            </a:r>
          </a:p>
          <a:p>
            <a:r>
              <a:rPr lang="cs-CZ" dirty="0" smtClean="0">
                <a:latin typeface="Albertus Medium" pitchFamily="34" charset="0"/>
              </a:rPr>
              <a:t>Je primárně určen pro předmět výtvarná výchova v 1. </a:t>
            </a:r>
            <a:r>
              <a:rPr lang="cs-CZ" smtClean="0">
                <a:latin typeface="Albertus Medium" pitchFamily="34" charset="0"/>
              </a:rPr>
              <a:t>ročníku, kvintě, druhém </a:t>
            </a:r>
            <a:r>
              <a:rPr lang="cs-CZ" dirty="0" smtClean="0">
                <a:latin typeface="Albertus Medium" pitchFamily="34" charset="0"/>
              </a:rPr>
              <a:t>ročníku a sextě.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 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712968" cy="4925144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Avantgardní umělecký směr vzniklý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ve Švýcarsku </a:t>
            </a:r>
            <a:r>
              <a:rPr lang="cs-CZ" dirty="0" smtClean="0"/>
              <a:t>mezi roky 1916 –1923</a:t>
            </a:r>
          </a:p>
          <a:p>
            <a:r>
              <a:rPr lang="cs-CZ" dirty="0" smtClean="0"/>
              <a:t>Vznikl jako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revolta</a:t>
            </a:r>
            <a:r>
              <a:rPr lang="cs-CZ" dirty="0" smtClean="0"/>
              <a:t> skupiny umělců různých národností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proti válečným hrůzám </a:t>
            </a:r>
            <a:r>
              <a:rPr lang="cs-CZ" dirty="0" smtClean="0"/>
              <a:t>(část jeho představitelů se světové války osobně účastnila).</a:t>
            </a:r>
          </a:p>
          <a:p>
            <a:r>
              <a:rPr lang="cs-CZ" dirty="0" smtClean="0"/>
              <a:t>Prostředek,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jak vyjádřit zmatek a strach z války</a:t>
            </a:r>
            <a:r>
              <a:rPr lang="cs-CZ" dirty="0" smtClean="0"/>
              <a:t>, zároveň však toto hnutí nehledalo žádná východiska (východiskem byl nesmysl), a tak dada sklouzla až k nihilismu – program „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nemít žádný program“</a:t>
            </a:r>
            <a:endParaRPr lang="cs-CZ" dirty="0" smtClean="0"/>
          </a:p>
          <a:p>
            <a:r>
              <a:rPr lang="cs-CZ" dirty="0" smtClean="0"/>
              <a:t>Pro jeho díla je charakteristická úmyslná nerozumnost a odmítnutí převažujících standardů umění, propagovali totální anarchii v životě i v kultuře, absolutní svobodu tvorby a umění zbavené sociální funkce.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340768"/>
            <a:ext cx="8568952" cy="532859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Provokace, mystifikace, ironie, náhoda</a:t>
            </a:r>
          </a:p>
          <a:p>
            <a:r>
              <a:rPr lang="cs-CZ" dirty="0" smtClean="0"/>
              <a:t>Umělci sdruženi kolem básníka Tristana </a:t>
            </a:r>
            <a:r>
              <a:rPr lang="cs-CZ" dirty="0" err="1" smtClean="0"/>
              <a:t>Tzary</a:t>
            </a:r>
            <a:endParaRPr lang="cs-CZ" dirty="0" smtClean="0"/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Původ slova </a:t>
            </a:r>
            <a:r>
              <a:rPr lang="cs-CZ" b="1" i="1" dirty="0" smtClean="0">
                <a:solidFill>
                  <a:schemeClr val="accent1">
                    <a:lumMod val="50000"/>
                  </a:schemeClr>
                </a:solidFill>
              </a:rPr>
              <a:t>Dada</a:t>
            </a:r>
            <a:r>
              <a:rPr lang="cs-CZ" dirty="0" smtClean="0"/>
              <a:t> je nejasný, několik teorií:</a:t>
            </a:r>
          </a:p>
          <a:p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cs-CZ" dirty="0" err="1" smtClean="0"/>
              <a:t>.Jedná</a:t>
            </a:r>
            <a:r>
              <a:rPr lang="cs-CZ" dirty="0" smtClean="0"/>
              <a:t> se o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slovo bez jakéhokoli významu</a:t>
            </a:r>
            <a:r>
              <a:rPr lang="cs-CZ" dirty="0" smtClean="0"/>
              <a:t>, které si dadaisté prostě vymysleli.</a:t>
            </a: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cs-CZ" dirty="0" smtClean="0"/>
              <a:t>. Slovo pochází od rumunských umělců (T. </a:t>
            </a:r>
            <a:r>
              <a:rPr lang="cs-CZ" dirty="0" err="1" smtClean="0"/>
              <a:t>Tzary</a:t>
            </a:r>
            <a:r>
              <a:rPr lang="cs-CZ" dirty="0" smtClean="0"/>
              <a:t> a Marcela </a:t>
            </a:r>
            <a:r>
              <a:rPr lang="cs-CZ" dirty="0" err="1" smtClean="0"/>
              <a:t>Janca</a:t>
            </a:r>
            <a:r>
              <a:rPr lang="cs-CZ" dirty="0" smtClean="0"/>
              <a:t>), kteří často používali slova </a:t>
            </a:r>
            <a:r>
              <a:rPr lang="cs-CZ" b="1" dirty="0" smtClean="0"/>
              <a:t>„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</a:rPr>
              <a:t>da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</a:rPr>
              <a:t>da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“, znamenající „ano, ano“.</a:t>
            </a: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3</a:t>
            </a:r>
            <a:r>
              <a:rPr lang="cs-CZ" dirty="0" smtClean="0"/>
              <a:t>. Při vzniku hnutí dadaisté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náhodně zabodli nůž do francouzsko-německého slovníku – „Dada </a:t>
            </a:r>
            <a:r>
              <a:rPr lang="cs-CZ" dirty="0" smtClean="0"/>
              <a:t>“ je ve francouzštině dětské slovo pro „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houpacího koně</a:t>
            </a:r>
            <a:r>
              <a:rPr lang="cs-CZ" dirty="0" smtClean="0"/>
              <a:t>“. Francouzština má také hovorový výraz „c'</a:t>
            </a:r>
            <a:r>
              <a:rPr lang="cs-CZ" dirty="0" err="1" smtClean="0"/>
              <a:t>est</a:t>
            </a:r>
            <a:r>
              <a:rPr lang="cs-CZ" dirty="0" smtClean="0"/>
              <a:t> </a:t>
            </a:r>
            <a:r>
              <a:rPr lang="cs-CZ" dirty="0" err="1" smtClean="0"/>
              <a:t>mon</a:t>
            </a:r>
            <a:r>
              <a:rPr lang="cs-CZ" dirty="0" smtClean="0"/>
              <a:t> dada“ znamenající „to je má záliba“.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dadaismus se brzy dostal do USA a Německa, kde se rozvíjel nezávislým způsobem.</a:t>
            </a:r>
          </a:p>
          <a:p>
            <a:r>
              <a:rPr lang="cs-CZ" dirty="0" smtClean="0"/>
              <a:t>V roce 1917 byla otevřena galerie Dada a začal vycházet dadaistický časopis. V roce 1920 se centrem dadaismu stala Paříž. Po roce 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1924 začal dadaismus plynule přecházet do 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Antique Olive Compact" pitchFamily="34" charset="0"/>
              </a:rPr>
              <a:t>surrealismu</a:t>
            </a: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Antique Olive Compact" pitchFamily="34" charset="0"/>
              </a:rPr>
              <a:t>Představitelé:</a:t>
            </a: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Hans 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</a:rPr>
              <a:t>Arp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, Man 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</a:rPr>
              <a:t>Ray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</a:rPr>
              <a:t>Francis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</a:rPr>
              <a:t>Picabia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, Marcel 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</a:rPr>
              <a:t>Duchamp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Hans </a:t>
            </a:r>
            <a:r>
              <a:rPr lang="cs-CZ" dirty="0" err="1" smtClean="0"/>
              <a:t>Arp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484784"/>
            <a:ext cx="8442520" cy="5184576"/>
          </a:xfrm>
        </p:spPr>
        <p:txBody>
          <a:bodyPr>
            <a:normAutofit fontScale="25000" lnSpcReduction="20000"/>
          </a:bodyPr>
          <a:lstStyle/>
          <a:p>
            <a:r>
              <a:rPr lang="cs-CZ" sz="11200" dirty="0" smtClean="0"/>
              <a:t>1886 Štrasburk–1966 Basilej)</a:t>
            </a:r>
          </a:p>
          <a:p>
            <a:r>
              <a:rPr lang="cs-CZ" sz="11200" dirty="0" smtClean="0"/>
              <a:t>sochař, malíř a básník.</a:t>
            </a:r>
          </a:p>
          <a:p>
            <a:r>
              <a:rPr lang="cs-CZ" sz="11200" b="1" dirty="0" smtClean="0">
                <a:solidFill>
                  <a:schemeClr val="accent1">
                    <a:lumMod val="50000"/>
                  </a:schemeClr>
                </a:solidFill>
              </a:rPr>
              <a:t>V roce 1916 se ve švýcarském</a:t>
            </a:r>
          </a:p>
          <a:p>
            <a:pPr>
              <a:buNone/>
            </a:pPr>
            <a:r>
              <a:rPr lang="cs-CZ" sz="11200" b="1" dirty="0" smtClean="0">
                <a:solidFill>
                  <a:schemeClr val="accent1">
                    <a:lumMod val="50000"/>
                  </a:schemeClr>
                </a:solidFill>
              </a:rPr>
              <a:t> Curychu stal zakladatelem hnutí dada</a:t>
            </a:r>
          </a:p>
          <a:p>
            <a:r>
              <a:rPr lang="cs-CZ" sz="11200" dirty="0" smtClean="0"/>
              <a:t> V roce 1920, spolu s Maxem Ernstem a Alfredem </a:t>
            </a:r>
            <a:r>
              <a:rPr lang="cs-CZ" sz="11200" dirty="0" err="1" smtClean="0"/>
              <a:t>Grünwaldem</a:t>
            </a:r>
            <a:r>
              <a:rPr lang="cs-CZ" sz="11200" dirty="0" smtClean="0"/>
              <a:t> založil Dada v Kolíně nad Rýnem Jeho práce se objevovaly i na prvních surrealistických výstavách (1925) v galerii </a:t>
            </a:r>
            <a:r>
              <a:rPr lang="cs-CZ" sz="11200" dirty="0" err="1" smtClean="0"/>
              <a:t>Pierre</a:t>
            </a:r>
            <a:r>
              <a:rPr lang="cs-CZ" sz="11200" dirty="0" smtClean="0"/>
              <a:t> v Paříži.</a:t>
            </a:r>
          </a:p>
          <a:p>
            <a:r>
              <a:rPr lang="cs-CZ" sz="11200" dirty="0" smtClean="0"/>
              <a:t> Se surrealismem se později rozešel.</a:t>
            </a:r>
          </a:p>
          <a:p>
            <a:r>
              <a:rPr lang="cs-CZ" sz="11200" dirty="0" smtClean="0"/>
              <a:t>Píše celý život básně a eseje</a:t>
            </a:r>
          </a:p>
          <a:p>
            <a:r>
              <a:rPr lang="cs-CZ" sz="11200" b="1" dirty="0" smtClean="0">
                <a:hlinkClick r:id="rId2"/>
              </a:rPr>
              <a:t>http://</a:t>
            </a:r>
            <a:r>
              <a:rPr lang="cs-CZ" sz="11200" b="1" dirty="0" err="1" smtClean="0">
                <a:hlinkClick r:id="rId2"/>
              </a:rPr>
              <a:t>tinyurl.com</a:t>
            </a:r>
            <a:r>
              <a:rPr lang="cs-CZ" sz="11200" b="1" dirty="0" smtClean="0">
                <a:hlinkClick r:id="rId2"/>
              </a:rPr>
              <a:t>/</a:t>
            </a:r>
            <a:r>
              <a:rPr lang="cs-CZ" sz="11200" b="1" dirty="0" err="1" smtClean="0">
                <a:hlinkClick r:id="rId2"/>
              </a:rPr>
              <a:t>nl3z7lv</a:t>
            </a:r>
            <a:endParaRPr lang="cs-CZ" sz="11200" b="1" dirty="0" smtClean="0"/>
          </a:p>
          <a:p>
            <a:endParaRPr lang="cs-CZ" sz="11200" dirty="0" smtClean="0"/>
          </a:p>
          <a:p>
            <a:r>
              <a:rPr lang="cs-CZ" sz="11200" dirty="0" smtClean="0"/>
              <a:t/>
            </a:r>
            <a:br>
              <a:rPr lang="cs-CZ" sz="112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Obrázek 3" descr="340px-Hans_Arp.JPG"/>
          <p:cNvPicPr>
            <a:picLocks noChangeAspect="1"/>
          </p:cNvPicPr>
          <p:nvPr/>
        </p:nvPicPr>
        <p:blipFill>
          <a:blip r:embed="rId3" cstate="print"/>
          <a:srcRect t="6250" b="6250"/>
          <a:stretch>
            <a:fillRect/>
          </a:stretch>
        </p:blipFill>
        <p:spPr>
          <a:xfrm>
            <a:off x="6876256" y="0"/>
            <a:ext cx="2267744" cy="28529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pic>
        <p:nvPicPr>
          <p:cNvPr id="4" name="Zástupný symbol pro obsah 3" descr="340px-HansArp-CloudShepher195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28800"/>
            <a:ext cx="2736304" cy="4248472"/>
          </a:xfrm>
        </p:spPr>
      </p:pic>
      <p:pic>
        <p:nvPicPr>
          <p:cNvPr id="5" name="Obrázek 4" descr="'Constellation_According_to_the_Laws_of_Chance'_by_Jean_Arp_(Hans_Arp),_Tate_Modern.JPG"/>
          <p:cNvPicPr>
            <a:picLocks noChangeAspect="1"/>
          </p:cNvPicPr>
          <p:nvPr/>
        </p:nvPicPr>
        <p:blipFill>
          <a:blip r:embed="rId3" cstate="print"/>
          <a:srcRect l="2203" t="2645" r="2537" b="820"/>
          <a:stretch>
            <a:fillRect/>
          </a:stretch>
        </p:blipFill>
        <p:spPr>
          <a:xfrm>
            <a:off x="2915816" y="1601416"/>
            <a:ext cx="6228184" cy="525658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915816" y="6093296"/>
            <a:ext cx="6228184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i="1" dirty="0" smtClean="0"/>
              <a:t>Constellation According to the Laws of Chance</a:t>
            </a:r>
            <a:r>
              <a:rPr lang="en-US" dirty="0" smtClean="0"/>
              <a:t>, </a:t>
            </a:r>
            <a:r>
              <a:rPr lang="en-US" dirty="0" err="1" smtClean="0"/>
              <a:t>aluminium</a:t>
            </a:r>
            <a:r>
              <a:rPr lang="en-US" dirty="0" smtClean="0"/>
              <a:t> sculpture by Jean Arp (Hans Arp), c. 1930, Tate Modern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0"/>
            <a:ext cx="8153400" cy="980728"/>
          </a:xfrm>
        </p:spPr>
        <p:txBody>
          <a:bodyPr>
            <a:normAutofit/>
          </a:bodyPr>
          <a:lstStyle/>
          <a:p>
            <a:r>
              <a:rPr lang="cs-CZ" dirty="0" smtClean="0"/>
              <a:t>Marcel </a:t>
            </a:r>
            <a:r>
              <a:rPr lang="cs-CZ" dirty="0" err="1" smtClean="0"/>
              <a:t>Duchamp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836712"/>
            <a:ext cx="8892480" cy="5832648"/>
          </a:xfrm>
        </p:spPr>
        <p:txBody>
          <a:bodyPr>
            <a:noAutofit/>
          </a:bodyPr>
          <a:lstStyle/>
          <a:p>
            <a:r>
              <a:rPr lang="en-US" sz="2400" dirty="0" smtClean="0"/>
              <a:t>[</a:t>
            </a:r>
            <a:r>
              <a:rPr lang="cs-CZ" sz="2400" dirty="0" err="1" smtClean="0"/>
              <a:t>marsel</a:t>
            </a:r>
            <a:r>
              <a:rPr lang="cs-CZ" sz="2400" dirty="0" smtClean="0"/>
              <a:t> </a:t>
            </a:r>
            <a:r>
              <a:rPr lang="cs-CZ" sz="2400" dirty="0" err="1" smtClean="0"/>
              <a:t>dyšám</a:t>
            </a:r>
            <a:r>
              <a:rPr lang="cs-CZ" sz="2400" dirty="0" smtClean="0"/>
              <a:t>]1887 – 1968 </a:t>
            </a:r>
          </a:p>
          <a:p>
            <a:r>
              <a:rPr lang="cs-CZ" sz="2400" dirty="0" smtClean="0"/>
              <a:t>francouzský výtvarník a šachista </a:t>
            </a:r>
          </a:p>
          <a:p>
            <a:r>
              <a:rPr lang="cs-CZ" sz="2400" dirty="0" smtClean="0"/>
              <a:t>většinu života prožil v USA </a:t>
            </a:r>
          </a:p>
          <a:p>
            <a:r>
              <a:rPr lang="cs-CZ" sz="2400" dirty="0" smtClean="0"/>
              <a:t>Ovlivněný futurismem a kubismem</a:t>
            </a:r>
          </a:p>
          <a:p>
            <a:r>
              <a:rPr lang="cs-CZ" sz="2400" dirty="0" smtClean="0"/>
              <a:t>V USA přispěl ke zprostředkování znalosti kubismu</a:t>
            </a:r>
          </a:p>
          <a:p>
            <a:r>
              <a:rPr lang="cs-CZ" sz="2400" b="1" dirty="0" smtClean="0">
                <a:solidFill>
                  <a:srgbClr val="00B0F0"/>
                </a:solidFill>
              </a:rPr>
              <a:t>V USA spolu s Man </a:t>
            </a:r>
            <a:r>
              <a:rPr lang="cs-CZ" sz="2400" b="1" dirty="0" err="1" smtClean="0">
                <a:solidFill>
                  <a:srgbClr val="00B0F0"/>
                </a:solidFill>
              </a:rPr>
              <a:t>Rayem</a:t>
            </a:r>
            <a:r>
              <a:rPr lang="cs-CZ" sz="2400" b="1" dirty="0" smtClean="0">
                <a:solidFill>
                  <a:srgbClr val="00B0F0"/>
                </a:solidFill>
              </a:rPr>
              <a:t> založil dadaistickou skupinu </a:t>
            </a:r>
          </a:p>
          <a:p>
            <a:r>
              <a:rPr lang="cs-CZ" sz="2400" dirty="0" smtClean="0"/>
              <a:t>Měl velký vliv na surrealistické hnutí ve 20. a 30. letech </a:t>
            </a:r>
          </a:p>
          <a:p>
            <a:r>
              <a:rPr lang="cs-CZ" sz="2400" dirty="0" smtClean="0"/>
              <a:t>Instalacemi tzv. </a:t>
            </a:r>
            <a:r>
              <a:rPr lang="cs-CZ" sz="2400" b="1" dirty="0" err="1" smtClean="0">
                <a:solidFill>
                  <a:srgbClr val="00B0F0"/>
                </a:solidFill>
                <a:latin typeface="Antique Olive Compact" pitchFamily="34" charset="0"/>
                <a:cs typeface="Aharoni" pitchFamily="2" charset="-79"/>
              </a:rPr>
              <a:t>ready</a:t>
            </a:r>
            <a:r>
              <a:rPr lang="cs-CZ" sz="2400" b="1" dirty="0" smtClean="0">
                <a:solidFill>
                  <a:srgbClr val="00B0F0"/>
                </a:solidFill>
                <a:latin typeface="Antique Olive Compact" pitchFamily="34" charset="0"/>
                <a:cs typeface="Aharoni" pitchFamily="2" charset="-79"/>
              </a:rPr>
              <a:t>-</a:t>
            </a:r>
            <a:r>
              <a:rPr lang="cs-CZ" sz="2400" b="1" dirty="0" err="1" smtClean="0">
                <a:solidFill>
                  <a:srgbClr val="00B0F0"/>
                </a:solidFill>
                <a:latin typeface="Antique Olive Compact" pitchFamily="34" charset="0"/>
                <a:cs typeface="Aharoni" pitchFamily="2" charset="-79"/>
              </a:rPr>
              <a:t>mades</a:t>
            </a:r>
            <a:r>
              <a:rPr lang="cs-CZ" sz="2400" dirty="0" smtClean="0"/>
              <a:t>, což byly průmyslově vyráběné předměty </a:t>
            </a:r>
            <a:r>
              <a:rPr lang="cs-CZ" sz="2400" dirty="0" err="1" smtClean="0"/>
              <a:t>Duchampem</a:t>
            </a:r>
            <a:r>
              <a:rPr lang="cs-CZ" sz="2400" dirty="0" smtClean="0"/>
              <a:t> pouze signované, ovlivnil směřování výtvarného umění ve 20. století </a:t>
            </a:r>
            <a:r>
              <a:rPr lang="cs-CZ" sz="2400" b="1" dirty="0" smtClean="0">
                <a:solidFill>
                  <a:srgbClr val="00B0F0"/>
                </a:solidFill>
                <a:latin typeface="Antique Olive Compact" pitchFamily="34" charset="0"/>
              </a:rPr>
              <a:t>předchůdce konceptuálního umění, 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B0F0"/>
                </a:solidFill>
                <a:latin typeface="Antique Olive Compact" pitchFamily="34" charset="0"/>
              </a:rPr>
              <a:t>	</a:t>
            </a:r>
            <a:r>
              <a:rPr lang="cs-CZ" sz="2400" b="1" dirty="0" err="1" smtClean="0">
                <a:solidFill>
                  <a:srgbClr val="00B0F0"/>
                </a:solidFill>
                <a:latin typeface="Antique Olive Compact" pitchFamily="34" charset="0"/>
              </a:rPr>
              <a:t>op</a:t>
            </a:r>
            <a:r>
              <a:rPr lang="cs-CZ" sz="2400" b="1" dirty="0" smtClean="0">
                <a:solidFill>
                  <a:srgbClr val="00B0F0"/>
                </a:solidFill>
                <a:latin typeface="Antique Olive Compact" pitchFamily="34" charset="0"/>
              </a:rPr>
              <a:t>-</a:t>
            </a:r>
            <a:r>
              <a:rPr lang="cs-CZ" sz="2400" b="1" dirty="0" err="1" smtClean="0">
                <a:solidFill>
                  <a:srgbClr val="00B0F0"/>
                </a:solidFill>
                <a:latin typeface="Antique Olive Compact" pitchFamily="34" charset="0"/>
              </a:rPr>
              <a:t>artu</a:t>
            </a:r>
            <a:r>
              <a:rPr lang="cs-CZ" sz="2400" b="1" dirty="0" smtClean="0">
                <a:solidFill>
                  <a:srgbClr val="00B0F0"/>
                </a:solidFill>
                <a:latin typeface="Antique Olive Compact" pitchFamily="34" charset="0"/>
              </a:rPr>
              <a:t> a minimalismu</a:t>
            </a:r>
            <a:r>
              <a:rPr lang="cs-CZ" sz="2400" dirty="0" smtClean="0"/>
              <a:t> </a:t>
            </a:r>
          </a:p>
          <a:p>
            <a:r>
              <a:rPr lang="cs-CZ" sz="2400" b="1" dirty="0" smtClean="0">
                <a:hlinkClick r:id="rId2"/>
              </a:rPr>
              <a:t>http://</a:t>
            </a:r>
            <a:r>
              <a:rPr lang="cs-CZ" sz="2400" b="1" dirty="0" err="1" smtClean="0">
                <a:hlinkClick r:id="rId2"/>
              </a:rPr>
              <a:t>tinyurl.com</a:t>
            </a:r>
            <a:r>
              <a:rPr lang="cs-CZ" sz="2400" b="1" dirty="0" smtClean="0">
                <a:hlinkClick r:id="rId2"/>
              </a:rPr>
              <a:t>/</a:t>
            </a:r>
            <a:r>
              <a:rPr lang="cs-CZ" sz="2400" b="1" dirty="0" err="1" smtClean="0">
                <a:hlinkClick r:id="rId2"/>
              </a:rPr>
              <a:t>ogptrzh</a:t>
            </a:r>
            <a:endParaRPr lang="cs-CZ" sz="2400" b="1" dirty="0" smtClean="0"/>
          </a:p>
          <a:p>
            <a:endParaRPr lang="cs-CZ" sz="2400" dirty="0" smtClean="0"/>
          </a:p>
          <a:p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4" name="Obrázek 3" descr="500px-Marcel_Duchamp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288" y="0"/>
            <a:ext cx="1656184" cy="24928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 descr="440px-Fontaine_Duchamp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484784"/>
            <a:ext cx="4239384" cy="4320480"/>
          </a:xfrm>
        </p:spPr>
      </p:pic>
      <p:pic>
        <p:nvPicPr>
          <p:cNvPr id="7" name="Obrázek 6" descr="RroseSelav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412776"/>
            <a:ext cx="3390900" cy="432435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0" y="6237312"/>
            <a:ext cx="4788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Marcel </a:t>
            </a:r>
            <a:r>
              <a:rPr lang="cs-CZ" sz="2400" dirty="0" err="1" smtClean="0"/>
              <a:t>Duchamp</a:t>
            </a:r>
            <a:r>
              <a:rPr lang="cs-CZ" sz="2400" dirty="0" smtClean="0"/>
              <a:t> – Fontána,1917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32040" y="5805264"/>
            <a:ext cx="4211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Man </a:t>
            </a:r>
            <a:r>
              <a:rPr lang="cs-CZ" sz="2400" dirty="0" err="1" smtClean="0"/>
              <a:t>Ray</a:t>
            </a:r>
            <a:r>
              <a:rPr lang="cs-CZ" sz="2400" dirty="0" smtClean="0"/>
              <a:t> –Marcel </a:t>
            </a:r>
            <a:r>
              <a:rPr lang="cs-CZ" sz="2400" dirty="0" err="1" smtClean="0"/>
              <a:t>Duchamp</a:t>
            </a:r>
            <a:r>
              <a:rPr lang="cs-CZ" sz="2400" dirty="0" smtClean="0"/>
              <a:t> jako </a:t>
            </a:r>
            <a:r>
              <a:rPr lang="cs-CZ" sz="2400" dirty="0" err="1" smtClean="0"/>
              <a:t>Rrose</a:t>
            </a:r>
            <a:r>
              <a:rPr lang="cs-CZ" sz="2400" dirty="0" smtClean="0"/>
              <a:t> </a:t>
            </a:r>
            <a:r>
              <a:rPr lang="cs-CZ" sz="2400" dirty="0" err="1" smtClean="0"/>
              <a:t>Sélavy</a:t>
            </a:r>
            <a:r>
              <a:rPr lang="cs-CZ" sz="2400" dirty="0" smtClean="0"/>
              <a:t>, kol. 1920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pro tebe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268760"/>
            <a:ext cx="8153400" cy="5589240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>
                <a:latin typeface="Antique Olive Compact" pitchFamily="34" charset="0"/>
              </a:rPr>
              <a:t>Přečtěte si text Tristana </a:t>
            </a:r>
            <a:r>
              <a:rPr lang="cs-CZ" dirty="0" err="1" smtClean="0">
                <a:latin typeface="Antique Olive Compact" pitchFamily="34" charset="0"/>
              </a:rPr>
              <a:t>Tzary</a:t>
            </a:r>
            <a:r>
              <a:rPr lang="cs-CZ" dirty="0" smtClean="0">
                <a:latin typeface="Antique Olive Compact" pitchFamily="34" charset="0"/>
              </a:rPr>
              <a:t> Jak napsat dadaistickou báseň: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Vezměte noviny.</a:t>
            </a:r>
            <a:br>
              <a:rPr lang="cs-CZ" sz="3200" dirty="0" smtClean="0">
                <a:solidFill>
                  <a:srgbClr val="0070C0"/>
                </a:solidFill>
              </a:rPr>
            </a:br>
            <a:r>
              <a:rPr lang="cs-CZ" sz="3200" dirty="0" smtClean="0">
                <a:solidFill>
                  <a:srgbClr val="0070C0"/>
                </a:solidFill>
              </a:rPr>
              <a:t>Vezměte nůžky.</a:t>
            </a:r>
            <a:br>
              <a:rPr lang="cs-CZ" sz="3200" dirty="0" smtClean="0">
                <a:solidFill>
                  <a:srgbClr val="0070C0"/>
                </a:solidFill>
              </a:rPr>
            </a:br>
            <a:r>
              <a:rPr lang="cs-CZ" sz="3200" dirty="0" smtClean="0">
                <a:solidFill>
                  <a:srgbClr val="0070C0"/>
                </a:solidFill>
              </a:rPr>
              <a:t>Vyberte v novinách článek tak dlouhý, jak dlouhou chcete mít svou báseň.</a:t>
            </a:r>
            <a:br>
              <a:rPr lang="cs-CZ" sz="3200" dirty="0" smtClean="0">
                <a:solidFill>
                  <a:srgbClr val="0070C0"/>
                </a:solidFill>
              </a:rPr>
            </a:br>
            <a:r>
              <a:rPr lang="cs-CZ" sz="3200" dirty="0" smtClean="0">
                <a:solidFill>
                  <a:srgbClr val="0070C0"/>
                </a:solidFill>
              </a:rPr>
              <a:t>Článek vystřihněte.</a:t>
            </a:r>
            <a:br>
              <a:rPr lang="cs-CZ" sz="3200" dirty="0" smtClean="0">
                <a:solidFill>
                  <a:srgbClr val="0070C0"/>
                </a:solidFill>
              </a:rPr>
            </a:br>
            <a:r>
              <a:rPr lang="cs-CZ" sz="3200" dirty="0" smtClean="0">
                <a:solidFill>
                  <a:srgbClr val="0070C0"/>
                </a:solidFill>
              </a:rPr>
              <a:t>Potom pečlivě rozstříhejte všechna slova, která tvoří tento článek, a vložte je do pytlíku.</a:t>
            </a:r>
          </a:p>
          <a:p>
            <a:pPr>
              <a:buNone/>
            </a:pPr>
            <a:r>
              <a:rPr lang="cs-CZ" sz="3200" dirty="0" smtClean="0">
                <a:solidFill>
                  <a:srgbClr val="0070C0"/>
                </a:solidFill>
              </a:rPr>
              <a:t>	Lehce zatřepejte.</a:t>
            </a:r>
          </a:p>
          <a:p>
            <a:pPr>
              <a:buNone/>
            </a:pPr>
            <a:r>
              <a:rPr lang="cs-CZ" sz="3200" dirty="0" smtClean="0">
                <a:solidFill>
                  <a:srgbClr val="0070C0"/>
                </a:solidFill>
              </a:rPr>
              <a:t>	Vytahujte potom výstřižky jeden za druhým a skládejte je v tom pořadí, jak jste je vytahovali.</a:t>
            </a:r>
            <a:br>
              <a:rPr lang="cs-CZ" sz="3200" dirty="0" smtClean="0">
                <a:solidFill>
                  <a:srgbClr val="0070C0"/>
                </a:solidFill>
              </a:rPr>
            </a:br>
            <a:r>
              <a:rPr lang="cs-CZ" sz="3200" dirty="0" smtClean="0">
                <a:solidFill>
                  <a:srgbClr val="0070C0"/>
                </a:solidFill>
              </a:rPr>
              <a:t>Pečlivě slova opište.</a:t>
            </a:r>
            <a:br>
              <a:rPr lang="cs-CZ" sz="3200" dirty="0" smtClean="0">
                <a:solidFill>
                  <a:srgbClr val="0070C0"/>
                </a:solidFill>
              </a:rPr>
            </a:br>
            <a:r>
              <a:rPr lang="cs-CZ" sz="3200" dirty="0" smtClean="0">
                <a:solidFill>
                  <a:srgbClr val="0070C0"/>
                </a:solidFill>
              </a:rPr>
              <a:t>Báseň se vám bude podobat.</a:t>
            </a:r>
            <a:br>
              <a:rPr lang="cs-CZ" sz="3200" dirty="0" smtClean="0">
                <a:solidFill>
                  <a:srgbClr val="0070C0"/>
                </a:solidFill>
              </a:rPr>
            </a:br>
            <a:r>
              <a:rPr lang="cs-CZ" sz="3200" dirty="0" smtClean="0">
                <a:solidFill>
                  <a:srgbClr val="0070C0"/>
                </a:solidFill>
              </a:rPr>
              <a:t>A vězte, že jste spisovatel nesmírně originální a okouzlující citlivosti, byť doposud nepochopený. </a:t>
            </a:r>
          </a:p>
          <a:p>
            <a:r>
              <a:rPr lang="cs-CZ" dirty="0" smtClean="0">
                <a:latin typeface="Antique Olive Compact" pitchFamily="34" charset="0"/>
              </a:rPr>
              <a:t>Vytvořte na základě návodu vlastní báseň </a:t>
            </a:r>
          </a:p>
          <a:p>
            <a:r>
              <a:rPr lang="cs-CZ" dirty="0" smtClean="0">
                <a:latin typeface="Antique Olive Compact" pitchFamily="34" charset="0"/>
              </a:rPr>
              <a:t>Inspirujte se básní a ilustrujte ji – nejlépe technikou koláže</a:t>
            </a:r>
          </a:p>
          <a:p>
            <a:pPr>
              <a:buNone/>
            </a:pPr>
            <a:r>
              <a:rPr lang="cs-CZ" dirty="0" smtClean="0"/>
              <a:t>Pomůcky: noviny, časopisy, nůžky, lepidlo, „kouzelná nádoba“ k míchání slov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153400" cy="5040560"/>
          </a:xfrm>
        </p:spPr>
        <p:txBody>
          <a:bodyPr>
            <a:normAutofit fontScale="25000" lnSpcReduction="20000"/>
          </a:bodyPr>
          <a:lstStyle/>
          <a:p>
            <a:r>
              <a:rPr lang="cs-CZ" sz="6400" dirty="0" smtClean="0"/>
              <a:t>ČERNÁ, Marie. </a:t>
            </a:r>
            <a:r>
              <a:rPr lang="cs-CZ" sz="6400" i="1" dirty="0" smtClean="0"/>
              <a:t>Dějiny výtvarného umění</a:t>
            </a:r>
            <a:r>
              <a:rPr lang="cs-CZ" sz="6400" dirty="0" smtClean="0"/>
              <a:t>. Praha: Idea servis, 1996, </a:t>
            </a:r>
            <a:r>
              <a:rPr lang="cs-CZ" sz="6400" dirty="0" err="1" smtClean="0"/>
              <a:t>ISBN</a:t>
            </a:r>
            <a:r>
              <a:rPr lang="cs-CZ" sz="6400" dirty="0" smtClean="0"/>
              <a:t> 1866-034-96.</a:t>
            </a:r>
          </a:p>
          <a:p>
            <a:r>
              <a:rPr lang="pt-BR" sz="6400" dirty="0" smtClean="0"/>
              <a:t>NEZJIŠTĚNO. </a:t>
            </a:r>
            <a:r>
              <a:rPr lang="pt-BR" sz="6400" i="1" dirty="0" smtClean="0"/>
              <a:t>Dadaismus</a:t>
            </a:r>
            <a:r>
              <a:rPr lang="pt-BR" sz="6400" dirty="0" smtClean="0"/>
              <a:t> [online]. [cit. 10.4.2014]. Dostupný na WWW: http://cs.wikipedia.org/wiki/Dadaismus</a:t>
            </a:r>
          </a:p>
          <a:p>
            <a:r>
              <a:rPr lang="cs-CZ" sz="6400" dirty="0" err="1" smtClean="0"/>
              <a:t>STEENBERG</a:t>
            </a:r>
            <a:r>
              <a:rPr lang="cs-CZ" sz="6400" dirty="0" smtClean="0"/>
              <a:t>, Vincent.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10.4.2014].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:Hans_</a:t>
            </a:r>
            <a:r>
              <a:rPr lang="cs-CZ" sz="6400" dirty="0" err="1" smtClean="0"/>
              <a:t>Arp.JPG</a:t>
            </a:r>
            <a:endParaRPr lang="cs-CZ" sz="6400" dirty="0" smtClean="0"/>
          </a:p>
          <a:p>
            <a:r>
              <a:rPr lang="cs-CZ" sz="6400" dirty="0" smtClean="0"/>
              <a:t>NEZJIŠTĚNO.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10.4.2014].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HansArp</a:t>
            </a:r>
            <a:r>
              <a:rPr lang="cs-CZ" sz="6400" dirty="0" smtClean="0"/>
              <a:t>-</a:t>
            </a:r>
            <a:r>
              <a:rPr lang="cs-CZ" sz="6400" dirty="0" err="1" smtClean="0"/>
              <a:t>CloudShepher1953.JPG</a:t>
            </a:r>
            <a:endParaRPr lang="cs-CZ" sz="6400" dirty="0" smtClean="0"/>
          </a:p>
          <a:p>
            <a:r>
              <a:rPr lang="cs-CZ" sz="6400" dirty="0" err="1" smtClean="0"/>
              <a:t>WMPEARL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10.4.2014].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:%</a:t>
            </a:r>
            <a:r>
              <a:rPr lang="cs-CZ" sz="6400" dirty="0" err="1" smtClean="0"/>
              <a:t>27Constellation</a:t>
            </a:r>
            <a:r>
              <a:rPr lang="cs-CZ" sz="6400" dirty="0" smtClean="0"/>
              <a:t>_</a:t>
            </a:r>
            <a:r>
              <a:rPr lang="cs-CZ" sz="6400" dirty="0" err="1" smtClean="0"/>
              <a:t>According</a:t>
            </a:r>
            <a:r>
              <a:rPr lang="cs-CZ" sz="6400" dirty="0" smtClean="0"/>
              <a:t>_to_</a:t>
            </a:r>
            <a:r>
              <a:rPr lang="cs-CZ" sz="6400" dirty="0" err="1" smtClean="0"/>
              <a:t>the</a:t>
            </a:r>
            <a:r>
              <a:rPr lang="cs-CZ" sz="6400" dirty="0" smtClean="0"/>
              <a:t>_</a:t>
            </a:r>
            <a:r>
              <a:rPr lang="cs-CZ" sz="6400" dirty="0" err="1" smtClean="0"/>
              <a:t>Laws</a:t>
            </a:r>
            <a:r>
              <a:rPr lang="cs-CZ" sz="6400" dirty="0" smtClean="0"/>
              <a:t>_</a:t>
            </a:r>
            <a:r>
              <a:rPr lang="cs-CZ" sz="6400" dirty="0" err="1" smtClean="0"/>
              <a:t>of</a:t>
            </a:r>
            <a:r>
              <a:rPr lang="cs-CZ" sz="6400" dirty="0" smtClean="0"/>
              <a:t>_</a:t>
            </a:r>
            <a:r>
              <a:rPr lang="cs-CZ" sz="6400" dirty="0" err="1" smtClean="0"/>
              <a:t>Chance</a:t>
            </a:r>
            <a:r>
              <a:rPr lang="cs-CZ" sz="6400" dirty="0" smtClean="0"/>
              <a:t>%27_by_Jean_</a:t>
            </a:r>
            <a:r>
              <a:rPr lang="cs-CZ" sz="6400" dirty="0" err="1" smtClean="0"/>
              <a:t>Arp</a:t>
            </a:r>
            <a:r>
              <a:rPr lang="cs-CZ" sz="6400" dirty="0" smtClean="0"/>
              <a:t>_(Hans_</a:t>
            </a:r>
            <a:r>
              <a:rPr lang="cs-CZ" sz="6400" dirty="0" err="1" smtClean="0"/>
              <a:t>Arp</a:t>
            </a:r>
            <a:r>
              <a:rPr lang="cs-CZ" sz="6400" dirty="0" smtClean="0"/>
              <a:t>),_</a:t>
            </a:r>
            <a:r>
              <a:rPr lang="cs-CZ" sz="6400" dirty="0" err="1" smtClean="0"/>
              <a:t>Tate</a:t>
            </a:r>
            <a:r>
              <a:rPr lang="cs-CZ" sz="6400" dirty="0" smtClean="0"/>
              <a:t>_</a:t>
            </a:r>
            <a:r>
              <a:rPr lang="cs-CZ" sz="6400" dirty="0" err="1" smtClean="0"/>
              <a:t>Modern.JPG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GEORGE</a:t>
            </a:r>
            <a:r>
              <a:rPr lang="cs-CZ" sz="6400" dirty="0" smtClean="0"/>
              <a:t> </a:t>
            </a:r>
            <a:r>
              <a:rPr lang="cs-CZ" sz="6400" dirty="0" err="1" smtClean="0"/>
              <a:t>GRANTHAM</a:t>
            </a:r>
            <a:r>
              <a:rPr lang="cs-CZ" sz="6400" dirty="0" smtClean="0"/>
              <a:t> </a:t>
            </a:r>
            <a:r>
              <a:rPr lang="cs-CZ" sz="6400" dirty="0" err="1" smtClean="0"/>
              <a:t>BAIN</a:t>
            </a:r>
            <a:r>
              <a:rPr lang="cs-CZ" sz="6400" dirty="0" smtClean="0"/>
              <a:t> </a:t>
            </a:r>
            <a:r>
              <a:rPr lang="cs-CZ" sz="6400" dirty="0" err="1" smtClean="0"/>
              <a:t>COLLECTION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13.4.2014].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:Marcel_</a:t>
            </a:r>
            <a:r>
              <a:rPr lang="cs-CZ" sz="6400" dirty="0" err="1" smtClean="0"/>
              <a:t>Duchamp</a:t>
            </a:r>
            <a:r>
              <a:rPr lang="cs-CZ" sz="6400" dirty="0" smtClean="0"/>
              <a:t>_</a:t>
            </a:r>
            <a:r>
              <a:rPr lang="cs-CZ" sz="6400" dirty="0" err="1" smtClean="0"/>
              <a:t>01.jpg</a:t>
            </a:r>
            <a:endParaRPr lang="cs-CZ" sz="6400" dirty="0" smtClean="0"/>
          </a:p>
          <a:p>
            <a:r>
              <a:rPr lang="cs-CZ" sz="6400" dirty="0" err="1" smtClean="0"/>
              <a:t>GTANGUY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13.4.2014].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Fontaine</a:t>
            </a:r>
            <a:r>
              <a:rPr lang="cs-CZ" sz="6400" dirty="0" smtClean="0"/>
              <a:t>_</a:t>
            </a:r>
            <a:r>
              <a:rPr lang="cs-CZ" sz="6400" dirty="0" err="1" smtClean="0"/>
              <a:t>Duchamp.jpg</a:t>
            </a:r>
            <a:endParaRPr lang="cs-CZ" sz="6400" dirty="0" smtClean="0"/>
          </a:p>
          <a:p>
            <a:r>
              <a:rPr lang="cs-CZ" sz="6400" dirty="0" smtClean="0"/>
              <a:t>NEZJIŠTĚNO. </a:t>
            </a:r>
            <a:r>
              <a:rPr lang="cs-CZ" sz="6400" i="1" dirty="0" smtClean="0"/>
              <a:t>Marcel </a:t>
            </a:r>
            <a:r>
              <a:rPr lang="cs-CZ" sz="6400" i="1" dirty="0" err="1" smtClean="0"/>
              <a:t>Duchamp</a:t>
            </a:r>
            <a:r>
              <a:rPr lang="cs-CZ" sz="6400" dirty="0" smtClean="0"/>
              <a:t> [online]. [cit. 13.4.2014]. Dostupný na WWW: http://</a:t>
            </a:r>
            <a:r>
              <a:rPr lang="cs-CZ" sz="6400" dirty="0" err="1" smtClean="0"/>
              <a:t>cs.wikipedia.org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/Marcel_</a:t>
            </a:r>
            <a:r>
              <a:rPr lang="cs-CZ" sz="6400" dirty="0" err="1" smtClean="0"/>
              <a:t>Duchamp</a:t>
            </a:r>
            <a:endParaRPr lang="cs-CZ" sz="6400" dirty="0" smtClean="0"/>
          </a:p>
          <a:p>
            <a:r>
              <a:rPr lang="en-US" sz="6400" dirty="0" smtClean="0"/>
              <a:t>RAY, Man.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13.4.2014].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</a:t>
            </a:r>
            <a:r>
              <a:rPr lang="en-US" sz="6400" dirty="0" err="1" smtClean="0">
                <a:hlinkClick r:id="rId2"/>
              </a:rPr>
              <a:t>http://commons.wikimedia.org/wiki/File:RroseSelavy.jpg</a:t>
            </a:r>
            <a:endParaRPr lang="cs-CZ" sz="6400" dirty="0" smtClean="0"/>
          </a:p>
          <a:p>
            <a:r>
              <a:rPr lang="cs-CZ" sz="6400" dirty="0" smtClean="0"/>
              <a:t>MARTINKOVÁ A KOL., Věra. </a:t>
            </a:r>
            <a:r>
              <a:rPr lang="cs-CZ" sz="6400" i="1" dirty="0" smtClean="0"/>
              <a:t>Čítanka 3</a:t>
            </a:r>
            <a:r>
              <a:rPr lang="cs-CZ" sz="6400" dirty="0" smtClean="0"/>
              <a:t>. Praha: </a:t>
            </a:r>
            <a:r>
              <a:rPr lang="cs-CZ" sz="6400" dirty="0" err="1" smtClean="0"/>
              <a:t>Trizonia</a:t>
            </a:r>
            <a:r>
              <a:rPr lang="cs-CZ" sz="6400" dirty="0" smtClean="0"/>
              <a:t>, 1995, </a:t>
            </a:r>
            <a:r>
              <a:rPr lang="cs-CZ" sz="6400" dirty="0" err="1" smtClean="0"/>
              <a:t>ISBN</a:t>
            </a:r>
            <a:r>
              <a:rPr lang="cs-CZ" sz="6400" dirty="0" smtClean="0"/>
              <a:t> 80 85573-15-6.</a:t>
            </a:r>
          </a:p>
          <a:p>
            <a:r>
              <a:rPr lang="cs-CZ" sz="800" dirty="0" smtClean="0"/>
              <a:t/>
            </a:r>
            <a:br>
              <a:rPr lang="cs-CZ" sz="800" dirty="0" smtClean="0"/>
            </a:br>
            <a:endParaRPr lang="en-US" sz="6400" dirty="0" smtClean="0"/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pt-BR" dirty="0" smtClean="0"/>
              <a:t/>
            </a:r>
            <a:br>
              <a:rPr lang="pt-BR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167</TotalTime>
  <Words>185</Words>
  <Application>Microsoft Office PowerPoint</Application>
  <PresentationFormat>Předvádění na obrazovce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Medián</vt:lpstr>
      <vt:lpstr>Snímek 1</vt:lpstr>
      <vt:lpstr>dadaismus</vt:lpstr>
      <vt:lpstr>Anotace</vt:lpstr>
      <vt:lpstr>Z historie</vt:lpstr>
      <vt:lpstr>Dada</vt:lpstr>
      <vt:lpstr>Dada</vt:lpstr>
      <vt:lpstr>Hans Arp</vt:lpstr>
      <vt:lpstr>Dílo</vt:lpstr>
      <vt:lpstr>Marcel Duchamp</vt:lpstr>
      <vt:lpstr>Snímek 10</vt:lpstr>
      <vt:lpstr>Úkol pro tebe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Radka</dc:creator>
  <cp:lastModifiedBy>Radka</cp:lastModifiedBy>
  <cp:revision>12</cp:revision>
  <dcterms:created xsi:type="dcterms:W3CDTF">2014-04-09T13:27:31Z</dcterms:created>
  <dcterms:modified xsi:type="dcterms:W3CDTF">2014-05-05T19:27:06Z</dcterms:modified>
</cp:coreProperties>
</file>