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6"/>
  </p:notesMasterIdLst>
  <p:handoutMasterIdLst>
    <p:handoutMasterId r:id="rId17"/>
  </p:handoutMasterIdLst>
  <p:sldIdLst>
    <p:sldId id="257" r:id="rId2"/>
    <p:sldId id="270" r:id="rId3"/>
    <p:sldId id="259" r:id="rId4"/>
    <p:sldId id="260" r:id="rId5"/>
    <p:sldId id="261" r:id="rId6"/>
    <p:sldId id="268" r:id="rId7"/>
    <p:sldId id="262" r:id="rId8"/>
    <p:sldId id="271" r:id="rId9"/>
    <p:sldId id="263" r:id="rId10"/>
    <p:sldId id="264" r:id="rId11"/>
    <p:sldId id="267" r:id="rId12"/>
    <p:sldId id="265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833" autoAdjust="0"/>
  </p:normalViewPr>
  <p:slideViewPr>
    <p:cSldViewPr>
      <p:cViewPr varScale="1">
        <p:scale>
          <a:sx n="73" d="100"/>
          <a:sy n="73" d="100"/>
        </p:scale>
        <p:origin x="-10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aseline="0" dirty="0" smtClean="0">
              <a:solidFill>
                <a:schemeClr val="tx1"/>
              </a:solidFill>
              <a:latin typeface="Calibri" pitchFamily="34" charset="0"/>
            </a:rPr>
            <a:t>VY_32_INOVACE_3C_13_Duchovní </a:t>
          </a:r>
          <a:r>
            <a:rPr lang="cs-CZ" sz="1800" baseline="0" dirty="0" smtClean="0">
              <a:solidFill>
                <a:schemeClr val="tx1"/>
              </a:solidFill>
              <a:latin typeface="Calibri" pitchFamily="34" charset="0"/>
            </a:rPr>
            <a:t>a světská hudba        </a:t>
          </a:r>
          <a:endParaRPr lang="cs-CZ" sz="1800" b="0" dirty="0">
            <a:solidFill>
              <a:schemeClr val="tx1"/>
            </a:solidFill>
            <a:latin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</a:t>
          </a:r>
          <a:r>
            <a:rPr lang="cs-CZ" sz="2000" dirty="0" smtClean="0">
              <a:solidFill>
                <a:schemeClr val="tx1"/>
              </a:solidFill>
            </a:rPr>
            <a:t>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 sekunda, kvinta, I.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březen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EC64F8-927E-4732-B9C4-74BAB46A9960}" type="presOf" srcId="{4C35D32F-0EAB-4CD7-82EE-45574DC2A586}" destId="{890E4F0B-2866-4A3F-A3C7-2A14B1797930}" srcOrd="1" destOrd="0" presId="urn:microsoft.com/office/officeart/2005/8/layout/target3"/>
    <dgm:cxn modelId="{2F624558-6351-4A9E-B841-47E020CD04D2}" type="presOf" srcId="{B651F6E3-6281-48DB-9319-2AEAFDAE7572}" destId="{619D679B-A015-4ECF-8348-D1034C574F40}" srcOrd="0" destOrd="0" presId="urn:microsoft.com/office/officeart/2005/8/layout/target3"/>
    <dgm:cxn modelId="{57964199-9381-4296-ABDB-588C74F0F966}" type="presOf" srcId="{D8197B8C-B260-4A16-BDF4-0947B075E274}" destId="{25B08C86-7E15-44DC-BE7F-FFB55DD49D12}" srcOrd="0" destOrd="0" presId="urn:microsoft.com/office/officeart/2005/8/layout/target3"/>
    <dgm:cxn modelId="{67B3C4F1-6DDF-4AED-B4A9-797148D556EA}" type="presOf" srcId="{4C35D32F-0EAB-4CD7-82EE-45574DC2A586}" destId="{8BEBB6EC-1DAA-4CAC-8A25-BC0FCBD5DBD5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62FC0F5D-6154-4AE6-B9E0-395DB160E26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FCB1330-6250-418B-97D7-11C9260B5B11}" type="presOf" srcId="{CEBA0FA6-500F-48B5-B7A1-B51529BD38F2}" destId="{02176FA0-10E9-44DC-9A54-485A362F109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1FD7589A-046C-4EDE-9759-80ED22A63EA7}" type="presOf" srcId="{D1D4F407-5343-4D3F-B5B9-D407B03CAEB4}" destId="{AED2198E-93D5-4001-81B4-73124B309672}" srcOrd="1" destOrd="0" presId="urn:microsoft.com/office/officeart/2005/8/layout/target3"/>
    <dgm:cxn modelId="{A41DB24E-31ED-4608-B19B-80FBAA49053E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A3F549-F224-48FB-B7D4-EFD6797F3539}" type="presOf" srcId="{D8197B8C-B260-4A16-BDF4-0947B075E274}" destId="{5A5FFA88-C948-4069-8E93-59FA12366E83}" srcOrd="1" destOrd="0" presId="urn:microsoft.com/office/officeart/2005/8/layout/target3"/>
    <dgm:cxn modelId="{7AC00C97-189E-4EF7-ADD6-D4838798EA20}" type="presOf" srcId="{D1B46980-6531-4606-95E6-44980827E919}" destId="{2BE915AB-18AA-4053-B92C-3BFC9ED204BB}" srcOrd="1" destOrd="0" presId="urn:microsoft.com/office/officeart/2005/8/layout/target3"/>
    <dgm:cxn modelId="{63D4E0DE-DC1D-4367-BAEC-9A7BD9430A8E}" type="presOf" srcId="{BBE1F95E-D5AA-436D-B4F5-748C3834552C}" destId="{A5C228C9-6EC4-4821-934B-9E2EFBAB4497}" srcOrd="0" destOrd="0" presId="urn:microsoft.com/office/officeart/2005/8/layout/target3"/>
    <dgm:cxn modelId="{73E101E0-6CBE-4AA7-8692-8F3081869185}" type="presOf" srcId="{BBE1F95E-D5AA-436D-B4F5-748C3834552C}" destId="{B5AA812A-7391-47E3-B3BF-07AB9DC3D00C}" srcOrd="1" destOrd="0" presId="urn:microsoft.com/office/officeart/2005/8/layout/target3"/>
    <dgm:cxn modelId="{C15E1D0D-EBFD-4CB8-B843-728034AF7907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C4BE15-E7CD-4143-870A-0F2B9005EEA3}" type="presOf" srcId="{CEBA0FA6-500F-48B5-B7A1-B51529BD38F2}" destId="{CAD3E342-3400-4A52-8AAC-15B5BF88AABE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594567-71DE-43EA-A376-BBB913FEF857}" type="presOf" srcId="{D1B46980-6531-4606-95E6-44980827E919}" destId="{6140AFEC-043D-4C43-A2F9-D0F5331DF3A3}" srcOrd="0" destOrd="0" presId="urn:microsoft.com/office/officeart/2005/8/layout/target3"/>
    <dgm:cxn modelId="{4C76DB43-989B-4F77-A917-3C9C7B9EAAD2}" type="presParOf" srcId="{333A1088-737F-45CB-B68E-254E46348037}" destId="{F5ABB229-8D3B-4694-996A-96F23CF14429}" srcOrd="0" destOrd="0" presId="urn:microsoft.com/office/officeart/2005/8/layout/target3"/>
    <dgm:cxn modelId="{2C870106-72AD-4958-A164-DBC785BF712E}" type="presParOf" srcId="{333A1088-737F-45CB-B68E-254E46348037}" destId="{F41139FD-01EE-4571-8B17-4FB00FC51163}" srcOrd="1" destOrd="0" presId="urn:microsoft.com/office/officeart/2005/8/layout/target3"/>
    <dgm:cxn modelId="{6BB924F5-75FC-4577-9B4C-F5F349F99559}" type="presParOf" srcId="{333A1088-737F-45CB-B68E-254E46348037}" destId="{D005CE8C-CC26-4C3E-AC11-E15060ECD759}" srcOrd="2" destOrd="0" presId="urn:microsoft.com/office/officeart/2005/8/layout/target3"/>
    <dgm:cxn modelId="{D4A1B01E-E7ED-4DE9-9E1D-7A278BC44CB3}" type="presParOf" srcId="{333A1088-737F-45CB-B68E-254E46348037}" destId="{2C702D82-9B77-49B7-9568-BB8EB47C3372}" srcOrd="3" destOrd="0" presId="urn:microsoft.com/office/officeart/2005/8/layout/target3"/>
    <dgm:cxn modelId="{F9CFE51F-7E49-4F3B-9302-9F779CF74F3E}" type="presParOf" srcId="{333A1088-737F-45CB-B68E-254E46348037}" destId="{A52A0455-90FF-4808-ABD0-F02540D31D5A}" srcOrd="4" destOrd="0" presId="urn:microsoft.com/office/officeart/2005/8/layout/target3"/>
    <dgm:cxn modelId="{F98F799C-0D60-423A-8BEC-798B501DCA83}" type="presParOf" srcId="{333A1088-737F-45CB-B68E-254E46348037}" destId="{6140AFEC-043D-4C43-A2F9-D0F5331DF3A3}" srcOrd="5" destOrd="0" presId="urn:microsoft.com/office/officeart/2005/8/layout/target3"/>
    <dgm:cxn modelId="{67D8C971-4F43-4EC5-BBEA-A64B77E11590}" type="presParOf" srcId="{333A1088-737F-45CB-B68E-254E46348037}" destId="{9358AC05-5D7D-4327-9F80-1AD486AEA664}" srcOrd="6" destOrd="0" presId="urn:microsoft.com/office/officeart/2005/8/layout/target3"/>
    <dgm:cxn modelId="{C9BE3E7F-708E-41D9-BE52-33B2A88A2078}" type="presParOf" srcId="{333A1088-737F-45CB-B68E-254E46348037}" destId="{313FC574-E1CD-4FB4-B054-0B805CE0447D}" srcOrd="7" destOrd="0" presId="urn:microsoft.com/office/officeart/2005/8/layout/target3"/>
    <dgm:cxn modelId="{288C5DF2-1377-4F9D-88B1-3F46B9DCB6BB}" type="presParOf" srcId="{333A1088-737F-45CB-B68E-254E46348037}" destId="{619D679B-A015-4ECF-8348-D1034C574F40}" srcOrd="8" destOrd="0" presId="urn:microsoft.com/office/officeart/2005/8/layout/target3"/>
    <dgm:cxn modelId="{08C1608C-05E7-4CC8-94A9-3D07FE3E0B36}" type="presParOf" srcId="{333A1088-737F-45CB-B68E-254E46348037}" destId="{322283A8-4A27-4CDA-BAE3-F381106A9174}" srcOrd="9" destOrd="0" presId="urn:microsoft.com/office/officeart/2005/8/layout/target3"/>
    <dgm:cxn modelId="{C368B043-CF84-4A13-9DB6-0C750892F08B}" type="presParOf" srcId="{333A1088-737F-45CB-B68E-254E46348037}" destId="{FFC9F71D-1B4F-4AD9-A4A6-86ADEFC8AF5C}" srcOrd="10" destOrd="0" presId="urn:microsoft.com/office/officeart/2005/8/layout/target3"/>
    <dgm:cxn modelId="{C67FB44D-7223-495D-8028-4833A4E5B00E}" type="presParOf" srcId="{333A1088-737F-45CB-B68E-254E46348037}" destId="{25B08C86-7E15-44DC-BE7F-FFB55DD49D12}" srcOrd="11" destOrd="0" presId="urn:microsoft.com/office/officeart/2005/8/layout/target3"/>
    <dgm:cxn modelId="{004C1A34-6F3E-4B97-B8D9-4EB16196651F}" type="presParOf" srcId="{333A1088-737F-45CB-B68E-254E46348037}" destId="{76644BE8-9D7C-4C09-B250-3D10AF48CBB7}" srcOrd="12" destOrd="0" presId="urn:microsoft.com/office/officeart/2005/8/layout/target3"/>
    <dgm:cxn modelId="{0E748092-010D-491D-9CF8-6BFF68402323}" type="presParOf" srcId="{333A1088-737F-45CB-B68E-254E46348037}" destId="{EE85B701-7295-41C0-BA7A-34D3756A2AE6}" srcOrd="13" destOrd="0" presId="urn:microsoft.com/office/officeart/2005/8/layout/target3"/>
    <dgm:cxn modelId="{E0250E2B-E9BE-4522-9CAF-DB22508E1CB1}" type="presParOf" srcId="{333A1088-737F-45CB-B68E-254E46348037}" destId="{8BEBB6EC-1DAA-4CAC-8A25-BC0FCBD5DBD5}" srcOrd="14" destOrd="0" presId="urn:microsoft.com/office/officeart/2005/8/layout/target3"/>
    <dgm:cxn modelId="{33BAA842-3E20-4F55-A526-47AD23257B09}" type="presParOf" srcId="{333A1088-737F-45CB-B68E-254E46348037}" destId="{5955ED15-90AA-4F08-A8A5-1ED70581E58B}" srcOrd="15" destOrd="0" presId="urn:microsoft.com/office/officeart/2005/8/layout/target3"/>
    <dgm:cxn modelId="{B0F1E1B5-8AE0-49F7-B8F1-7C6E84C0986A}" type="presParOf" srcId="{333A1088-737F-45CB-B68E-254E46348037}" destId="{26528689-9DF4-4685-8F23-BABDBD774F07}" srcOrd="16" destOrd="0" presId="urn:microsoft.com/office/officeart/2005/8/layout/target3"/>
    <dgm:cxn modelId="{8454D8C4-2BA1-4238-B030-0D559FB5F7D7}" type="presParOf" srcId="{333A1088-737F-45CB-B68E-254E46348037}" destId="{CAD3E342-3400-4A52-8AAC-15B5BF88AABE}" srcOrd="17" destOrd="0" presId="urn:microsoft.com/office/officeart/2005/8/layout/target3"/>
    <dgm:cxn modelId="{C53075A4-AAE6-45A5-BC6E-642ABD72A748}" type="presParOf" srcId="{333A1088-737F-45CB-B68E-254E46348037}" destId="{486F9B35-3F77-4B86-95AC-C956F2B86E44}" srcOrd="18" destOrd="0" presId="urn:microsoft.com/office/officeart/2005/8/layout/target3"/>
    <dgm:cxn modelId="{EE769E9C-0659-4291-A1E9-8CC9F4A33B9D}" type="presParOf" srcId="{333A1088-737F-45CB-B68E-254E46348037}" destId="{FE72208B-B9B5-47BF-B463-2DC6D6185814}" srcOrd="19" destOrd="0" presId="urn:microsoft.com/office/officeart/2005/8/layout/target3"/>
    <dgm:cxn modelId="{7C72A7BF-9DA1-47BD-86EE-C096B75EBF1A}" type="presParOf" srcId="{333A1088-737F-45CB-B68E-254E46348037}" destId="{A5C228C9-6EC4-4821-934B-9E2EFBAB4497}" srcOrd="20" destOrd="0" presId="urn:microsoft.com/office/officeart/2005/8/layout/target3"/>
    <dgm:cxn modelId="{CA75EAC9-7713-45C8-B02F-0802B2939566}" type="presParOf" srcId="{333A1088-737F-45CB-B68E-254E46348037}" destId="{AED2198E-93D5-4001-81B4-73124B309672}" srcOrd="21" destOrd="0" presId="urn:microsoft.com/office/officeart/2005/8/layout/target3"/>
    <dgm:cxn modelId="{6B620FD4-47A0-4A0A-8E92-2681EE9347AC}" type="presParOf" srcId="{333A1088-737F-45CB-B68E-254E46348037}" destId="{2BE915AB-18AA-4053-B92C-3BFC9ED204BB}" srcOrd="22" destOrd="0" presId="urn:microsoft.com/office/officeart/2005/8/layout/target3"/>
    <dgm:cxn modelId="{DE6A48F2-B7B7-4B36-821C-356F464BF157}" type="presParOf" srcId="{333A1088-737F-45CB-B68E-254E46348037}" destId="{6BB5E863-4638-4E1D-BFDE-399D028AC4ED}" srcOrd="23" destOrd="0" presId="urn:microsoft.com/office/officeart/2005/8/layout/target3"/>
    <dgm:cxn modelId="{0EF24BC1-4BAE-4A97-A818-E8939E08E197}" type="presParOf" srcId="{333A1088-737F-45CB-B68E-254E46348037}" destId="{5A5FFA88-C948-4069-8E93-59FA12366E83}" srcOrd="24" destOrd="0" presId="urn:microsoft.com/office/officeart/2005/8/layout/target3"/>
    <dgm:cxn modelId="{F6A4E245-F13F-4D17-BD5F-21A398DFF239}" type="presParOf" srcId="{333A1088-737F-45CB-B68E-254E46348037}" destId="{890E4F0B-2866-4A3F-A3C7-2A14B1797930}" srcOrd="25" destOrd="0" presId="urn:microsoft.com/office/officeart/2005/8/layout/target3"/>
    <dgm:cxn modelId="{36902406-3850-499B-8CE4-DB22E869CBAC}" type="presParOf" srcId="{333A1088-737F-45CB-B68E-254E46348037}" destId="{02176FA0-10E9-44DC-9A54-485A362F109B}" srcOrd="26" destOrd="0" presId="urn:microsoft.com/office/officeart/2005/8/layout/target3"/>
    <dgm:cxn modelId="{93728CEC-A491-4A2B-BC89-D89799646EA5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373557-A1C1-4FE4-8BE4-D2671DC498AC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E4523-D990-4F2E-9BC0-31BD3ABC9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9CFA6-7C4F-41ED-887D-895B9DEE09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7A0B49-0E27-4048-BB1D-BDC77351F4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7A0B49-0E27-4048-BB1D-BDC77351F41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DED5227-6D0B-4256-8AEE-6D4C06B872C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384B26-752A-4F93-9288-2C3C2DED8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sf-9zK1yl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gtPKLCr-Do&amp;list=PL08C5F274B5EE88B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sfiAsWR4qU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F6e9mI1bGU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commons.wikimedia.org/wiki/File:Georg_Friedrich_H%C3%A4ndel.jpg" TargetMode="External"/><Relationship Id="rId7" Type="http://schemas.openxmlformats.org/officeDocument/2006/relationships/hyperlink" Target="http://www.youtube.com/watch?v=usfiAsWR4qU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5F6e9mI1bGU" TargetMode="External"/><Relationship Id="rId5" Type="http://schemas.openxmlformats.org/officeDocument/2006/relationships/hyperlink" Target="http://www.youtube.com/watch?v=Esf-9zK1yl4" TargetMode="External"/><Relationship Id="rId4" Type="http://schemas.openxmlformats.org/officeDocument/2006/relationships/hyperlink" Target="http://commons.wikimedia.org/wiki/File%3ASergei_Prokofiev_by_Hilda_Wien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učí žáky orientovat se v pojmech duchovní a světská hudba</a:t>
            </a:r>
          </a:p>
          <a:p>
            <a:r>
              <a:rPr lang="cs-CZ" dirty="0" smtClean="0"/>
              <a:t>Seznamuje je s hudebními formami oratorium a kantáta </a:t>
            </a:r>
          </a:p>
          <a:p>
            <a:r>
              <a:rPr lang="cs-CZ" dirty="0" smtClean="0"/>
              <a:t>Je určen pro interaktivní </a:t>
            </a:r>
            <a:r>
              <a:rPr lang="cs-CZ" dirty="0" smtClean="0"/>
              <a:t>tabuli (hypertextové odkazy, tlačítka akcí)</a:t>
            </a:r>
            <a:endParaRPr lang="cs-CZ" dirty="0" smtClean="0"/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Součástí </a:t>
            </a:r>
            <a:r>
              <a:rPr lang="cs-CZ" smtClean="0"/>
              <a:t>jsou </a:t>
            </a:r>
            <a:r>
              <a:rPr lang="cs-CZ" smtClean="0"/>
              <a:t>otázky </a:t>
            </a:r>
            <a:r>
              <a:rPr lang="cs-CZ" dirty="0" smtClean="0"/>
              <a:t>pro </a:t>
            </a:r>
            <a:r>
              <a:rPr lang="cs-CZ" dirty="0" smtClean="0"/>
              <a:t>žáky a odkazy na poslechové ukázky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 otázky jsou zbarveny červeně, po klepnutí se objeví správná odpověď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Oratorium a kantáta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Duchovní a světská hudba</a:t>
            </a:r>
            <a:endParaRPr lang="cs-CZ" dirty="0"/>
          </a:p>
        </p:txBody>
      </p:sp>
      <p:pic>
        <p:nvPicPr>
          <p:cNvPr id="1027" name="Picture 3" descr="C:\Users\Lovosice Home\AppData\Local\Microsoft\Windows\Temporary Internet Files\Content.IE5\3MSSXI3C\MP90017780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3667126"/>
            <a:ext cx="3071834" cy="2047889"/>
          </a:xfrm>
          <a:prstGeom prst="rect">
            <a:avLst/>
          </a:prstGeom>
          <a:noFill/>
        </p:spPr>
      </p:pic>
      <p:pic>
        <p:nvPicPr>
          <p:cNvPr id="1030" name="Picture 6" descr="C:\Users\Lovosice Home\AppData\Local\Microsoft\Windows\Temporary Internet Files\Content.IE5\92ZS8ULJ\MP9004484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7" y="3643315"/>
            <a:ext cx="3107555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Duchovní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Hudba spjatá s církevním prostředím, součást církevních obřadů</a:t>
            </a:r>
          </a:p>
          <a:p>
            <a:r>
              <a:rPr lang="cs-CZ" dirty="0" smtClean="0"/>
              <a:t>Náměty čerpá z oblasti víry a náboženství</a:t>
            </a:r>
          </a:p>
          <a:p>
            <a:r>
              <a:rPr lang="cs-CZ" dirty="0" smtClean="0"/>
              <a:t>Texty vycházejí např. z bible a mají veliký význam</a:t>
            </a:r>
          </a:p>
          <a:p>
            <a:r>
              <a:rPr lang="cs-CZ" dirty="0" smtClean="0"/>
              <a:t>Nebývá určena jen pro kostely, chrámy, ale i pro koncertní sály</a:t>
            </a:r>
          </a:p>
          <a:p>
            <a:r>
              <a:rPr lang="cs-CZ" dirty="0" smtClean="0"/>
              <a:t>Z historie známe i zlidovělé duchovní písně, např. chorál Hospodine, pomiluj </a:t>
            </a:r>
            <a:r>
              <a:rPr lang="cs-CZ" dirty="0" err="1" smtClean="0"/>
              <a:t>ny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Hospodine, pomiluj  </a:t>
            </a:r>
            <a:r>
              <a:rPr lang="cs-CZ" dirty="0" err="1" smtClean="0">
                <a:hlinkClick r:id="rId3"/>
              </a:rPr>
              <a:t>ny</a:t>
            </a:r>
            <a:r>
              <a:rPr lang="cs-CZ" dirty="0" smtClean="0">
                <a:hlinkClick r:id="rId3"/>
              </a:rPr>
              <a:t>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Duchovní hudbu často interpretoval pěvecký sbor či sólisté, v instrumentální podobě měly důležitou roli varhany</a:t>
            </a:r>
          </a:p>
          <a:p>
            <a:r>
              <a:rPr lang="cs-CZ" dirty="0" smtClean="0"/>
              <a:t>Mnoho skladeb vzniklo na zakázku církve, pro niž skladatelé pracovali jako varhaníci, ředitelé kůru…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VNBYKD7A\MC9003964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3786190"/>
            <a:ext cx="2184490" cy="2164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arhany.jpg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785787" y="142852"/>
            <a:ext cx="4237784" cy="6215106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5105400" y="1371600"/>
            <a:ext cx="4038600" cy="468153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Varhany jsou  nástrojem často spjatým s duchovní  hudbou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Varhany v kostele svatého Mořice v Olomouci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857892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Světská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Nečerpá své náměty z víry a náboženství, ale týká se běžného, denního života</a:t>
            </a:r>
          </a:p>
          <a:p>
            <a:r>
              <a:rPr lang="cs-CZ" dirty="0" smtClean="0"/>
              <a:t>Vznikala nejdříve pro potěšení vlivných osob ve společnosti, později i pro ostatní společnost</a:t>
            </a:r>
          </a:p>
          <a:p>
            <a:r>
              <a:rPr lang="cs-CZ" dirty="0" smtClean="0"/>
              <a:t>Patří k ní lidová tvorba, většina koncertních děl, oper, baletů, komorních skladeb, populární </a:t>
            </a:r>
            <a:r>
              <a:rPr lang="cs-CZ" dirty="0" smtClean="0"/>
              <a:t>hudba</a:t>
            </a:r>
          </a:p>
          <a:p>
            <a:r>
              <a:rPr lang="pt-BR" dirty="0" smtClean="0">
                <a:hlinkClick r:id="rId3"/>
              </a:rPr>
              <a:t>V dobrém i špatném – YouTube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ovosice Home\AppData\Local\Microsoft\Windows\Temporary Internet Files\Content.IE5\VNBYKD7A\MC9003966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4286256"/>
            <a:ext cx="1796796" cy="1841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56px-Royal_Albert_Hall,_Noon.jpg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1142976" y="357166"/>
            <a:ext cx="6970712" cy="5229225"/>
          </a:xfrm>
        </p:spPr>
      </p:pic>
      <p:sp>
        <p:nvSpPr>
          <p:cNvPr id="5" name="TextovéPole 4"/>
          <p:cNvSpPr txBox="1"/>
          <p:nvPr/>
        </p:nvSpPr>
        <p:spPr>
          <a:xfrm>
            <a:off x="1142976" y="5572140"/>
            <a:ext cx="7000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Royal</a:t>
            </a:r>
            <a:r>
              <a:rPr lang="cs-CZ" b="1" dirty="0" smtClean="0"/>
              <a:t> Albert </a:t>
            </a:r>
            <a:r>
              <a:rPr lang="cs-CZ" b="1" dirty="0" err="1" smtClean="0"/>
              <a:t>Hall</a:t>
            </a:r>
            <a:r>
              <a:rPr lang="cs-CZ" b="1" dirty="0" smtClean="0"/>
              <a:t> </a:t>
            </a:r>
            <a:r>
              <a:rPr lang="cs-CZ" b="1" dirty="0" smtClean="0"/>
              <a:t> </a:t>
            </a:r>
            <a:r>
              <a:rPr lang="cs-CZ" dirty="0" smtClean="0"/>
              <a:t>v Londýně, jedno z mnoha známých míst, kde se pořádají koncerty, převážně světské hudby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5286388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Kam zařadíš taneční píseň?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 hudbě světské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Kam koledy?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 hudbě duchovní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Kam patří </a:t>
            </a:r>
            <a:r>
              <a:rPr lang="cs-CZ" dirty="0" smtClean="0">
                <a:solidFill>
                  <a:srgbClr val="FF0000"/>
                </a:solidFill>
                <a:hlinkClick r:id="rId3" action="ppaction://hlinksldjump"/>
              </a:rPr>
              <a:t>kantáta</a:t>
            </a:r>
            <a:r>
              <a:rPr lang="cs-CZ" dirty="0" smtClean="0">
                <a:solidFill>
                  <a:srgbClr val="FF0000"/>
                </a:solidFill>
              </a:rPr>
              <a:t>?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Většinou je to hudba světská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Kam </a:t>
            </a:r>
            <a:r>
              <a:rPr lang="cs-CZ" dirty="0" smtClean="0">
                <a:solidFill>
                  <a:srgbClr val="FF0000"/>
                </a:solidFill>
                <a:hlinkClick r:id="rId4" action="ppaction://hlinksldjump"/>
              </a:rPr>
              <a:t>oratorium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Většinou je hudbou duchovní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(Můžeš odpovídat až po výkladu a poslechu ukázek)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Oratorium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Vokálně-instrumentální skladba</a:t>
            </a:r>
          </a:p>
          <a:p>
            <a:r>
              <a:rPr lang="cs-CZ" dirty="0" smtClean="0"/>
              <a:t>Vznikla v baroku současně s operou</a:t>
            </a:r>
          </a:p>
          <a:p>
            <a:r>
              <a:rPr lang="cs-CZ" dirty="0" smtClean="0"/>
              <a:t>Vystupují sólisté, sbor a orchestr</a:t>
            </a:r>
          </a:p>
          <a:p>
            <a:r>
              <a:rPr lang="cs-CZ" dirty="0" smtClean="0"/>
              <a:t>Vypravěč popisuje události (epika)</a:t>
            </a:r>
          </a:p>
          <a:p>
            <a:r>
              <a:rPr lang="cs-CZ" dirty="0" smtClean="0"/>
              <a:t>Původní duchovní náměty později obohatily i náměty </a:t>
            </a:r>
            <a:r>
              <a:rPr lang="cs-CZ" dirty="0" smtClean="0"/>
              <a:t>světské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Händel </a:t>
            </a:r>
            <a:r>
              <a:rPr lang="cs-CZ" dirty="0" err="1" smtClean="0">
                <a:hlinkClick r:id="rId3"/>
              </a:rPr>
              <a:t>Messiah</a:t>
            </a:r>
            <a:r>
              <a:rPr lang="cs-CZ" dirty="0" smtClean="0">
                <a:hlinkClick r:id="rId3"/>
              </a:rPr>
              <a:t> - </a:t>
            </a:r>
            <a:r>
              <a:rPr lang="cs-CZ" dirty="0" err="1" smtClean="0">
                <a:hlinkClick r:id="rId3"/>
              </a:rPr>
              <a:t>Hallelujah</a:t>
            </a:r>
            <a:r>
              <a:rPr lang="cs-CZ" dirty="0" smtClean="0">
                <a:hlinkClick r:id="rId3"/>
              </a:rPr>
              <a:t> Chorus </a:t>
            </a:r>
            <a:r>
              <a:rPr lang="cs-CZ" dirty="0" smtClean="0">
                <a:hlinkClick r:id="rId4" action="ppaction://hlinksldjump"/>
              </a:rPr>
              <a:t>–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O autorovi</a:t>
            </a:r>
            <a:endParaRPr lang="cs-CZ" dirty="0"/>
          </a:p>
        </p:txBody>
      </p:sp>
      <p:sp>
        <p:nvSpPr>
          <p:cNvPr id="4" name="Tlačítko akce: Domů 3">
            <a:hlinkClick r:id="rId5" action="ppaction://hlinksldjump" highlightClick="1"/>
          </p:cNvPr>
          <p:cNvSpPr/>
          <p:nvPr/>
        </p:nvSpPr>
        <p:spPr>
          <a:xfrm>
            <a:off x="7858148" y="6000768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25px-Haendel.jpg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857224" y="428604"/>
            <a:ext cx="4685216" cy="5872909"/>
          </a:xfrm>
        </p:spPr>
      </p:pic>
      <p:sp>
        <p:nvSpPr>
          <p:cNvPr id="5" name="TextovéPole 4"/>
          <p:cNvSpPr txBox="1"/>
          <p:nvPr/>
        </p:nvSpPr>
        <p:spPr>
          <a:xfrm>
            <a:off x="5929322" y="2428868"/>
            <a:ext cx="300039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Georg</a:t>
            </a:r>
            <a:r>
              <a:rPr lang="cs-CZ" sz="2000" b="1" dirty="0" smtClean="0"/>
              <a:t> Friedrich Händel</a:t>
            </a:r>
          </a:p>
          <a:p>
            <a:r>
              <a:rPr lang="cs-CZ" dirty="0" smtClean="0"/>
              <a:t>         </a:t>
            </a:r>
            <a:r>
              <a:rPr lang="cs-CZ" dirty="0" smtClean="0"/>
              <a:t>(1685-1759)</a:t>
            </a:r>
          </a:p>
          <a:p>
            <a:endParaRPr lang="cs-CZ" dirty="0" smtClean="0"/>
          </a:p>
          <a:p>
            <a:r>
              <a:rPr lang="cs-CZ" dirty="0" smtClean="0"/>
              <a:t>Němec, který většinu života prožil V Anglii</a:t>
            </a:r>
          </a:p>
          <a:p>
            <a:r>
              <a:rPr lang="cs-CZ" dirty="0" smtClean="0"/>
              <a:t>Psal hudbu duchovní i světskou </a:t>
            </a:r>
          </a:p>
          <a:p>
            <a:r>
              <a:rPr lang="cs-CZ" dirty="0" smtClean="0"/>
              <a:t>Oratorium Mesiáš uvedl pro charitativní účely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60722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8429652" y="5715016"/>
            <a:ext cx="357190" cy="35719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Kantáta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Vokálně-instrumentální skladba</a:t>
            </a:r>
          </a:p>
          <a:p>
            <a:r>
              <a:rPr lang="cs-CZ" dirty="0" smtClean="0"/>
              <a:t>V 17. století označovala na rozdíl od sonáty skladbu zpívanou</a:t>
            </a:r>
          </a:p>
          <a:p>
            <a:r>
              <a:rPr lang="cs-CZ" dirty="0" smtClean="0"/>
              <a:t>Původně existovala v duchovní i světské podobě</a:t>
            </a:r>
          </a:p>
          <a:p>
            <a:r>
              <a:rPr lang="cs-CZ" dirty="0" smtClean="0"/>
              <a:t>Od vrcholného baroka se vyvíjí moderní kantáta, v novější době převážně světská</a:t>
            </a:r>
          </a:p>
          <a:p>
            <a:r>
              <a:rPr lang="cs-CZ" dirty="0" smtClean="0"/>
              <a:t>Je určena pro sóla, sbor a orchestr</a:t>
            </a:r>
          </a:p>
          <a:p>
            <a:r>
              <a:rPr lang="en-US" dirty="0" smtClean="0">
                <a:hlinkClick r:id="rId3"/>
              </a:rPr>
              <a:t>Prokofiev - Alexander </a:t>
            </a:r>
            <a:r>
              <a:rPr lang="en-US" dirty="0" err="1" smtClean="0">
                <a:hlinkClick r:id="rId3"/>
              </a:rPr>
              <a:t>Nevsky</a:t>
            </a:r>
            <a:r>
              <a:rPr lang="en-US" dirty="0" smtClean="0">
                <a:hlinkClick r:id="rId3"/>
              </a:rPr>
              <a:t> 4 Arise, Ye Russian People </a:t>
            </a:r>
            <a:r>
              <a:rPr lang="en-US" dirty="0" smtClean="0">
                <a:hlinkClick r:id="rId3"/>
              </a:rPr>
              <a:t>– YouTube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O autorovi</a:t>
            </a:r>
            <a:endParaRPr lang="cs-CZ" dirty="0"/>
          </a:p>
        </p:txBody>
      </p:sp>
      <p:sp>
        <p:nvSpPr>
          <p:cNvPr id="4" name="Tlačítko akce: Domů 3">
            <a:hlinkClick r:id="rId5" action="ppaction://hlinksldjump" highlightClick="1"/>
          </p:cNvPr>
          <p:cNvSpPr/>
          <p:nvPr/>
        </p:nvSpPr>
        <p:spPr>
          <a:xfrm>
            <a:off x="8286776" y="5857892"/>
            <a:ext cx="357190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ergei_Prokofiev_by_Hilda_Wiener.jpg"/>
          <p:cNvPicPr>
            <a:picLocks noGrp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774047" y="571480"/>
            <a:ext cx="4012267" cy="5438444"/>
          </a:xfrm>
        </p:spPr>
      </p:pic>
      <p:sp>
        <p:nvSpPr>
          <p:cNvPr id="5" name="TextovéPole 4"/>
          <p:cNvSpPr txBox="1"/>
          <p:nvPr/>
        </p:nvSpPr>
        <p:spPr>
          <a:xfrm>
            <a:off x="4929191" y="2000240"/>
            <a:ext cx="378621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Sergej </a:t>
            </a:r>
            <a:r>
              <a:rPr lang="cs-CZ" sz="2000" b="1" dirty="0" err="1" smtClean="0"/>
              <a:t>Prokofjev</a:t>
            </a:r>
            <a:endParaRPr lang="cs-CZ" sz="2000" b="1" dirty="0" smtClean="0"/>
          </a:p>
          <a:p>
            <a:r>
              <a:rPr lang="cs-CZ" dirty="0" smtClean="0"/>
              <a:t>    </a:t>
            </a:r>
            <a:r>
              <a:rPr lang="cs-CZ" dirty="0" smtClean="0"/>
              <a:t>(1891-1953)</a:t>
            </a:r>
          </a:p>
          <a:p>
            <a:r>
              <a:rPr lang="cs-CZ" dirty="0" smtClean="0"/>
              <a:t>Ruský skladatel, jeho hudba je moderní, ale vždy srozumitelná a plná citu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564357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8286776" y="5857892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endParaRPr lang="cs-CZ" sz="1200" dirty="0" smtClean="0"/>
          </a:p>
          <a:p>
            <a:r>
              <a:rPr lang="cs-CZ" sz="1200" dirty="0" smtClean="0"/>
              <a:t>CHARALAMBIDIS</a:t>
            </a:r>
            <a:r>
              <a:rPr lang="cs-CZ" sz="1200" dirty="0" smtClean="0"/>
              <a:t>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CÍSAŘ, Zbyněk; HURNÍK, Lukáš. </a:t>
            </a:r>
            <a:r>
              <a:rPr lang="cs-CZ" sz="1200" i="1" dirty="0" smtClean="0"/>
              <a:t>Hudební výchova 1 pro gymnázia</a:t>
            </a:r>
            <a:r>
              <a:rPr lang="cs-CZ" sz="1200" dirty="0" smtClean="0"/>
              <a:t>. Praha: SPN, 2003, ISBN 80-7235-211-3.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7. ročník základní školy</a:t>
            </a:r>
            <a:r>
              <a:rPr lang="cs-CZ" sz="1200" dirty="0" smtClean="0"/>
              <a:t>. Praha: SPN, 2002, ISBN 80-7235-048-X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PILKA, Jiří. Hudební kaleidoskop. Praha: PANTON, 1983, ISBN 35-017-83.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en-US" sz="1200" dirty="0" smtClean="0"/>
          </a:p>
          <a:p>
            <a:r>
              <a:rPr lang="cs-CZ" sz="1200" dirty="0" smtClean="0"/>
              <a:t>1   </a:t>
            </a:r>
            <a:r>
              <a:rPr lang="en-US" sz="1200" dirty="0" smtClean="0"/>
              <a:t>MAŇAS, Michal.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14.3.2014].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cs-CZ" sz="1200" dirty="0" smtClean="0"/>
              <a:t>   </a:t>
            </a:r>
            <a:r>
              <a:rPr lang="en-US" sz="1200" dirty="0" smtClean="0"/>
              <a:t>http</a:t>
            </a:r>
            <a:r>
              <a:rPr lang="en-US" sz="1200" dirty="0" smtClean="0"/>
              <a:t>://commons.wikimedia.org/wiki/File:Kostel_svateho_Morice_varhany.jpg?uselang=cs </a:t>
            </a:r>
            <a:endParaRPr lang="cs-CZ" sz="1200" dirty="0" smtClean="0"/>
          </a:p>
          <a:p>
            <a:r>
              <a:rPr lang="cs-CZ" sz="1200" dirty="0" smtClean="0"/>
              <a:t>2   HUDSON, Thomas.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14.3.2014]. Dostupný na WWW: </a:t>
            </a:r>
            <a:r>
              <a:rPr lang="cs-CZ" sz="1200" dirty="0" smtClean="0">
                <a:hlinkClick r:id="rId3"/>
              </a:rPr>
              <a:t>http://commons.wikimedia.org/wiki/File%3AGeorg_Friedrich_H%C3%A4ndel.jpg</a:t>
            </a:r>
            <a:endParaRPr lang="cs-CZ" sz="1200" dirty="0" smtClean="0"/>
          </a:p>
          <a:p>
            <a:pPr marL="228600" indent="-228600">
              <a:buAutoNum type="arabicPlain" startAt="3"/>
            </a:pPr>
            <a:r>
              <a:rPr lang="cs-CZ" sz="1200" dirty="0" smtClean="0"/>
              <a:t>WIENER</a:t>
            </a:r>
            <a:r>
              <a:rPr lang="cs-CZ" sz="1200" dirty="0" smtClean="0"/>
              <a:t>, Hilda.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14.3.2014]. Dostupný na WWW: </a:t>
            </a: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commons.wikimedia.org/wiki/File%3ASergei_Prokofiev_by_Hilda_Wiener.jpg</a:t>
            </a:r>
            <a:endParaRPr lang="cs-CZ" sz="1200" dirty="0" smtClean="0"/>
          </a:p>
          <a:p>
            <a:pPr marL="228600" indent="-228600">
              <a:buFontTx/>
              <a:buAutoNum type="arabicPlain" startAt="3"/>
            </a:pPr>
            <a:r>
              <a:rPr lang="cs-CZ" sz="1200" dirty="0" smtClean="0"/>
              <a:t>OD DYAA (VLASTNÍ DÍLO) [PUBLIC DOMAIN, CC-BY-SA-3.0 (HTTP://CREATIVECOMMONS.ORG/LICENSES/BY-SA/3.0) NEBO GFDL (HTTP://WWW.GNU.ORG/COPYLEFT/FDL.HTML)], PROSTŘEDNICTVÍM WIKIMEDIA COMMONS. </a:t>
            </a:r>
            <a:r>
              <a:rPr lang="cs-CZ" sz="1200" dirty="0" err="1" smtClean="0"/>
              <a:t>commons.wikimedia.org</a:t>
            </a:r>
            <a:r>
              <a:rPr lang="cs-CZ" sz="1200" dirty="0" smtClean="0"/>
              <a:t> [online]. [cit. 13.4.2014]. Dostupný na WWW: http://commons.wikimedia.org/wiki/File%3ARoyal_Albert_Hall%2C_Noon.jpg </a:t>
            </a:r>
            <a:endParaRPr lang="cs-CZ" sz="1200" dirty="0" smtClean="0"/>
          </a:p>
          <a:p>
            <a:pPr marL="228600" indent="-228600">
              <a:buAutoNum type="arabicPlain" startAt="3"/>
            </a:pPr>
            <a:endParaRPr lang="cs-CZ" sz="1200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</a:t>
            </a:r>
            <a:r>
              <a:rPr lang="cs-CZ" sz="1200" dirty="0" err="1" smtClean="0">
                <a:hlinkClick r:id="rId5"/>
              </a:rPr>
              <a:t>Esf</a:t>
            </a:r>
            <a:r>
              <a:rPr lang="cs-CZ" sz="1200" dirty="0" smtClean="0">
                <a:hlinkClick r:id="rId5"/>
              </a:rPr>
              <a:t>-9zK1yl4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?v=5F6e9mI1bGU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?v=usfiAsWR4qU</a:t>
            </a:r>
            <a:endParaRPr lang="cs-CZ" sz="1200" dirty="0" smtClean="0"/>
          </a:p>
          <a:p>
            <a:r>
              <a:rPr lang="cs-CZ" sz="1200" dirty="0" smtClean="0"/>
              <a:t>https://www.youtube.com/watch?v=qgtPKLCr-Do&amp;list=PL08C5F274B5EE88B4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8"/>
              </a:rPr>
              <a:t>www.office.</a:t>
            </a:r>
            <a:r>
              <a:rPr lang="cs-CZ" sz="1200" u="sng" dirty="0" err="1" smtClean="0">
                <a:hlinkClick r:id="rId8"/>
              </a:rPr>
              <a:t>microsoft.com</a:t>
            </a:r>
            <a:endParaRPr lang="cs-CZ" sz="1200" u="sng" dirty="0" smtClean="0"/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308</TotalTime>
  <Words>723</Words>
  <Application>Microsoft Office PowerPoint</Application>
  <PresentationFormat>Předvádění na obrazovce (4:3)</PresentationFormat>
  <Paragraphs>112</Paragraphs>
  <Slides>14</Slides>
  <Notes>14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anotace</vt:lpstr>
      <vt:lpstr>Duchovní a světská hudba</vt:lpstr>
      <vt:lpstr>Duchovní hudba</vt:lpstr>
      <vt:lpstr>Snímek 5</vt:lpstr>
      <vt:lpstr>Snímek 6</vt:lpstr>
      <vt:lpstr>Světská hudba</vt:lpstr>
      <vt:lpstr>Snímek 8</vt:lpstr>
      <vt:lpstr>Otázky:</vt:lpstr>
      <vt:lpstr>Oratorium</vt:lpstr>
      <vt:lpstr>Snímek 11</vt:lpstr>
      <vt:lpstr>Kantáta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41</cp:revision>
  <dcterms:created xsi:type="dcterms:W3CDTF">2014-03-13T16:56:54Z</dcterms:created>
  <dcterms:modified xsi:type="dcterms:W3CDTF">2014-04-13T16:20:44Z</dcterms:modified>
</cp:coreProperties>
</file>