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22"/>
  </p:notesMasterIdLst>
  <p:sldIdLst>
    <p:sldId id="257" r:id="rId2"/>
    <p:sldId id="260" r:id="rId3"/>
    <p:sldId id="258" r:id="rId4"/>
    <p:sldId id="259" r:id="rId5"/>
    <p:sldId id="271" r:id="rId6"/>
    <p:sldId id="262" r:id="rId7"/>
    <p:sldId id="264" r:id="rId8"/>
    <p:sldId id="265" r:id="rId9"/>
    <p:sldId id="266" r:id="rId10"/>
    <p:sldId id="268" r:id="rId11"/>
    <p:sldId id="267" r:id="rId12"/>
    <p:sldId id="269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6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Gymnázium Lovosice, Sady pionýrů 600/6</a:t>
          </a:r>
          <a:endParaRPr lang="cs-CZ" sz="2000" b="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CZ.1.07/1.5.00/34.1073</a:t>
          </a:r>
          <a:endParaRPr lang="cs-CZ" sz="2000" b="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březen 2014</a:t>
          </a:r>
          <a:endParaRPr lang="cs-CZ" sz="2000" dirty="0">
            <a:solidFill>
              <a:schemeClr val="tx1"/>
            </a:solidFill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kvarta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</a:t>
          </a:r>
          <a:r>
            <a:rPr lang="cs-CZ" sz="2000" smtClean="0">
              <a:solidFill>
                <a:schemeClr val="tx1"/>
              </a:solidFill>
            </a:rPr>
            <a:t>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800" b="0" baseline="0" dirty="0" smtClean="0">
              <a:solidFill>
                <a:schemeClr val="tx1"/>
              </a:solidFill>
              <a:latin typeface="Calibri" pitchFamily="34" charset="0"/>
            </a:rPr>
            <a:t>VY_32_INOVACE_3C_15_ Český hudební klasicismus       </a:t>
          </a:r>
          <a:endParaRPr lang="cs-CZ" sz="1800" b="0" dirty="0">
            <a:solidFill>
              <a:schemeClr val="tx1"/>
            </a:solidFill>
            <a:latin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226946-76CC-47CD-BD46-3ED170F6C510}" type="presOf" srcId="{757F3AB3-0718-4624-B441-E567A8F0AB56}" destId="{333A1088-737F-45CB-B68E-254E46348037}" srcOrd="0" destOrd="0" presId="urn:microsoft.com/office/officeart/2005/8/layout/target3"/>
    <dgm:cxn modelId="{C23241B2-C39E-489C-A20F-5713C5F7D3B5}" type="presOf" srcId="{BBE1F95E-D5AA-436D-B4F5-748C3834552C}" destId="{A5C228C9-6EC4-4821-934B-9E2EFBAB449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56DA9D6-8D66-4331-A21A-0652EBD6D15A}" type="presOf" srcId="{B651F6E3-6281-48DB-9319-2AEAFDAE7572}" destId="{6BB5E863-4638-4E1D-BFDE-399D028AC4ED}" srcOrd="1" destOrd="0" presId="urn:microsoft.com/office/officeart/2005/8/layout/target3"/>
    <dgm:cxn modelId="{AED36465-5E8F-435E-9AD6-3B2C5D6C3AE9}" type="presOf" srcId="{D8197B8C-B260-4A16-BDF4-0947B075E274}" destId="{5A5FFA88-C948-4069-8E93-59FA12366E83}" srcOrd="1" destOrd="0" presId="urn:microsoft.com/office/officeart/2005/8/layout/target3"/>
    <dgm:cxn modelId="{4B2935E7-0659-4588-9A53-4E5F484AC2F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8A6878-3145-49E9-9F10-BD2EC0F9C74B}" type="presOf" srcId="{CEBA0FA6-500F-48B5-B7A1-B51529BD38F2}" destId="{CAD3E342-3400-4A52-8AAC-15B5BF88AABE}" srcOrd="0" destOrd="0" presId="urn:microsoft.com/office/officeart/2005/8/layout/target3"/>
    <dgm:cxn modelId="{0074207E-0835-4C17-A0F3-1C7A481E1522}" type="presOf" srcId="{CEBA0FA6-500F-48B5-B7A1-B51529BD38F2}" destId="{02176FA0-10E9-44DC-9A54-485A362F109B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2BE49019-77F4-4DEC-878B-B6D0B0BAA8BB}" type="presOf" srcId="{D1B46980-6531-4606-95E6-44980827E919}" destId="{6140AFEC-043D-4C43-A2F9-D0F5331DF3A3}" srcOrd="0" destOrd="0" presId="urn:microsoft.com/office/officeart/2005/8/layout/target3"/>
    <dgm:cxn modelId="{26AF10F3-DEF4-4B92-810E-A02E83AE604B}" type="presOf" srcId="{D1D4F407-5343-4D3F-B5B9-D407B03CAEB4}" destId="{D005CE8C-CC26-4C3E-AC11-E15060ECD759}" srcOrd="0" destOrd="0" presId="urn:microsoft.com/office/officeart/2005/8/layout/target3"/>
    <dgm:cxn modelId="{035ACB68-F436-4859-A4EB-0D9EF46665B2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4BE784-A4C4-400F-B840-2D186543A4DA}" type="presOf" srcId="{D8197B8C-B260-4A16-BDF4-0947B075E274}" destId="{25B08C86-7E15-44DC-BE7F-FFB55DD49D12}" srcOrd="0" destOrd="0" presId="urn:microsoft.com/office/officeart/2005/8/layout/target3"/>
    <dgm:cxn modelId="{ADC3FD83-B7BB-48AF-8432-CF423333C848}" type="presOf" srcId="{D1B46980-6531-4606-95E6-44980827E919}" destId="{2BE915AB-18AA-4053-B92C-3BFC9ED204BB}" srcOrd="1" destOrd="0" presId="urn:microsoft.com/office/officeart/2005/8/layout/target3"/>
    <dgm:cxn modelId="{A9AA314C-DD89-47B4-A641-75EB0FE84E2F}" type="presOf" srcId="{BBE1F95E-D5AA-436D-B4F5-748C3834552C}" destId="{B5AA812A-7391-47E3-B3BF-07AB9DC3D00C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DA24C0A-3EF8-4DB6-B4EC-18EA70109F60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FCCE272-82A4-4DD9-99BC-17B4ABFF8681}" type="presOf" srcId="{D1D4F407-5343-4D3F-B5B9-D407B03CAEB4}" destId="{AED2198E-93D5-4001-81B4-73124B309672}" srcOrd="1" destOrd="0" presId="urn:microsoft.com/office/officeart/2005/8/layout/target3"/>
    <dgm:cxn modelId="{111983A3-FDC6-4928-829F-6E7959C107C5}" type="presParOf" srcId="{333A1088-737F-45CB-B68E-254E46348037}" destId="{F5ABB229-8D3B-4694-996A-96F23CF14429}" srcOrd="0" destOrd="0" presId="urn:microsoft.com/office/officeart/2005/8/layout/target3"/>
    <dgm:cxn modelId="{D95A0431-119E-4F85-BBAE-6FF68E76DEF6}" type="presParOf" srcId="{333A1088-737F-45CB-B68E-254E46348037}" destId="{F41139FD-01EE-4571-8B17-4FB00FC51163}" srcOrd="1" destOrd="0" presId="urn:microsoft.com/office/officeart/2005/8/layout/target3"/>
    <dgm:cxn modelId="{12D1CDAC-7834-4194-9EBB-672D236E4ABB}" type="presParOf" srcId="{333A1088-737F-45CB-B68E-254E46348037}" destId="{D005CE8C-CC26-4C3E-AC11-E15060ECD759}" srcOrd="2" destOrd="0" presId="urn:microsoft.com/office/officeart/2005/8/layout/target3"/>
    <dgm:cxn modelId="{56CCB219-5465-4F29-AD26-4F9DCA7B24D7}" type="presParOf" srcId="{333A1088-737F-45CB-B68E-254E46348037}" destId="{2C702D82-9B77-49B7-9568-BB8EB47C3372}" srcOrd="3" destOrd="0" presId="urn:microsoft.com/office/officeart/2005/8/layout/target3"/>
    <dgm:cxn modelId="{2678EA10-BBCB-4B45-8870-0CEE31A2B702}" type="presParOf" srcId="{333A1088-737F-45CB-B68E-254E46348037}" destId="{A52A0455-90FF-4808-ABD0-F02540D31D5A}" srcOrd="4" destOrd="0" presId="urn:microsoft.com/office/officeart/2005/8/layout/target3"/>
    <dgm:cxn modelId="{FE1A189D-7486-4C95-8210-67EC5489882B}" type="presParOf" srcId="{333A1088-737F-45CB-B68E-254E46348037}" destId="{6140AFEC-043D-4C43-A2F9-D0F5331DF3A3}" srcOrd="5" destOrd="0" presId="urn:microsoft.com/office/officeart/2005/8/layout/target3"/>
    <dgm:cxn modelId="{D5696714-E13E-468B-A621-39CD231252A6}" type="presParOf" srcId="{333A1088-737F-45CB-B68E-254E46348037}" destId="{9358AC05-5D7D-4327-9F80-1AD486AEA664}" srcOrd="6" destOrd="0" presId="urn:microsoft.com/office/officeart/2005/8/layout/target3"/>
    <dgm:cxn modelId="{38F1FCB2-EC1C-4A11-98F4-C7E416B9A1BF}" type="presParOf" srcId="{333A1088-737F-45CB-B68E-254E46348037}" destId="{313FC574-E1CD-4FB4-B054-0B805CE0447D}" srcOrd="7" destOrd="0" presId="urn:microsoft.com/office/officeart/2005/8/layout/target3"/>
    <dgm:cxn modelId="{05869F05-6651-4F4C-95D0-AFF875C39C41}" type="presParOf" srcId="{333A1088-737F-45CB-B68E-254E46348037}" destId="{619D679B-A015-4ECF-8348-D1034C574F40}" srcOrd="8" destOrd="0" presId="urn:microsoft.com/office/officeart/2005/8/layout/target3"/>
    <dgm:cxn modelId="{E5B0DB82-97D6-4D04-94F3-B113004BAF62}" type="presParOf" srcId="{333A1088-737F-45CB-B68E-254E46348037}" destId="{322283A8-4A27-4CDA-BAE3-F381106A9174}" srcOrd="9" destOrd="0" presId="urn:microsoft.com/office/officeart/2005/8/layout/target3"/>
    <dgm:cxn modelId="{4CDEBB13-D13A-4463-A645-77833CB31C89}" type="presParOf" srcId="{333A1088-737F-45CB-B68E-254E46348037}" destId="{FFC9F71D-1B4F-4AD9-A4A6-86ADEFC8AF5C}" srcOrd="10" destOrd="0" presId="urn:microsoft.com/office/officeart/2005/8/layout/target3"/>
    <dgm:cxn modelId="{E927DC16-C3EB-4AC3-A013-348A01D3A67E}" type="presParOf" srcId="{333A1088-737F-45CB-B68E-254E46348037}" destId="{25B08C86-7E15-44DC-BE7F-FFB55DD49D12}" srcOrd="11" destOrd="0" presId="urn:microsoft.com/office/officeart/2005/8/layout/target3"/>
    <dgm:cxn modelId="{8567BCCA-DD37-461F-BF98-ECFA79F0A43E}" type="presParOf" srcId="{333A1088-737F-45CB-B68E-254E46348037}" destId="{76644BE8-9D7C-4C09-B250-3D10AF48CBB7}" srcOrd="12" destOrd="0" presId="urn:microsoft.com/office/officeart/2005/8/layout/target3"/>
    <dgm:cxn modelId="{F8E868BC-EC1E-4F7A-9B15-271220332787}" type="presParOf" srcId="{333A1088-737F-45CB-B68E-254E46348037}" destId="{EE85B701-7295-41C0-BA7A-34D3756A2AE6}" srcOrd="13" destOrd="0" presId="urn:microsoft.com/office/officeart/2005/8/layout/target3"/>
    <dgm:cxn modelId="{923CA765-BD7A-4B9E-8BF7-DF330AF261B2}" type="presParOf" srcId="{333A1088-737F-45CB-B68E-254E46348037}" destId="{8BEBB6EC-1DAA-4CAC-8A25-BC0FCBD5DBD5}" srcOrd="14" destOrd="0" presId="urn:microsoft.com/office/officeart/2005/8/layout/target3"/>
    <dgm:cxn modelId="{0BAC095F-F007-4DEA-B435-D397B4A12A32}" type="presParOf" srcId="{333A1088-737F-45CB-B68E-254E46348037}" destId="{5955ED15-90AA-4F08-A8A5-1ED70581E58B}" srcOrd="15" destOrd="0" presId="urn:microsoft.com/office/officeart/2005/8/layout/target3"/>
    <dgm:cxn modelId="{56105BA4-A79E-45D1-A7D6-067CC034F4E5}" type="presParOf" srcId="{333A1088-737F-45CB-B68E-254E46348037}" destId="{26528689-9DF4-4685-8F23-BABDBD774F07}" srcOrd="16" destOrd="0" presId="urn:microsoft.com/office/officeart/2005/8/layout/target3"/>
    <dgm:cxn modelId="{A333B576-A843-4F80-A39F-8DC2A73EDDBA}" type="presParOf" srcId="{333A1088-737F-45CB-B68E-254E46348037}" destId="{CAD3E342-3400-4A52-8AAC-15B5BF88AABE}" srcOrd="17" destOrd="0" presId="urn:microsoft.com/office/officeart/2005/8/layout/target3"/>
    <dgm:cxn modelId="{E8F047F4-D8A9-42E1-90AD-AC8D274602EC}" type="presParOf" srcId="{333A1088-737F-45CB-B68E-254E46348037}" destId="{486F9B35-3F77-4B86-95AC-C956F2B86E44}" srcOrd="18" destOrd="0" presId="urn:microsoft.com/office/officeart/2005/8/layout/target3"/>
    <dgm:cxn modelId="{2172FA96-6B38-40F3-94E0-7B2B57A82F5A}" type="presParOf" srcId="{333A1088-737F-45CB-B68E-254E46348037}" destId="{FE72208B-B9B5-47BF-B463-2DC6D6185814}" srcOrd="19" destOrd="0" presId="urn:microsoft.com/office/officeart/2005/8/layout/target3"/>
    <dgm:cxn modelId="{EA1B4F7A-5F9E-4CBA-BF9B-9B7D6B7EB097}" type="presParOf" srcId="{333A1088-737F-45CB-B68E-254E46348037}" destId="{A5C228C9-6EC4-4821-934B-9E2EFBAB4497}" srcOrd="20" destOrd="0" presId="urn:microsoft.com/office/officeart/2005/8/layout/target3"/>
    <dgm:cxn modelId="{033085CB-4B5E-4076-9891-F0FBD359E032}" type="presParOf" srcId="{333A1088-737F-45CB-B68E-254E46348037}" destId="{AED2198E-93D5-4001-81B4-73124B309672}" srcOrd="21" destOrd="0" presId="urn:microsoft.com/office/officeart/2005/8/layout/target3"/>
    <dgm:cxn modelId="{1E3B2CAA-9133-4C51-A6A6-D325ED207510}" type="presParOf" srcId="{333A1088-737F-45CB-B68E-254E46348037}" destId="{2BE915AB-18AA-4053-B92C-3BFC9ED204BB}" srcOrd="22" destOrd="0" presId="urn:microsoft.com/office/officeart/2005/8/layout/target3"/>
    <dgm:cxn modelId="{CC90CFB4-7AEE-4A2B-820F-BC8AD0A5CF29}" type="presParOf" srcId="{333A1088-737F-45CB-B68E-254E46348037}" destId="{6BB5E863-4638-4E1D-BFDE-399D028AC4ED}" srcOrd="23" destOrd="0" presId="urn:microsoft.com/office/officeart/2005/8/layout/target3"/>
    <dgm:cxn modelId="{CD3E6C75-3138-4078-981A-97D004AD2ABD}" type="presParOf" srcId="{333A1088-737F-45CB-B68E-254E46348037}" destId="{5A5FFA88-C948-4069-8E93-59FA12366E83}" srcOrd="24" destOrd="0" presId="urn:microsoft.com/office/officeart/2005/8/layout/target3"/>
    <dgm:cxn modelId="{84E37ABF-DEA8-46B1-A1C7-0D6C6ED3CC10}" type="presParOf" srcId="{333A1088-737F-45CB-B68E-254E46348037}" destId="{890E4F0B-2866-4A3F-A3C7-2A14B1797930}" srcOrd="25" destOrd="0" presId="urn:microsoft.com/office/officeart/2005/8/layout/target3"/>
    <dgm:cxn modelId="{E2FF744F-83D3-4386-A807-544F862BB8F7}" type="presParOf" srcId="{333A1088-737F-45CB-B68E-254E46348037}" destId="{02176FA0-10E9-44DC-9A54-485A362F109B}" srcOrd="26" destOrd="0" presId="urn:microsoft.com/office/officeart/2005/8/layout/target3"/>
    <dgm:cxn modelId="{C2E4BD59-16BA-4286-9F97-525AA07C3FC7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34ECE-0AF0-49E5-8DB3-886BC68E180E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0BEEFA-F9D7-4121-9B1B-7B87274C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EEFA-F9D7-4121-9B1B-7B87274C4D2C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874F12A-5DB5-4AAF-BCC5-C46CDAA3297D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56E3084-4DCE-4162-97F7-3399B6CA9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7.xml"/><Relationship Id="rId7" Type="http://schemas.openxmlformats.org/officeDocument/2006/relationships/slide" Target="slide1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Relationship Id="rId9" Type="http://schemas.openxmlformats.org/officeDocument/2006/relationships/hyperlink" Target="http://www.youtube.com/watch?v=Opd0N4nyzdc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slide" Target="slide6.xml"/><Relationship Id="rId4" Type="http://schemas.openxmlformats.org/officeDocument/2006/relationships/hyperlink" Target="http://www.youtube.com/watch?v=8KzVI-PrmoU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slide" Target="slide6.xml"/><Relationship Id="rId4" Type="http://schemas.openxmlformats.org/officeDocument/2006/relationships/hyperlink" Target="http://www.youtube.com/watch?v=XNzOX0twX9U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slide" Target="slide6.xml"/><Relationship Id="rId4" Type="http://schemas.openxmlformats.org/officeDocument/2006/relationships/hyperlink" Target="http://www.youtube.com/watch?v=-teVFypMo6I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slide" Target="slide6.xml"/><Relationship Id="rId4" Type="http://schemas.openxmlformats.org/officeDocument/2006/relationships/hyperlink" Target="http://www.youtube.com/watch?v=n27yFCYYik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slide" Target="slide6.xml"/><Relationship Id="rId4" Type="http://schemas.openxmlformats.org/officeDocument/2006/relationships/hyperlink" Target="http://www.youtube.com/watch?v=1ooFxD_RMLU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www.youtube.com/watch?v=Opd0N4nyzdc" TargetMode="External"/><Relationship Id="rId7" Type="http://schemas.openxmlformats.org/officeDocument/2006/relationships/hyperlink" Target="http://www.youtube.com/watch?v=n27yFCYYiks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1ooFxD_RMLU" TargetMode="External"/><Relationship Id="rId5" Type="http://schemas.openxmlformats.org/officeDocument/2006/relationships/hyperlink" Target="http://www.youtube.com/watch?v=XNzOX0twX9U" TargetMode="External"/><Relationship Id="rId4" Type="http://schemas.openxmlformats.org/officeDocument/2006/relationships/hyperlink" Target="http://www.youtube.com/watch?v=8KzVI-Prm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seznamuje  žáky s vývojem české hudby v období klasicismu</a:t>
            </a:r>
          </a:p>
          <a:p>
            <a:r>
              <a:rPr lang="cs-CZ" dirty="0" smtClean="0"/>
              <a:t>Přibližuje jim nejvýznamnější skladatele, mají možnost poslechnout si ukázky z jejich tvorby dostupné na </a:t>
            </a:r>
            <a:r>
              <a:rPr lang="cs-CZ" dirty="0" err="1" smtClean="0"/>
              <a:t>YouTube</a:t>
            </a:r>
            <a:endParaRPr lang="cs-CZ" dirty="0" smtClean="0"/>
          </a:p>
          <a:p>
            <a:r>
              <a:rPr lang="cs-CZ" dirty="0" smtClean="0"/>
              <a:t>Je určen pro interaktivní </a:t>
            </a:r>
            <a:r>
              <a:rPr lang="cs-CZ" dirty="0" smtClean="0"/>
              <a:t>tabuli (hypertextové odkazy a tlačítka akcí)</a:t>
            </a:r>
            <a:endParaRPr lang="cs-CZ" dirty="0" smtClean="0"/>
          </a:p>
          <a:p>
            <a:r>
              <a:rPr lang="cs-CZ" dirty="0" smtClean="0"/>
              <a:t>Lze jej využít pro výklad i opakování, poslouží i pro zápisky žáků</a:t>
            </a:r>
          </a:p>
          <a:p>
            <a:r>
              <a:rPr lang="cs-CZ" dirty="0" smtClean="0"/>
              <a:t>Primárně je určen pro kvartu víceletého studia, ale dá se využít i v nižších ročnících a v sextě či ve 2. ročníku čtyřletého studia</a:t>
            </a:r>
          </a:p>
          <a:p>
            <a:r>
              <a:rPr lang="cs-CZ" dirty="0" smtClean="0"/>
              <a:t>Součástí jsou </a:t>
            </a:r>
            <a:r>
              <a:rPr lang="cs-CZ" dirty="0" smtClean="0"/>
              <a:t>také </a:t>
            </a:r>
            <a:r>
              <a:rPr lang="cs-CZ" dirty="0" smtClean="0"/>
              <a:t>úkoly pro žáky </a:t>
            </a:r>
            <a:r>
              <a:rPr lang="cs-CZ" dirty="0" smtClean="0"/>
              <a:t>(červeně zbarvené, po klepnutí se objeví správná odpověď)a test (po klepnutí zůstane na snímku pouze správná odpověď)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hudební klasicismus</a:t>
            </a:r>
            <a:endParaRPr lang="cs-CZ" dirty="0"/>
          </a:p>
        </p:txBody>
      </p:sp>
      <p:pic>
        <p:nvPicPr>
          <p:cNvPr id="4" name="Obrázek 3" descr="STAVOV~1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1785926"/>
            <a:ext cx="6462999" cy="467490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86579" y="2357430"/>
            <a:ext cx="21431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Poznáš divadlo?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Stavovské v Praze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58016" y="642939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Asi 1730-1820</a:t>
            </a:r>
          </a:p>
          <a:p>
            <a:r>
              <a:rPr lang="cs-CZ" dirty="0" smtClean="0"/>
              <a:t>Styl založený na uměřenosti, vyrovnanosti a harmoničnosti</a:t>
            </a:r>
          </a:p>
          <a:p>
            <a:r>
              <a:rPr lang="cs-CZ" dirty="0" smtClean="0"/>
              <a:t>Vůdčí roli měla hlavní melodie</a:t>
            </a:r>
          </a:p>
          <a:p>
            <a:r>
              <a:rPr lang="cs-CZ" dirty="0" smtClean="0"/>
              <a:t>Hudební formy: symfonie, sonáta, smyčcové kvarteto</a:t>
            </a:r>
          </a:p>
          <a:p>
            <a:r>
              <a:rPr lang="cs-CZ" b="1" dirty="0" smtClean="0"/>
              <a:t>Česká hudba </a:t>
            </a:r>
            <a:r>
              <a:rPr lang="cs-CZ" dirty="0" smtClean="0"/>
              <a:t>získala významné mezinárodní postavení (řada skladatelů odešla z především existenčních důvodů do ciziny, kde se velmi dobře uplatnili)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Vyjmenuj nejznámější zahraniční představitele hudebního klasicismu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Joseph</a:t>
            </a:r>
            <a:r>
              <a:rPr lang="cs-CZ" dirty="0" smtClean="0">
                <a:solidFill>
                  <a:srgbClr val="FF0000"/>
                </a:solidFill>
              </a:rPr>
              <a:t> Haydn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Wolfgang Amadeus Mozart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Lovosice Home\AppData\Local\Microsoft\Windows\Temporary Internet Files\Content.IE5\VNBYKD7A\MC9003703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3571876"/>
            <a:ext cx="1246327" cy="1873606"/>
          </a:xfrm>
          <a:prstGeom prst="rect">
            <a:avLst/>
          </a:prstGeom>
          <a:noFill/>
        </p:spPr>
      </p:pic>
      <p:pic>
        <p:nvPicPr>
          <p:cNvPr id="1028" name="Picture 4" descr="C:\Users\Lovosice Home\AppData\Local\Microsoft\Windows\Temporary Internet Files\Content.IE5\JUNP7B5R\MC9004077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4429132"/>
            <a:ext cx="1508125" cy="2071702"/>
          </a:xfrm>
          <a:prstGeom prst="rect">
            <a:avLst/>
          </a:prstGeom>
          <a:noFill/>
        </p:spPr>
      </p:pic>
      <p:pic>
        <p:nvPicPr>
          <p:cNvPr id="1029" name="Picture 5" descr="C:\Users\Lovosice Home\AppData\Local\Microsoft\Windows\Temporary Internet Files\Content.IE5\VNBYKD7A\MC90037038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9520" y="4714884"/>
            <a:ext cx="1317650" cy="18571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cs-CZ" sz="3600" dirty="0" smtClean="0"/>
              <a:t>Představitelé českého hudebního klasicismu: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3" action="ppaction://hlinksldjump"/>
              </a:rPr>
              <a:t>Jan Václav </a:t>
            </a:r>
            <a:r>
              <a:rPr lang="cs-CZ" dirty="0" err="1" smtClean="0">
                <a:hlinkClick r:id="rId3" action="ppaction://hlinksldjump"/>
              </a:rPr>
              <a:t>Stamic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Jiří Antonín Benda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Josef Mysliveček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Jan Ladislav Dusík</a:t>
            </a:r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Antonín Josef </a:t>
            </a:r>
            <a:r>
              <a:rPr lang="cs-CZ" dirty="0" err="1" smtClean="0">
                <a:hlinkClick r:id="rId7" action="ppaction://hlinksldjump"/>
              </a:rPr>
              <a:t>Rejcha</a:t>
            </a:r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Jan Václav Hugo Voříšek</a:t>
            </a:r>
            <a:endParaRPr lang="cs-CZ" dirty="0" smtClean="0"/>
          </a:p>
          <a:p>
            <a:r>
              <a:rPr lang="cs-CZ" dirty="0" smtClean="0">
                <a:hlinkClick r:id="rId8" action="ppaction://hlinksldjump"/>
              </a:rPr>
              <a:t>Jakub Jan Ryba</a:t>
            </a:r>
            <a:endParaRPr lang="cs-CZ" dirty="0" smtClean="0"/>
          </a:p>
          <a:p>
            <a:r>
              <a:rPr lang="cs-CZ" dirty="0" smtClean="0"/>
              <a:t>Pavel </a:t>
            </a:r>
            <a:r>
              <a:rPr lang="cs-CZ" dirty="0" err="1" smtClean="0"/>
              <a:t>Vranický</a:t>
            </a:r>
            <a:r>
              <a:rPr lang="cs-CZ" dirty="0" smtClean="0"/>
              <a:t>  </a:t>
            </a:r>
            <a:endParaRPr lang="cs-CZ" dirty="0" smtClean="0"/>
          </a:p>
          <a:p>
            <a:r>
              <a:rPr lang="cs-CZ" dirty="0" smtClean="0"/>
              <a:t>Poslech:</a:t>
            </a:r>
            <a:r>
              <a:rPr lang="cs-CZ" dirty="0" smtClean="0"/>
              <a:t>             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en-US" dirty="0" smtClean="0">
                <a:hlinkClick r:id="rId9"/>
              </a:rPr>
              <a:t>P. </a:t>
            </a:r>
            <a:r>
              <a:rPr lang="en-US" dirty="0" err="1" smtClean="0">
                <a:hlinkClick r:id="rId9"/>
              </a:rPr>
              <a:t>Wranitzky</a:t>
            </a:r>
            <a:r>
              <a:rPr lang="en-US" dirty="0" smtClean="0">
                <a:hlinkClick r:id="rId9"/>
              </a:rPr>
              <a:t>: Oberon – Overture - YouTube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Václav </a:t>
            </a:r>
            <a:r>
              <a:rPr lang="cs-CZ" dirty="0" err="1" smtClean="0"/>
              <a:t>Stamic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(1717-1757)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Působil v německém </a:t>
            </a:r>
            <a:r>
              <a:rPr lang="cs-CZ" b="1" dirty="0" smtClean="0"/>
              <a:t>Mannheimu</a:t>
            </a:r>
            <a:r>
              <a:rPr lang="cs-CZ" dirty="0" smtClean="0"/>
              <a:t>, kde vedl dvorní kapelu</a:t>
            </a:r>
          </a:p>
          <a:p>
            <a:r>
              <a:rPr lang="cs-CZ" dirty="0" smtClean="0"/>
              <a:t>Dotvořil formu </a:t>
            </a:r>
            <a:r>
              <a:rPr lang="cs-CZ" b="1" dirty="0" smtClean="0"/>
              <a:t>symfonie</a:t>
            </a:r>
            <a:r>
              <a:rPr lang="cs-CZ" dirty="0" smtClean="0"/>
              <a:t> na čtyřvětý celek</a:t>
            </a:r>
          </a:p>
          <a:p>
            <a:r>
              <a:rPr lang="cs-CZ" dirty="0" smtClean="0"/>
              <a:t>Prosadil nový typ </a:t>
            </a:r>
            <a:r>
              <a:rPr lang="cs-CZ" b="1" dirty="0" smtClean="0"/>
              <a:t>dynamiky hry </a:t>
            </a:r>
            <a:r>
              <a:rPr lang="cs-CZ" dirty="0" smtClean="0"/>
              <a:t>v orchestru (zesilování a zeslabování – „mannheimské vzdechy“)</a:t>
            </a:r>
            <a:endParaRPr lang="cs-CZ" dirty="0"/>
          </a:p>
        </p:txBody>
      </p:sp>
      <p:pic>
        <p:nvPicPr>
          <p:cNvPr id="5" name="Zástupný symbol pro obsah 4" descr="220px-Johann_Stamitz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5070196" y="1754814"/>
            <a:ext cx="3216580" cy="3245822"/>
          </a:xfrm>
        </p:spPr>
      </p:pic>
      <p:sp>
        <p:nvSpPr>
          <p:cNvPr id="6" name="TextovéPole 5"/>
          <p:cNvSpPr txBox="1"/>
          <p:nvPr/>
        </p:nvSpPr>
        <p:spPr>
          <a:xfrm>
            <a:off x="5000628" y="5143512"/>
            <a:ext cx="3929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Jan Václav </a:t>
            </a:r>
            <a:r>
              <a:rPr lang="cs-CZ" dirty="0" err="1" smtClean="0">
                <a:hlinkClick r:id="rId4"/>
              </a:rPr>
              <a:t>Stamic</a:t>
            </a:r>
            <a:r>
              <a:rPr lang="cs-CZ" dirty="0" smtClean="0">
                <a:hlinkClick r:id="rId4"/>
              </a:rPr>
              <a:t> (</a:t>
            </a:r>
            <a:r>
              <a:rPr lang="cs-CZ" dirty="0" err="1" smtClean="0">
                <a:hlinkClick r:id="rId4"/>
              </a:rPr>
              <a:t>Johann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Stamitz</a:t>
            </a:r>
            <a:r>
              <a:rPr lang="cs-CZ" dirty="0" smtClean="0">
                <a:hlinkClick r:id="rId4"/>
              </a:rPr>
              <a:t>) Mannheim Sinfonia in A major - </a:t>
            </a:r>
            <a:r>
              <a:rPr lang="cs-CZ" dirty="0" err="1" smtClean="0">
                <a:hlinkClick r:id="rId4"/>
              </a:rPr>
              <a:t>YouTube</a:t>
            </a:r>
            <a:endParaRPr lang="cs-CZ" dirty="0"/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072462" y="6215082"/>
            <a:ext cx="285752" cy="21431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Jiří Antonín Benda</a:t>
            </a:r>
            <a:br>
              <a:rPr lang="cs-CZ" dirty="0" smtClean="0"/>
            </a:br>
            <a:r>
              <a:rPr lang="cs-CZ" sz="3600" dirty="0" smtClean="0"/>
              <a:t>(1722-1794)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Rodák z Benátek nad Jizerou byl dvorním kapelníkem v německém městě </a:t>
            </a:r>
            <a:r>
              <a:rPr lang="cs-CZ" b="1" dirty="0" err="1" smtClean="0"/>
              <a:t>Gotha</a:t>
            </a:r>
            <a:endParaRPr lang="cs-CZ" b="1" dirty="0" smtClean="0"/>
          </a:p>
          <a:p>
            <a:r>
              <a:rPr lang="cs-CZ" dirty="0" smtClean="0"/>
              <a:t>Tvůrce </a:t>
            </a:r>
            <a:r>
              <a:rPr lang="cs-CZ" b="1" dirty="0" smtClean="0"/>
              <a:t>melodramu</a:t>
            </a:r>
            <a:r>
              <a:rPr lang="cs-CZ" dirty="0" smtClean="0"/>
              <a:t>, kde střídal hudbu a mluvené slovo</a:t>
            </a:r>
          </a:p>
          <a:p>
            <a:r>
              <a:rPr lang="cs-CZ" dirty="0" smtClean="0"/>
              <a:t>Nejznámější melodram Ariadna na Naxu </a:t>
            </a:r>
            <a:endParaRPr lang="cs-CZ" dirty="0"/>
          </a:p>
        </p:txBody>
      </p:sp>
      <p:pic>
        <p:nvPicPr>
          <p:cNvPr id="5" name="Zástupný symbol pro obsah 4" descr="128px-Georg_Benda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5268923" y="1539496"/>
            <a:ext cx="2874977" cy="3818330"/>
          </a:xfrm>
        </p:spPr>
      </p:pic>
      <p:sp>
        <p:nvSpPr>
          <p:cNvPr id="6" name="TextovéPole 5"/>
          <p:cNvSpPr txBox="1"/>
          <p:nvPr/>
        </p:nvSpPr>
        <p:spPr>
          <a:xfrm>
            <a:off x="4857752" y="5500702"/>
            <a:ext cx="39290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Jiří Antonín Benda - </a:t>
            </a:r>
            <a:r>
              <a:rPr lang="cs-CZ" dirty="0" err="1" smtClean="0">
                <a:hlinkClick r:id="rId4"/>
              </a:rPr>
              <a:t>Concerto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for</a:t>
            </a:r>
            <a:r>
              <a:rPr lang="cs-CZ" dirty="0" smtClean="0">
                <a:hlinkClick r:id="rId4"/>
              </a:rPr>
              <a:t> harpsichord </a:t>
            </a:r>
            <a:r>
              <a:rPr lang="cs-CZ" dirty="0" err="1" smtClean="0">
                <a:hlinkClick r:id="rId4"/>
              </a:rPr>
              <a:t>and</a:t>
            </a:r>
            <a:r>
              <a:rPr lang="cs-CZ" dirty="0" smtClean="0">
                <a:hlinkClick r:id="rId4"/>
              </a:rPr>
              <a:t> orchestra g </a:t>
            </a:r>
            <a:r>
              <a:rPr lang="cs-CZ" dirty="0" err="1" smtClean="0">
                <a:hlinkClick r:id="rId4"/>
              </a:rPr>
              <a:t>minor</a:t>
            </a:r>
            <a:r>
              <a:rPr lang="cs-CZ" dirty="0" smtClean="0">
                <a:hlinkClick r:id="rId4"/>
              </a:rPr>
              <a:t> - </a:t>
            </a:r>
            <a:r>
              <a:rPr lang="cs-CZ" dirty="0" err="1" smtClean="0">
                <a:hlinkClick r:id="rId4"/>
              </a:rPr>
              <a:t>YouTube</a:t>
            </a:r>
            <a:endParaRPr lang="cs-CZ" dirty="0"/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572528" y="6215082"/>
            <a:ext cx="357190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Josef Mysliveček</a:t>
            </a:r>
            <a:br>
              <a:rPr lang="cs-CZ" dirty="0" smtClean="0"/>
            </a:br>
            <a:r>
              <a:rPr lang="cs-CZ" sz="3600" dirty="0" smtClean="0"/>
              <a:t>(1737-1781)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Syn pražského mlynáře</a:t>
            </a:r>
          </a:p>
          <a:p>
            <a:r>
              <a:rPr lang="cs-CZ" dirty="0" smtClean="0"/>
              <a:t>Věhlas získal v </a:t>
            </a:r>
            <a:r>
              <a:rPr lang="cs-CZ" b="1" dirty="0" smtClean="0"/>
              <a:t>Itálii </a:t>
            </a:r>
            <a:r>
              <a:rPr lang="cs-CZ" dirty="0" smtClean="0"/>
              <a:t>jako tvůrce </a:t>
            </a:r>
            <a:r>
              <a:rPr lang="cs-CZ" b="1" dirty="0" smtClean="0"/>
              <a:t>oper a oratorií</a:t>
            </a:r>
          </a:p>
          <a:p>
            <a:r>
              <a:rPr lang="cs-CZ" dirty="0" smtClean="0"/>
              <a:t>O jeho životě poutavě vypráví kniha </a:t>
            </a:r>
            <a:r>
              <a:rPr lang="cs-CZ" dirty="0" err="1" smtClean="0"/>
              <a:t>Il</a:t>
            </a:r>
            <a:r>
              <a:rPr lang="cs-CZ" dirty="0" smtClean="0"/>
              <a:t> divino </a:t>
            </a:r>
            <a:r>
              <a:rPr lang="cs-CZ" dirty="0" err="1" smtClean="0"/>
              <a:t>Boemo</a:t>
            </a:r>
            <a:r>
              <a:rPr lang="cs-CZ" dirty="0" smtClean="0"/>
              <a:t> od </a:t>
            </a:r>
            <a:r>
              <a:rPr lang="cs-CZ" dirty="0" err="1" smtClean="0"/>
              <a:t>Sonji</a:t>
            </a:r>
            <a:r>
              <a:rPr lang="cs-CZ" dirty="0" smtClean="0"/>
              <a:t> </a:t>
            </a:r>
            <a:r>
              <a:rPr lang="cs-CZ" dirty="0" err="1" smtClean="0"/>
              <a:t>Špálové</a:t>
            </a:r>
            <a:endParaRPr lang="cs-CZ" dirty="0"/>
          </a:p>
        </p:txBody>
      </p:sp>
      <p:pic>
        <p:nvPicPr>
          <p:cNvPr id="5" name="Zástupný symbol pro obsah 4" descr="Myslivecek_josef1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5857884" y="1589088"/>
            <a:ext cx="2296786" cy="3842207"/>
          </a:xfrm>
        </p:spPr>
      </p:pic>
      <p:sp>
        <p:nvSpPr>
          <p:cNvPr id="6" name="TextovéPole 5"/>
          <p:cNvSpPr txBox="1"/>
          <p:nvPr/>
        </p:nvSpPr>
        <p:spPr>
          <a:xfrm>
            <a:off x="5072066" y="5500702"/>
            <a:ext cx="37147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4"/>
              </a:rPr>
              <a:t>Josef </a:t>
            </a:r>
            <a:r>
              <a:rPr lang="en-US" dirty="0" err="1" smtClean="0">
                <a:hlinkClick r:id="rId4"/>
              </a:rPr>
              <a:t>Mysliveček,Concerto</a:t>
            </a:r>
            <a:r>
              <a:rPr lang="en-US" dirty="0" smtClean="0">
                <a:hlinkClick r:id="rId4"/>
              </a:rPr>
              <a:t> for violin and orchestra in C major,1. movement - YouTube</a:t>
            </a:r>
            <a:endParaRPr lang="cs-CZ" dirty="0"/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501090" y="6357958"/>
            <a:ext cx="357190" cy="28575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Ladislav Dusík</a:t>
            </a:r>
            <a:br>
              <a:rPr lang="cs-CZ" dirty="0" smtClean="0"/>
            </a:br>
            <a:r>
              <a:rPr lang="cs-CZ" sz="3600" dirty="0" smtClean="0"/>
              <a:t>(1760-1812)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Procestoval jako </a:t>
            </a:r>
            <a:r>
              <a:rPr lang="cs-CZ" b="1" dirty="0" smtClean="0"/>
              <a:t>klavírní virtuóz </a:t>
            </a:r>
            <a:r>
              <a:rPr lang="cs-CZ" dirty="0" smtClean="0"/>
              <a:t>celou Evropu</a:t>
            </a:r>
          </a:p>
          <a:p>
            <a:r>
              <a:rPr lang="cs-CZ" dirty="0" smtClean="0"/>
              <a:t>Skládal především </a:t>
            </a:r>
            <a:r>
              <a:rPr lang="cs-CZ" b="1" dirty="0" smtClean="0"/>
              <a:t>sonáty</a:t>
            </a:r>
            <a:r>
              <a:rPr lang="cs-CZ" dirty="0" smtClean="0"/>
              <a:t>, některé dokonce programní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Vysvětli pojem programní hudba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Usměrňuje fantazii posluchače např. prostřednictvím názvu skladby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Dusik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5343990" y="1620189"/>
            <a:ext cx="3014223" cy="3737637"/>
          </a:xfrm>
        </p:spPr>
      </p:pic>
      <p:sp>
        <p:nvSpPr>
          <p:cNvPr id="6" name="TextovéPole 5"/>
          <p:cNvSpPr txBox="1"/>
          <p:nvPr/>
        </p:nvSpPr>
        <p:spPr>
          <a:xfrm>
            <a:off x="5000627" y="5429264"/>
            <a:ext cx="37862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Jan Ladislav Dusík (</a:t>
            </a:r>
            <a:r>
              <a:rPr lang="cs-CZ" dirty="0" err="1" smtClean="0">
                <a:hlinkClick r:id="rId4"/>
              </a:rPr>
              <a:t>Dussek</a:t>
            </a:r>
            <a:r>
              <a:rPr lang="cs-CZ" dirty="0" smtClean="0">
                <a:hlinkClick r:id="rId4"/>
              </a:rPr>
              <a:t>) </a:t>
            </a:r>
            <a:r>
              <a:rPr lang="cs-CZ" dirty="0" err="1" smtClean="0">
                <a:hlinkClick r:id="rId4"/>
              </a:rPr>
              <a:t>Harp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Sonatas</a:t>
            </a:r>
            <a:r>
              <a:rPr lang="cs-CZ" dirty="0" smtClean="0">
                <a:hlinkClick r:id="rId4"/>
              </a:rPr>
              <a:t>, </a:t>
            </a:r>
            <a:r>
              <a:rPr lang="cs-CZ" dirty="0" err="1" smtClean="0">
                <a:hlinkClick r:id="rId4"/>
              </a:rPr>
              <a:t>Susann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McDonald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Harp</a:t>
            </a:r>
            <a:r>
              <a:rPr lang="cs-CZ" dirty="0" smtClean="0">
                <a:hlinkClick r:id="rId4"/>
              </a:rPr>
              <a:t> - </a:t>
            </a:r>
            <a:r>
              <a:rPr lang="cs-CZ" dirty="0" err="1" smtClean="0">
                <a:hlinkClick r:id="rId4"/>
              </a:rPr>
              <a:t>YouTube</a:t>
            </a:r>
            <a:endParaRPr lang="cs-CZ" dirty="0"/>
          </a:p>
        </p:txBody>
      </p:sp>
      <p:sp>
        <p:nvSpPr>
          <p:cNvPr id="7" name="Tlačítko akce: Domů 6">
            <a:hlinkClick r:id="rId5" action="ppaction://hlinksldjump" highlightClick="1"/>
          </p:cNvPr>
          <p:cNvSpPr/>
          <p:nvPr/>
        </p:nvSpPr>
        <p:spPr>
          <a:xfrm>
            <a:off x="8429652" y="6286520"/>
            <a:ext cx="357190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Antonín Josef </a:t>
            </a:r>
            <a:r>
              <a:rPr lang="cs-CZ" dirty="0" err="1" smtClean="0"/>
              <a:t>Rejcha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(1767-1836)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Učil na </a:t>
            </a:r>
            <a:r>
              <a:rPr lang="cs-CZ" b="1" dirty="0" smtClean="0"/>
              <a:t>pařížské</a:t>
            </a:r>
            <a:r>
              <a:rPr lang="cs-CZ" dirty="0" smtClean="0"/>
              <a:t> </a:t>
            </a:r>
            <a:r>
              <a:rPr lang="cs-CZ" b="1" dirty="0" smtClean="0"/>
              <a:t>konzervatoři </a:t>
            </a:r>
          </a:p>
          <a:p>
            <a:r>
              <a:rPr lang="cs-CZ" dirty="0" smtClean="0"/>
              <a:t>(např. H. Berlioze, Ch. </a:t>
            </a:r>
            <a:r>
              <a:rPr lang="cs-CZ" dirty="0" err="1" smtClean="0"/>
              <a:t>Gounoda</a:t>
            </a:r>
            <a:r>
              <a:rPr lang="cs-CZ" dirty="0" smtClean="0"/>
              <a:t>, F. </a:t>
            </a:r>
            <a:r>
              <a:rPr lang="cs-CZ" dirty="0" err="1" smtClean="0"/>
              <a:t>Liszta</a:t>
            </a:r>
            <a:r>
              <a:rPr lang="cs-CZ" dirty="0" smtClean="0"/>
              <a:t>)</a:t>
            </a:r>
          </a:p>
          <a:p>
            <a:r>
              <a:rPr lang="cs-CZ" sz="4000" dirty="0" smtClean="0"/>
              <a:t>Jan Václav Hugo Voříšek </a:t>
            </a:r>
            <a:r>
              <a:rPr lang="cs-CZ" sz="3000" dirty="0" smtClean="0"/>
              <a:t>(1791-1825)</a:t>
            </a:r>
          </a:p>
          <a:p>
            <a:r>
              <a:rPr lang="cs-CZ" dirty="0" smtClean="0"/>
              <a:t>Právník a skladatel, dvorní </a:t>
            </a:r>
            <a:r>
              <a:rPr lang="cs-CZ" b="1" dirty="0" smtClean="0"/>
              <a:t>varhaník ve Vídni</a:t>
            </a:r>
          </a:p>
          <a:p>
            <a:endParaRPr lang="cs-CZ" dirty="0"/>
          </a:p>
        </p:txBody>
      </p:sp>
      <p:pic>
        <p:nvPicPr>
          <p:cNvPr id="5" name="Zástupný symbol pro obsah 4" descr="Vorisek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5715008" y="1617429"/>
            <a:ext cx="2571768" cy="3688458"/>
          </a:xfrm>
        </p:spPr>
      </p:pic>
      <p:sp>
        <p:nvSpPr>
          <p:cNvPr id="6" name="TextovéPole 5"/>
          <p:cNvSpPr txBox="1"/>
          <p:nvPr/>
        </p:nvSpPr>
        <p:spPr>
          <a:xfrm>
            <a:off x="5072067" y="5572140"/>
            <a:ext cx="378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4"/>
              </a:rPr>
              <a:t>Jan </a:t>
            </a:r>
            <a:r>
              <a:rPr lang="en-US" dirty="0" err="1" smtClean="0">
                <a:hlinkClick r:id="rId4"/>
              </a:rPr>
              <a:t>Václav</a:t>
            </a:r>
            <a:r>
              <a:rPr lang="en-US" dirty="0" smtClean="0">
                <a:hlinkClick r:id="rId4"/>
              </a:rPr>
              <a:t> Hugo </a:t>
            </a:r>
            <a:r>
              <a:rPr lang="en-US" dirty="0" err="1" smtClean="0">
                <a:hlinkClick r:id="rId4"/>
              </a:rPr>
              <a:t>Voříšek</a:t>
            </a:r>
            <a:r>
              <a:rPr lang="en-US" dirty="0" smtClean="0">
                <a:hlinkClick r:id="rId4"/>
              </a:rPr>
              <a:t> Symphony in D major Op.24, - YouTube</a:t>
            </a:r>
            <a:endParaRPr lang="cs-CZ" dirty="0"/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643966" y="6357958"/>
            <a:ext cx="285752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Jakub Jan Ryba</a:t>
            </a:r>
            <a:br>
              <a:rPr lang="cs-CZ" dirty="0" smtClean="0"/>
            </a:br>
            <a:r>
              <a:rPr lang="cs-CZ" dirty="0" smtClean="0"/>
              <a:t>(1765-1815)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Působil jako </a:t>
            </a:r>
            <a:r>
              <a:rPr lang="cs-CZ" b="1" dirty="0" smtClean="0"/>
              <a:t>kantor</a:t>
            </a:r>
            <a:r>
              <a:rPr lang="cs-CZ" dirty="0" smtClean="0"/>
              <a:t> v </a:t>
            </a:r>
            <a:r>
              <a:rPr lang="cs-CZ" dirty="0" err="1" smtClean="0"/>
              <a:t>Rožmitále</a:t>
            </a:r>
            <a:r>
              <a:rPr lang="cs-CZ" dirty="0" smtClean="0"/>
              <a:t> pod </a:t>
            </a:r>
            <a:r>
              <a:rPr lang="cs-CZ" dirty="0" err="1" smtClean="0"/>
              <a:t>Třemšínem</a:t>
            </a:r>
            <a:endParaRPr lang="cs-CZ" dirty="0" smtClean="0"/>
          </a:p>
          <a:p>
            <a:r>
              <a:rPr lang="cs-CZ" dirty="0" smtClean="0"/>
              <a:t>Jako moderní učitel byl šikanován, což ho asi dohnalo k sebevraždě</a:t>
            </a:r>
          </a:p>
          <a:p>
            <a:r>
              <a:rPr lang="cs-CZ" dirty="0" smtClean="0"/>
              <a:t>Nejznámějším dílem je </a:t>
            </a:r>
            <a:r>
              <a:rPr lang="cs-CZ" b="1" dirty="0" smtClean="0"/>
              <a:t>Česká mše vánoční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58082" y="600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001024" y="6143644"/>
            <a:ext cx="470912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Lovosice Home\AppData\Local\Microsoft\Windows\Temporary Internet Files\Content.IE5\VNBYKD7A\MC900234155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338835" y="2428868"/>
            <a:ext cx="2792043" cy="278608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cizině i doma působilo ještě mnoho výborných skladatelů</a:t>
            </a:r>
          </a:p>
          <a:p>
            <a:r>
              <a:rPr lang="cs-CZ" dirty="0" smtClean="0"/>
              <a:t>Ve školách byla hudbě věnována veliká pozornost</a:t>
            </a:r>
          </a:p>
          <a:p>
            <a:r>
              <a:rPr lang="cs-CZ" dirty="0" smtClean="0"/>
              <a:t>Někteří cizinci nazývali Čechy „konzervatoří Evropy“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4929190" y="1643050"/>
            <a:ext cx="3886200" cy="4572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Lovosice Home\AppData\Local\Microsoft\Windows\Temporary Internet Files\Content.IE5\VNBYKD7A\MP9004313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8002" y="2071678"/>
            <a:ext cx="3715962" cy="3786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Josef Mysliveček působil</a:t>
            </a:r>
          </a:p>
          <a:p>
            <a:r>
              <a:rPr lang="cs-CZ" dirty="0" smtClean="0"/>
              <a:t>a) v Německu </a:t>
            </a:r>
          </a:p>
          <a:p>
            <a:r>
              <a:rPr lang="cs-CZ" dirty="0" smtClean="0"/>
              <a:t>b) v Itálii</a:t>
            </a:r>
          </a:p>
          <a:p>
            <a:r>
              <a:rPr lang="cs-CZ" dirty="0" smtClean="0"/>
              <a:t>c) ve Vídni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Jakub Jan Ryba </a:t>
            </a:r>
          </a:p>
          <a:p>
            <a:r>
              <a:rPr lang="cs-CZ" dirty="0" smtClean="0"/>
              <a:t> a) byl synem pražského mlynáře</a:t>
            </a:r>
          </a:p>
          <a:p>
            <a:r>
              <a:rPr lang="cs-CZ" dirty="0" smtClean="0"/>
              <a:t> b) pocházel z Benátek nad Jizerou</a:t>
            </a:r>
          </a:p>
          <a:p>
            <a:r>
              <a:rPr lang="cs-CZ" dirty="0" smtClean="0"/>
              <a:t> c) působil v </a:t>
            </a:r>
            <a:r>
              <a:rPr lang="cs-CZ" dirty="0" err="1" smtClean="0"/>
              <a:t>Rožmitále</a:t>
            </a:r>
            <a:r>
              <a:rPr lang="cs-CZ" dirty="0" smtClean="0"/>
              <a:t> pod </a:t>
            </a:r>
            <a:r>
              <a:rPr lang="cs-CZ" dirty="0" err="1" smtClean="0"/>
              <a:t>Třemšínem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Antonín Josef </a:t>
            </a:r>
            <a:r>
              <a:rPr lang="cs-CZ" dirty="0" err="1" smtClean="0"/>
              <a:t>Rejcha</a:t>
            </a:r>
            <a:endParaRPr lang="cs-CZ" dirty="0" smtClean="0"/>
          </a:p>
          <a:p>
            <a:r>
              <a:rPr lang="cs-CZ" dirty="0" smtClean="0"/>
              <a:t> a) učil na pařížské konzervatoři</a:t>
            </a:r>
          </a:p>
          <a:p>
            <a:r>
              <a:rPr lang="cs-CZ" dirty="0" smtClean="0"/>
              <a:t> b) byl varhaníkem a právníkem</a:t>
            </a:r>
          </a:p>
          <a:p>
            <a:r>
              <a:rPr lang="cs-CZ" dirty="0" smtClean="0"/>
              <a:t> c) skládal opery a oratoria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Jiří Antonín Benda</a:t>
            </a:r>
          </a:p>
          <a:p>
            <a:r>
              <a:rPr lang="cs-CZ" dirty="0" smtClean="0"/>
              <a:t> a) byl tvůrcem melodramu</a:t>
            </a:r>
          </a:p>
          <a:p>
            <a:r>
              <a:rPr lang="cs-CZ" dirty="0" smtClean="0"/>
              <a:t> b) působil v </a:t>
            </a:r>
            <a:r>
              <a:rPr lang="cs-CZ" dirty="0" err="1" smtClean="0"/>
              <a:t>Manheimu</a:t>
            </a:r>
            <a:endParaRPr lang="cs-CZ" dirty="0" smtClean="0"/>
          </a:p>
          <a:p>
            <a:r>
              <a:rPr lang="cs-CZ" dirty="0" smtClean="0"/>
              <a:t> c) tvořil především sonáty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Jan Ladislav Dusík</a:t>
            </a:r>
          </a:p>
          <a:p>
            <a:r>
              <a:rPr lang="cs-CZ" dirty="0" smtClean="0"/>
              <a:t> a) působil jako kantor</a:t>
            </a:r>
          </a:p>
          <a:p>
            <a:r>
              <a:rPr lang="cs-CZ" dirty="0" smtClean="0"/>
              <a:t> b) působil v německém městě </a:t>
            </a:r>
            <a:r>
              <a:rPr lang="cs-CZ" dirty="0" err="1" smtClean="0"/>
              <a:t>Gotha</a:t>
            </a:r>
            <a:r>
              <a:rPr lang="cs-CZ" dirty="0" smtClean="0"/>
              <a:t> </a:t>
            </a:r>
          </a:p>
          <a:p>
            <a:r>
              <a:rPr lang="cs-CZ" dirty="0" smtClean="0"/>
              <a:t> c) byl tvůrcem sonát (i programních)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Jan Václav </a:t>
            </a:r>
            <a:r>
              <a:rPr lang="cs-CZ" dirty="0" err="1" smtClean="0"/>
              <a:t>Stamic</a:t>
            </a:r>
            <a:endParaRPr lang="cs-CZ" dirty="0" smtClean="0"/>
          </a:p>
          <a:p>
            <a:r>
              <a:rPr lang="cs-CZ" dirty="0" smtClean="0"/>
              <a:t> a) působil jako varhaník ve Vídni</a:t>
            </a:r>
          </a:p>
          <a:p>
            <a:r>
              <a:rPr lang="cs-CZ" dirty="0" smtClean="0"/>
              <a:t> b) dotvořil formu symfonie na čtyřvětý celek</a:t>
            </a:r>
          </a:p>
          <a:p>
            <a:r>
              <a:rPr lang="cs-CZ" dirty="0" smtClean="0"/>
              <a:t> c) byl učitelem H. Berlioze a F. </a:t>
            </a:r>
            <a:r>
              <a:rPr lang="cs-CZ" dirty="0" err="1" smtClean="0"/>
              <a:t>Liszta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Zbyněk. 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Praha: SPN, 2002, ISBN 80-7235-012-9. </a:t>
            </a:r>
          </a:p>
          <a:p>
            <a:endParaRPr lang="cs-CZ" sz="1200" dirty="0" smtClean="0"/>
          </a:p>
          <a:p>
            <a:r>
              <a:rPr lang="cs-CZ" sz="1200" i="1" dirty="0" smtClean="0"/>
              <a:t>C</a:t>
            </a:r>
            <a:r>
              <a:rPr lang="en-US" sz="1200" i="1" dirty="0" err="1" smtClean="0"/>
              <a:t>itace</a:t>
            </a:r>
            <a:r>
              <a:rPr lang="cs-CZ" sz="1200" i="1" dirty="0" smtClean="0"/>
              <a:t> obrázků</a:t>
            </a:r>
            <a:r>
              <a:rPr lang="en-US" sz="1200" i="1" dirty="0" smtClean="0"/>
              <a:t>:</a:t>
            </a:r>
            <a:endParaRPr lang="cs-CZ" sz="1200" i="1" dirty="0" smtClean="0"/>
          </a:p>
          <a:p>
            <a:pPr marL="228600" indent="-228600">
              <a:buAutoNum type="arabicPlain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19.3.2014].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http://commons.wikimedia.org/wiki/File%3AStavovsk%C3%A9_divadlo.gif </a:t>
            </a:r>
            <a:endParaRPr lang="cs-CZ" sz="1200" dirty="0" smtClean="0"/>
          </a:p>
          <a:p>
            <a:pPr marL="228600" indent="-228600">
              <a:buAutoNum type="arabicPlain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19.3.2014].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http://commons.wikimedia.org/wiki/File%3AStamic348.jpg </a:t>
            </a:r>
            <a:endParaRPr lang="cs-CZ" sz="1200" dirty="0" smtClean="0"/>
          </a:p>
          <a:p>
            <a:pPr marL="228600" indent="-228600">
              <a:buAutoNum type="arabicPlain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19.3.2014].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http://commons.wikimedia.org/wiki/File%3AGeorg_Benda.jpg </a:t>
            </a:r>
            <a:endParaRPr lang="cs-CZ" sz="1200" dirty="0" smtClean="0"/>
          </a:p>
          <a:p>
            <a:pPr marL="228600" indent="-228600">
              <a:buAutoNum type="arabicPlain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19.3.2014].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http://commons.wikimedia.org/wiki/File%3AMyslivecek_josef1.jpg </a:t>
            </a:r>
            <a:endParaRPr lang="cs-CZ" sz="1200" dirty="0" smtClean="0"/>
          </a:p>
          <a:p>
            <a:pPr marL="228600" indent="-228600">
              <a:buAutoNum type="arabicPlain"/>
            </a:pPr>
            <a:r>
              <a:rPr lang="cs-CZ" sz="1200" dirty="0" smtClean="0"/>
              <a:t>OD ZP AT CS.WIKIPEDIA [PUBLIC DOMAIN], Z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19.3.2014]. Dostupný na WWW: http://commons.wikimedia.org/wiki/File%3ADusik.jpg </a:t>
            </a:r>
          </a:p>
          <a:p>
            <a:pPr marL="228600" indent="-228600">
              <a:buAutoNum type="arabicPlain"/>
            </a:pPr>
            <a:r>
              <a:rPr lang="cs-CZ" sz="1200" dirty="0" smtClean="0"/>
              <a:t>OD UPLOADED TO THE ENGLISH LANGUAGE WIKIPEDIA BY ANTIDOTE (LOG)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19.3.2014]. Dostupný na WWW: http://commons.wikimedia.org/wiki/File%3AVorisek.jpg </a:t>
            </a:r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youtube.com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watch</a:t>
            </a:r>
            <a:r>
              <a:rPr lang="cs-CZ" sz="1200" dirty="0" smtClean="0">
                <a:hlinkClick r:id="rId3"/>
              </a:rPr>
              <a:t>?v=Opd0N4nyzdc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youtube.com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watch</a:t>
            </a:r>
            <a:r>
              <a:rPr lang="cs-CZ" sz="1200" dirty="0" smtClean="0">
                <a:hlinkClick r:id="rId4"/>
              </a:rPr>
              <a:t>?v=8KzVI-</a:t>
            </a:r>
            <a:r>
              <a:rPr lang="cs-CZ" sz="1200" dirty="0" err="1" smtClean="0">
                <a:hlinkClick r:id="rId4"/>
              </a:rPr>
              <a:t>PrmoU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?v=XNzOX0twX9U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?v=1ooFxD_RMLU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youtube.com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watch</a:t>
            </a:r>
            <a:r>
              <a:rPr lang="cs-CZ" sz="1200" dirty="0" smtClean="0">
                <a:hlinkClick r:id="rId7"/>
              </a:rPr>
              <a:t>?v=n27yFCYYiks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8"/>
              </a:rPr>
              <a:t>www.office.</a:t>
            </a:r>
            <a:r>
              <a:rPr lang="cs-CZ" sz="1200" u="sng" dirty="0" err="1" smtClean="0">
                <a:hlinkClick r:id="rId8"/>
              </a:rPr>
              <a:t>microsoft.com</a:t>
            </a:r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324</TotalTime>
  <Words>913</Words>
  <Application>Microsoft Office PowerPoint</Application>
  <PresentationFormat>Předvádění na obrazovce (4:3)</PresentationFormat>
  <Paragraphs>138</Paragraphs>
  <Slides>20</Slides>
  <Notes>20</Notes>
  <HiddenSlides>7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Medián</vt:lpstr>
      <vt:lpstr>Snímek 1</vt:lpstr>
      <vt:lpstr>anotace</vt:lpstr>
      <vt:lpstr>Český hudební klasicismus</vt:lpstr>
      <vt:lpstr>Klasicismus</vt:lpstr>
      <vt:lpstr>Úkol </vt:lpstr>
      <vt:lpstr>Představitelé českého hudebního klasicismu: </vt:lpstr>
      <vt:lpstr>Jan Václav Stamic (1717-1757)</vt:lpstr>
      <vt:lpstr>Jiří Antonín Benda (1722-1794)</vt:lpstr>
      <vt:lpstr>Josef Mysliveček (1737-1781)</vt:lpstr>
      <vt:lpstr>Jan Ladislav Dusík (1760-1812)</vt:lpstr>
      <vt:lpstr>Antonín Josef Rejcha (1767-1836)</vt:lpstr>
      <vt:lpstr>Jakub Jan Ryba (1765-1815)</vt:lpstr>
      <vt:lpstr>Snímek 13</vt:lpstr>
      <vt:lpstr>Test 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39</cp:revision>
  <dcterms:created xsi:type="dcterms:W3CDTF">2014-03-19T15:36:03Z</dcterms:created>
  <dcterms:modified xsi:type="dcterms:W3CDTF">2014-04-13T17:24:26Z</dcterms:modified>
</cp:coreProperties>
</file>