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7" r:id="rId2"/>
    <p:sldId id="258" r:id="rId3"/>
    <p:sldId id="260" r:id="rId4"/>
    <p:sldId id="276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7" r:id="rId13"/>
    <p:sldId id="278" r:id="rId14"/>
    <p:sldId id="279" r:id="rId15"/>
    <p:sldId id="280" r:id="rId16"/>
    <p:sldId id="281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Gymnázium Lovosice, Sady pionýrů 600/6</a:t>
          </a:r>
          <a:endParaRPr lang="cs-CZ" sz="2000" b="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CZ.1.07/1.5.00/34.1073</a:t>
          </a:r>
          <a:endParaRPr lang="cs-CZ" sz="2000" b="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  <a:latin typeface="Calibri" pitchFamily="34" charset="0"/>
            </a:rPr>
            <a:t>Mgr. Jarmila Brejchová</a:t>
          </a:r>
          <a:endParaRPr lang="cs-CZ" sz="2000" b="0" dirty="0">
            <a:solidFill>
              <a:schemeClr val="tx1"/>
            </a:solidFill>
            <a:latin typeface="Calibri" pitchFamily="34" charset="0"/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březen 2014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kvarta, kvinta a 1. ročník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Hudební nauka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800" b="0" baseline="0" dirty="0" smtClean="0">
              <a:solidFill>
                <a:schemeClr val="tx1"/>
              </a:solidFill>
              <a:latin typeface="Calibri" pitchFamily="34" charset="0"/>
            </a:rPr>
            <a:t>VY_32_INOVACE_3C_16_</a:t>
          </a:r>
          <a:r>
            <a:rPr lang="cs-CZ" sz="2000" b="0" baseline="0" dirty="0" smtClean="0">
              <a:solidFill>
                <a:schemeClr val="tx1"/>
              </a:solidFill>
              <a:latin typeface="Calibri" pitchFamily="34" charset="0"/>
            </a:rPr>
            <a:t>Rok české hudby       </a:t>
          </a:r>
          <a:endParaRPr lang="cs-CZ" sz="2000" b="0" dirty="0">
            <a:solidFill>
              <a:schemeClr val="tx1"/>
            </a:solidFill>
            <a:latin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448178-467F-4819-B432-F6FFB5EECF20}" type="presOf" srcId="{CEBA0FA6-500F-48B5-B7A1-B51529BD38F2}" destId="{CAD3E342-3400-4A52-8AAC-15B5BF88AABE}" srcOrd="0" destOrd="0" presId="urn:microsoft.com/office/officeart/2005/8/layout/target3"/>
    <dgm:cxn modelId="{71B262B8-97C6-4817-BE0E-4832036EBB46}" type="presOf" srcId="{B651F6E3-6281-48DB-9319-2AEAFDAE7572}" destId="{6BB5E863-4638-4E1D-BFDE-399D028AC4ED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7C50E100-D211-442B-8A53-F55A65DEA54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C8CF1D-E666-427D-94F3-321EA2F231F8}" type="presOf" srcId="{B651F6E3-6281-48DB-9319-2AEAFDAE7572}" destId="{619D679B-A015-4ECF-8348-D1034C574F40}" srcOrd="0" destOrd="0" presId="urn:microsoft.com/office/officeart/2005/8/layout/target3"/>
    <dgm:cxn modelId="{7F6FE992-2E88-4B70-806D-BC9FFDB1AA58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7F1608C-320A-4AE0-89E5-E32B30CCCF80}" type="presOf" srcId="{4C35D32F-0EAB-4CD7-82EE-45574DC2A586}" destId="{8BEBB6EC-1DAA-4CAC-8A25-BC0FCBD5DBD5}" srcOrd="0" destOrd="0" presId="urn:microsoft.com/office/officeart/2005/8/layout/target3"/>
    <dgm:cxn modelId="{226E6038-8F2B-45E8-96BC-D161F05530DB}" type="presOf" srcId="{D8197B8C-B260-4A16-BDF4-0947B075E274}" destId="{25B08C86-7E15-44DC-BE7F-FFB55DD49D12}" srcOrd="0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02138F00-77A4-4922-AF7D-AC4351CEC264}" type="presOf" srcId="{D1B46980-6531-4606-95E6-44980827E919}" destId="{6140AFEC-043D-4C43-A2F9-D0F5331DF3A3}" srcOrd="0" destOrd="0" presId="urn:microsoft.com/office/officeart/2005/8/layout/target3"/>
    <dgm:cxn modelId="{29DF1FE4-7C21-461C-9D68-456F97DF1237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53BAE2A-6891-4484-A273-29123713A935}" type="presOf" srcId="{CEBA0FA6-500F-48B5-B7A1-B51529BD38F2}" destId="{02176FA0-10E9-44DC-9A54-485A362F109B}" srcOrd="1" destOrd="0" presId="urn:microsoft.com/office/officeart/2005/8/layout/target3"/>
    <dgm:cxn modelId="{2937DD5A-9DE6-456B-8A47-C31107FAFC91}" type="presOf" srcId="{BBE1F95E-D5AA-436D-B4F5-748C3834552C}" destId="{B5AA812A-7391-47E3-B3BF-07AB9DC3D00C}" srcOrd="1" destOrd="0" presId="urn:microsoft.com/office/officeart/2005/8/layout/target3"/>
    <dgm:cxn modelId="{D7998D7E-1518-4AF8-965A-8E821C6E6EEB}" type="presOf" srcId="{BBE1F95E-D5AA-436D-B4F5-748C3834552C}" destId="{A5C228C9-6EC4-4821-934B-9E2EFBAB4497}" srcOrd="0" destOrd="0" presId="urn:microsoft.com/office/officeart/2005/8/layout/target3"/>
    <dgm:cxn modelId="{873C1D3F-1C49-45D4-A91C-AD83F82296B7}" type="presOf" srcId="{D8197B8C-B260-4A16-BDF4-0947B075E274}" destId="{5A5FFA88-C948-4069-8E93-59FA12366E83}" srcOrd="1" destOrd="0" presId="urn:microsoft.com/office/officeart/2005/8/layout/target3"/>
    <dgm:cxn modelId="{C65A41F4-D8D1-4332-8FA1-A2AE762512D8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63B5D8F-CF51-46B5-B637-10E5A4DEEB70}" type="presOf" srcId="{757F3AB3-0718-4624-B441-E567A8F0AB56}" destId="{333A1088-737F-45CB-B68E-254E46348037}" srcOrd="0" destOrd="0" presId="urn:microsoft.com/office/officeart/2005/8/layout/target3"/>
    <dgm:cxn modelId="{5E2C1DBF-802D-4AE0-8643-C3ED40841AF0}" type="presParOf" srcId="{333A1088-737F-45CB-B68E-254E46348037}" destId="{F5ABB229-8D3B-4694-996A-96F23CF14429}" srcOrd="0" destOrd="0" presId="urn:microsoft.com/office/officeart/2005/8/layout/target3"/>
    <dgm:cxn modelId="{67E92342-8655-407C-BEC5-8E60488F8818}" type="presParOf" srcId="{333A1088-737F-45CB-B68E-254E46348037}" destId="{F41139FD-01EE-4571-8B17-4FB00FC51163}" srcOrd="1" destOrd="0" presId="urn:microsoft.com/office/officeart/2005/8/layout/target3"/>
    <dgm:cxn modelId="{017B7539-47BE-48C8-98F9-99A32DA5AE53}" type="presParOf" srcId="{333A1088-737F-45CB-B68E-254E46348037}" destId="{D005CE8C-CC26-4C3E-AC11-E15060ECD759}" srcOrd="2" destOrd="0" presId="urn:microsoft.com/office/officeart/2005/8/layout/target3"/>
    <dgm:cxn modelId="{7DD8D4D2-8CC6-420A-A571-E38478F63D02}" type="presParOf" srcId="{333A1088-737F-45CB-B68E-254E46348037}" destId="{2C702D82-9B77-49B7-9568-BB8EB47C3372}" srcOrd="3" destOrd="0" presId="urn:microsoft.com/office/officeart/2005/8/layout/target3"/>
    <dgm:cxn modelId="{F4D50698-9FAC-4DF7-9925-4CA553C8BF56}" type="presParOf" srcId="{333A1088-737F-45CB-B68E-254E46348037}" destId="{A52A0455-90FF-4808-ABD0-F02540D31D5A}" srcOrd="4" destOrd="0" presId="urn:microsoft.com/office/officeart/2005/8/layout/target3"/>
    <dgm:cxn modelId="{67E262DC-3B38-42EE-BA2B-77B9B1719F3F}" type="presParOf" srcId="{333A1088-737F-45CB-B68E-254E46348037}" destId="{6140AFEC-043D-4C43-A2F9-D0F5331DF3A3}" srcOrd="5" destOrd="0" presId="urn:microsoft.com/office/officeart/2005/8/layout/target3"/>
    <dgm:cxn modelId="{87B222CF-8FE0-4CEA-AE24-93CB97D5B297}" type="presParOf" srcId="{333A1088-737F-45CB-B68E-254E46348037}" destId="{9358AC05-5D7D-4327-9F80-1AD486AEA664}" srcOrd="6" destOrd="0" presId="urn:microsoft.com/office/officeart/2005/8/layout/target3"/>
    <dgm:cxn modelId="{757FC6AF-C905-4462-80AA-FB4468C49761}" type="presParOf" srcId="{333A1088-737F-45CB-B68E-254E46348037}" destId="{313FC574-E1CD-4FB4-B054-0B805CE0447D}" srcOrd="7" destOrd="0" presId="urn:microsoft.com/office/officeart/2005/8/layout/target3"/>
    <dgm:cxn modelId="{AC891206-39FE-43A3-BEE4-2DCEFFFB1399}" type="presParOf" srcId="{333A1088-737F-45CB-B68E-254E46348037}" destId="{619D679B-A015-4ECF-8348-D1034C574F40}" srcOrd="8" destOrd="0" presId="urn:microsoft.com/office/officeart/2005/8/layout/target3"/>
    <dgm:cxn modelId="{46B6A25C-EC1A-4096-AC01-EC0AE13C79AF}" type="presParOf" srcId="{333A1088-737F-45CB-B68E-254E46348037}" destId="{322283A8-4A27-4CDA-BAE3-F381106A9174}" srcOrd="9" destOrd="0" presId="urn:microsoft.com/office/officeart/2005/8/layout/target3"/>
    <dgm:cxn modelId="{1DAE9E96-9EF4-4929-B6BD-59B018DC7E17}" type="presParOf" srcId="{333A1088-737F-45CB-B68E-254E46348037}" destId="{FFC9F71D-1B4F-4AD9-A4A6-86ADEFC8AF5C}" srcOrd="10" destOrd="0" presId="urn:microsoft.com/office/officeart/2005/8/layout/target3"/>
    <dgm:cxn modelId="{836FC1D5-9AD0-47E3-9471-FD7B670A9B31}" type="presParOf" srcId="{333A1088-737F-45CB-B68E-254E46348037}" destId="{25B08C86-7E15-44DC-BE7F-FFB55DD49D12}" srcOrd="11" destOrd="0" presId="urn:microsoft.com/office/officeart/2005/8/layout/target3"/>
    <dgm:cxn modelId="{3BD8E7E4-1CA1-41A7-B857-40A32A3301A9}" type="presParOf" srcId="{333A1088-737F-45CB-B68E-254E46348037}" destId="{76644BE8-9D7C-4C09-B250-3D10AF48CBB7}" srcOrd="12" destOrd="0" presId="urn:microsoft.com/office/officeart/2005/8/layout/target3"/>
    <dgm:cxn modelId="{5E914882-4507-4A1D-8A2D-77B02F421C24}" type="presParOf" srcId="{333A1088-737F-45CB-B68E-254E46348037}" destId="{EE85B701-7295-41C0-BA7A-34D3756A2AE6}" srcOrd="13" destOrd="0" presId="urn:microsoft.com/office/officeart/2005/8/layout/target3"/>
    <dgm:cxn modelId="{25F21686-D86C-4D7A-9786-3CE70A3F7D2E}" type="presParOf" srcId="{333A1088-737F-45CB-B68E-254E46348037}" destId="{8BEBB6EC-1DAA-4CAC-8A25-BC0FCBD5DBD5}" srcOrd="14" destOrd="0" presId="urn:microsoft.com/office/officeart/2005/8/layout/target3"/>
    <dgm:cxn modelId="{3AAC14E8-574B-4009-A639-92167FB674B2}" type="presParOf" srcId="{333A1088-737F-45CB-B68E-254E46348037}" destId="{5955ED15-90AA-4F08-A8A5-1ED70581E58B}" srcOrd="15" destOrd="0" presId="urn:microsoft.com/office/officeart/2005/8/layout/target3"/>
    <dgm:cxn modelId="{32BC2A1B-EB4D-4EE2-8EEE-C2B005B5B3D8}" type="presParOf" srcId="{333A1088-737F-45CB-B68E-254E46348037}" destId="{26528689-9DF4-4685-8F23-BABDBD774F07}" srcOrd="16" destOrd="0" presId="urn:microsoft.com/office/officeart/2005/8/layout/target3"/>
    <dgm:cxn modelId="{CC2F1CE0-B62E-445E-BC72-449E9B73D7D3}" type="presParOf" srcId="{333A1088-737F-45CB-B68E-254E46348037}" destId="{CAD3E342-3400-4A52-8AAC-15B5BF88AABE}" srcOrd="17" destOrd="0" presId="urn:microsoft.com/office/officeart/2005/8/layout/target3"/>
    <dgm:cxn modelId="{876EFA76-A236-4016-A2EA-57519369528C}" type="presParOf" srcId="{333A1088-737F-45CB-B68E-254E46348037}" destId="{486F9B35-3F77-4B86-95AC-C956F2B86E44}" srcOrd="18" destOrd="0" presId="urn:microsoft.com/office/officeart/2005/8/layout/target3"/>
    <dgm:cxn modelId="{6BADBCE2-1EA5-412A-A36D-1B2FF772DC36}" type="presParOf" srcId="{333A1088-737F-45CB-B68E-254E46348037}" destId="{FE72208B-B9B5-47BF-B463-2DC6D6185814}" srcOrd="19" destOrd="0" presId="urn:microsoft.com/office/officeart/2005/8/layout/target3"/>
    <dgm:cxn modelId="{9E2357F4-099B-4BCD-B157-F6ECC14CEB51}" type="presParOf" srcId="{333A1088-737F-45CB-B68E-254E46348037}" destId="{A5C228C9-6EC4-4821-934B-9E2EFBAB4497}" srcOrd="20" destOrd="0" presId="urn:microsoft.com/office/officeart/2005/8/layout/target3"/>
    <dgm:cxn modelId="{0BCBAC21-FC83-444E-AF68-BBA22CF54426}" type="presParOf" srcId="{333A1088-737F-45CB-B68E-254E46348037}" destId="{AED2198E-93D5-4001-81B4-73124B309672}" srcOrd="21" destOrd="0" presId="urn:microsoft.com/office/officeart/2005/8/layout/target3"/>
    <dgm:cxn modelId="{2AA0F8AF-FC48-47F5-94A2-82C89538D828}" type="presParOf" srcId="{333A1088-737F-45CB-B68E-254E46348037}" destId="{2BE915AB-18AA-4053-B92C-3BFC9ED204BB}" srcOrd="22" destOrd="0" presId="urn:microsoft.com/office/officeart/2005/8/layout/target3"/>
    <dgm:cxn modelId="{6020BD4B-8974-4DEC-89CE-BC811F0C1F33}" type="presParOf" srcId="{333A1088-737F-45CB-B68E-254E46348037}" destId="{6BB5E863-4638-4E1D-BFDE-399D028AC4ED}" srcOrd="23" destOrd="0" presId="urn:microsoft.com/office/officeart/2005/8/layout/target3"/>
    <dgm:cxn modelId="{36C3588F-514D-4BFA-AA7B-4F4BDE8891F8}" type="presParOf" srcId="{333A1088-737F-45CB-B68E-254E46348037}" destId="{5A5FFA88-C948-4069-8E93-59FA12366E83}" srcOrd="24" destOrd="0" presId="urn:microsoft.com/office/officeart/2005/8/layout/target3"/>
    <dgm:cxn modelId="{41F31576-4C06-40CA-9CF9-C1D835C126DC}" type="presParOf" srcId="{333A1088-737F-45CB-B68E-254E46348037}" destId="{890E4F0B-2866-4A3F-A3C7-2A14B1797930}" srcOrd="25" destOrd="0" presId="urn:microsoft.com/office/officeart/2005/8/layout/target3"/>
    <dgm:cxn modelId="{E6A7B66D-1E76-4316-9489-CEC91C6BC425}" type="presParOf" srcId="{333A1088-737F-45CB-B68E-254E46348037}" destId="{02176FA0-10E9-44DC-9A54-485A362F109B}" srcOrd="26" destOrd="0" presId="urn:microsoft.com/office/officeart/2005/8/layout/target3"/>
    <dgm:cxn modelId="{A200F356-3E91-4B86-8433-0F6CEAEA2FCF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375BA7-0328-481D-BB70-6AEC5E17AA9E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FB070F-69F6-4E8E-BB97-840132AA27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FB070F-69F6-4E8E-BB97-840132AA275C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3F48F37-4DD4-4D70-81F7-DD8AEC8F422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7F8FCC5-7407-4F95-AA95-DAC14AB6A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kceskehudby.cz/hom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kceskehudby.cz/vyroci?id=1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hyperlink" Target="http://www.rokceskehudby.cz/hom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Xqz6nJ96EQ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V-kbAydcwk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LUKx6qPlX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mBHSxbY48Y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dY4DbN5oQI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KLUKx6qPlXE" TargetMode="External"/><Relationship Id="rId3" Type="http://schemas.openxmlformats.org/officeDocument/2006/relationships/hyperlink" Target="http://www.rokceskehudby.cz/rok_ceske_hudby" TargetMode="External"/><Relationship Id="rId7" Type="http://schemas.openxmlformats.org/officeDocument/2006/relationships/hyperlink" Target="http://www.youtube.com/watch?v=pV-kbAydcwk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rXqz6nJ96EQ" TargetMode="External"/><Relationship Id="rId5" Type="http://schemas.openxmlformats.org/officeDocument/2006/relationships/hyperlink" Target="http://commons.wikimedia.org/wiki/File:Poli%C4%8Dka_V%C4%9B%C5%BE.jpg" TargetMode="External"/><Relationship Id="rId10" Type="http://schemas.openxmlformats.org/officeDocument/2006/relationships/hyperlink" Target="http://www.office.microsoft.com/" TargetMode="External"/><Relationship Id="rId4" Type="http://schemas.openxmlformats.org/officeDocument/2006/relationships/hyperlink" Target="http://commons.wikimedia.org/wiki/File:Dvorak.jpg" TargetMode="External"/><Relationship Id="rId9" Type="http://schemas.openxmlformats.org/officeDocument/2006/relationships/hyperlink" Target="https://www.youtube.com/watch?v=8mBHSxbY48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alibri" pitchFamily="34" charset="0"/>
              </a:rPr>
              <a:t>Materiál seznamuje  žáky s </a:t>
            </a:r>
            <a:r>
              <a:rPr lang="cs-CZ" dirty="0" smtClean="0">
                <a:latin typeface="Calibri" pitchFamily="34" charset="0"/>
              </a:rPr>
              <a:t>některými významnými </a:t>
            </a:r>
            <a:r>
              <a:rPr lang="cs-CZ" dirty="0" smtClean="0">
                <a:latin typeface="Calibri" pitchFamily="34" charset="0"/>
              </a:rPr>
              <a:t>představiteli české hudby u příležitosti Roku české hudby 2014</a:t>
            </a:r>
          </a:p>
          <a:p>
            <a:r>
              <a:rPr lang="cs-CZ" dirty="0" smtClean="0">
                <a:latin typeface="Calibri" pitchFamily="34" charset="0"/>
              </a:rPr>
              <a:t>Žáci si zopakují základní informace a ověří si své znalosti. Současně mají možnost poslechnout si ukázky dostupné na </a:t>
            </a:r>
            <a:r>
              <a:rPr lang="cs-CZ" dirty="0" err="1" smtClean="0">
                <a:latin typeface="Calibri" pitchFamily="34" charset="0"/>
              </a:rPr>
              <a:t>YouTube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Materiál je určen pro interaktivní tabuli</a:t>
            </a:r>
          </a:p>
          <a:p>
            <a:r>
              <a:rPr lang="cs-CZ" dirty="0" smtClean="0">
                <a:latin typeface="Calibri" pitchFamily="34" charset="0"/>
              </a:rPr>
              <a:t>Lze jej využít pro výklad i opakování, případně může být zadána následná domácí příprava žáků, kdy mohou hledat a doplnit další informace (viz např. </a:t>
            </a:r>
            <a:r>
              <a:rPr lang="cs-CZ" dirty="0" err="1" smtClean="0">
                <a:hlinkClick r:id="rId3"/>
              </a:rPr>
              <a:t>Year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of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Czech</a:t>
            </a:r>
            <a:r>
              <a:rPr lang="cs-CZ" dirty="0" smtClean="0">
                <a:hlinkClick r:id="rId3"/>
              </a:rPr>
              <a:t> Music</a:t>
            </a:r>
            <a:r>
              <a:rPr lang="cs-CZ" dirty="0" smtClean="0"/>
              <a:t>)</a:t>
            </a:r>
          </a:p>
          <a:p>
            <a:r>
              <a:rPr lang="cs-CZ" dirty="0" smtClean="0">
                <a:latin typeface="Calibri" pitchFamily="34" charset="0"/>
              </a:rPr>
              <a:t>Po klepnutí se vždy zobrazí další informace o skladateli a nakonec jeho jméno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Materiál je primárně určen pro kvartu víceletého studia, ale dá se využít i v nižších ročnících a v kvintě či v 1. ročníku čtyřletého studia (poslouží i jako příprava před hudební besedou s „živou“ hudbou</a:t>
            </a:r>
            <a:r>
              <a:rPr lang="cs-CZ" dirty="0" smtClean="0">
                <a:latin typeface="Calibri" pitchFamily="34" charset="0"/>
              </a:rPr>
              <a:t>)</a:t>
            </a:r>
          </a:p>
          <a:p>
            <a:r>
              <a:rPr lang="cs-CZ" dirty="0" smtClean="0">
                <a:latin typeface="Calibri" pitchFamily="34" charset="0"/>
              </a:rPr>
              <a:t>Tabulku na snímku č. 5 mohou žáci v tištěné podobě doplňovat i na nástěnce ve své třídě</a:t>
            </a:r>
            <a:endParaRPr lang="cs-CZ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85728"/>
            <a:ext cx="7772400" cy="1143000"/>
          </a:xfrm>
        </p:spPr>
        <p:txBody>
          <a:bodyPr/>
          <a:lstStyle/>
          <a:p>
            <a:r>
              <a:rPr lang="cs-CZ" dirty="0" smtClean="0">
                <a:latin typeface="Calibri" pitchFamily="34" charset="0"/>
              </a:rPr>
              <a:t>Rok české hudby 2014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>
              <a:hlinkClick r:id="rId3" action="ppaction://hlinkfile"/>
            </a:endParaRPr>
          </a:p>
          <a:p>
            <a:r>
              <a:rPr lang="cs-CZ" dirty="0" smtClean="0">
                <a:latin typeface="Calibri" pitchFamily="34" charset="0"/>
              </a:rPr>
              <a:t>Celostátní projekt s mezinárodním dosahem, jehož cílem je podpořit a propagovat českou hudbu doma i v zahraničí</a:t>
            </a:r>
          </a:p>
          <a:p>
            <a:r>
              <a:rPr lang="cs-CZ" dirty="0" smtClean="0">
                <a:latin typeface="Calibri" pitchFamily="34" charset="0"/>
              </a:rPr>
              <a:t>Už v roce 1924 se slavilo smetanovské výročí a dále byla koncepce rozšířena na českou hudbu jako takovou</a:t>
            </a:r>
          </a:p>
          <a:p>
            <a:r>
              <a:rPr lang="cs-CZ" dirty="0" smtClean="0">
                <a:latin typeface="Calibri" pitchFamily="34" charset="0"/>
              </a:rPr>
              <a:t>Roky zakončené čtyřkou jsou chápány jako vzpomínkové na celou řadu skladatelů, v jejichž datech se čtyřka </a:t>
            </a:r>
            <a:r>
              <a:rPr lang="cs-CZ" dirty="0" smtClean="0">
                <a:latin typeface="Calibri" pitchFamily="34" charset="0"/>
              </a:rPr>
              <a:t>objevuje</a:t>
            </a:r>
          </a:p>
          <a:p>
            <a:r>
              <a:rPr lang="cs-CZ" dirty="0" smtClean="0">
                <a:latin typeface="Calibri" pitchFamily="34" charset="0"/>
              </a:rPr>
              <a:t>Znáš některá jejich jména?</a:t>
            </a:r>
            <a:endParaRPr lang="cs-CZ" dirty="0" smtClean="0">
              <a:latin typeface="Calibri" pitchFamily="34" charset="0"/>
            </a:endParaRP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Informace </a:t>
            </a:r>
            <a:r>
              <a:rPr lang="cs-CZ" dirty="0" smtClean="0">
                <a:latin typeface="Calibri" pitchFamily="34" charset="0"/>
              </a:rPr>
              <a:t>o akcích nalezneme zde:</a:t>
            </a:r>
          </a:p>
          <a:p>
            <a:r>
              <a:rPr lang="cs-CZ" dirty="0" err="1" smtClean="0">
                <a:hlinkClick r:id="rId4"/>
              </a:rPr>
              <a:t>Year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of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Czech</a:t>
            </a:r>
            <a:r>
              <a:rPr lang="cs-CZ" dirty="0" smtClean="0">
                <a:hlinkClick r:id="rId4"/>
              </a:rPr>
              <a:t> Music</a:t>
            </a:r>
            <a:endParaRPr lang="cs-CZ" dirty="0"/>
          </a:p>
        </p:txBody>
      </p:sp>
      <p:sp>
        <p:nvSpPr>
          <p:cNvPr id="4" name="Tlačítko akce: Informace 3">
            <a:hlinkClick r:id="rId5" action="ppaction://hlinksldjump" highlightClick="1"/>
          </p:cNvPr>
          <p:cNvSpPr/>
          <p:nvPr/>
        </p:nvSpPr>
        <p:spPr>
          <a:xfrm>
            <a:off x="4000496" y="4286256"/>
            <a:ext cx="285752" cy="285752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348" y="1428736"/>
            <a:ext cx="771530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Calibri" pitchFamily="34" charset="0"/>
              </a:rPr>
              <a:t>Jsou to </a:t>
            </a:r>
            <a:r>
              <a:rPr lang="cs-CZ" sz="3200" dirty="0" smtClean="0">
                <a:latin typeface="Calibri" pitchFamily="34" charset="0"/>
              </a:rPr>
              <a:t>například:</a:t>
            </a:r>
          </a:p>
          <a:p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b="1" dirty="0" smtClean="0">
                <a:latin typeface="Calibri" pitchFamily="34" charset="0"/>
              </a:rPr>
              <a:t>Antonín Dvořák, Bedřich Smetana, Leoš Janáček, Bohuslav Martinů, Josef Suk, Jan </a:t>
            </a:r>
            <a:r>
              <a:rPr lang="cs-CZ" sz="3200" b="1" dirty="0" err="1" smtClean="0">
                <a:latin typeface="Calibri" pitchFamily="34" charset="0"/>
              </a:rPr>
              <a:t>Dismas</a:t>
            </a:r>
            <a:r>
              <a:rPr lang="cs-CZ" sz="3200" b="1" dirty="0" smtClean="0">
                <a:latin typeface="Calibri" pitchFamily="34" charset="0"/>
              </a:rPr>
              <a:t> Zelenka</a:t>
            </a:r>
            <a:r>
              <a:rPr lang="cs-CZ" sz="3200" dirty="0" smtClean="0">
                <a:latin typeface="Calibri" pitchFamily="34" charset="0"/>
              </a:rPr>
              <a:t>,…</a:t>
            </a:r>
          </a:p>
        </p:txBody>
      </p:sp>
      <p:pic>
        <p:nvPicPr>
          <p:cNvPr id="1026" name="Picture 2" descr="C:\Users\Lovosice Home\AppData\Local\Microsoft\Windows\Temporary Internet Files\Content.IE5\VNBYKD7A\MC90044179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2857496"/>
            <a:ext cx="3714776" cy="371477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714356"/>
            <a:ext cx="8072494" cy="1857388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Úkol</a:t>
            </a:r>
            <a:r>
              <a:rPr lang="cs-CZ" sz="2400" dirty="0" smtClean="0">
                <a:latin typeface="Calibri" pitchFamily="34" charset="0"/>
              </a:rPr>
              <a:t> : sleduj hudební kalendář a seznam spolužáky se zajímavými akcemi v našem regionu, které se uskuteční v rámci Roku české hudby. Možná se na některé z nich podílíš i ty (např. v ZUŠ)!</a:t>
            </a:r>
            <a:endParaRPr lang="cs-CZ" sz="2400" dirty="0">
              <a:latin typeface="Calibri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4" y="2786056"/>
          <a:ext cx="8215371" cy="36469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8457"/>
                <a:gridCol w="2738457"/>
                <a:gridCol w="2738457"/>
              </a:tblGrid>
              <a:tr h="910835">
                <a:tc>
                  <a:txBody>
                    <a:bodyPr/>
                    <a:lstStyle/>
                    <a:p>
                      <a:r>
                        <a:rPr lang="cs-CZ" dirty="0" smtClean="0"/>
                        <a:t>LEDEN Severočeská filharmonie Teplice v Roce české hudby 2014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BŘEZEN  (např. Charles </a:t>
                      </a:r>
                      <a:r>
                        <a:rPr lang="cs-CZ" dirty="0" err="1" smtClean="0"/>
                        <a:t>Olivieri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Munroe</a:t>
                      </a:r>
                      <a:r>
                        <a:rPr lang="cs-CZ" dirty="0" smtClean="0"/>
                        <a:t> uvádí Smetanu (Ústí n. L.)</a:t>
                      </a:r>
                      <a:endParaRPr lang="cs-CZ" dirty="0"/>
                    </a:p>
                  </a:txBody>
                  <a:tcPr/>
                </a:tc>
              </a:tr>
              <a:tr h="910835">
                <a:tc>
                  <a:txBody>
                    <a:bodyPr/>
                    <a:lstStyle/>
                    <a:p>
                      <a:r>
                        <a:rPr lang="cs-CZ" dirty="0" smtClean="0"/>
                        <a:t>DUBEN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108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108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alibri" pitchFamily="34" charset="0"/>
              </a:rPr>
              <a:t>Poznáš, kdo to je?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Připomeň si jeho dílo!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alibri" pitchFamily="34" charset="0"/>
              </a:rPr>
              <a:t>První významný český skladatel národní hudby</a:t>
            </a:r>
          </a:p>
          <a:p>
            <a:r>
              <a:rPr lang="cs-CZ" dirty="0" smtClean="0">
                <a:latin typeface="Calibri" pitchFamily="34" charset="0"/>
              </a:rPr>
              <a:t>Byl sbormistrem spolku Hlahol a kapelníkem v  </a:t>
            </a:r>
            <a:r>
              <a:rPr lang="cs-CZ" dirty="0" err="1" smtClean="0">
                <a:latin typeface="Calibri" pitchFamily="34" charset="0"/>
              </a:rPr>
              <a:t>Prozatimním</a:t>
            </a:r>
            <a:r>
              <a:rPr lang="cs-CZ" dirty="0" smtClean="0">
                <a:latin typeface="Calibri" pitchFamily="34" charset="0"/>
              </a:rPr>
              <a:t> divadle</a:t>
            </a:r>
          </a:p>
          <a:p>
            <a:r>
              <a:rPr lang="cs-CZ" dirty="0" smtClean="0">
                <a:latin typeface="Calibri" pitchFamily="34" charset="0"/>
              </a:rPr>
              <a:t>Složil řadu oper-Prodaná nevěsta, Libuše…</a:t>
            </a:r>
          </a:p>
          <a:p>
            <a:r>
              <a:rPr lang="cs-CZ" dirty="0" smtClean="0">
                <a:latin typeface="Calibri" pitchFamily="34" charset="0"/>
              </a:rPr>
              <a:t>Je autorem cyklu symfonických básní Má vlast</a:t>
            </a:r>
          </a:p>
          <a:p>
            <a:r>
              <a:rPr lang="cs-CZ" dirty="0" smtClean="0">
                <a:latin typeface="Calibri" pitchFamily="34" charset="0"/>
              </a:rPr>
              <a:t>(*2.3.1824 Litomyšl +12.5.1884 Praha</a:t>
            </a:r>
            <a:r>
              <a:rPr lang="cs-CZ" dirty="0" smtClean="0">
                <a:latin typeface="Calibri" pitchFamily="34" charset="0"/>
              </a:rPr>
              <a:t>)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hlinkClick r:id="rId3"/>
              </a:rPr>
              <a:t>Smetana: </a:t>
            </a:r>
            <a:r>
              <a:rPr lang="cs-CZ" dirty="0" err="1" smtClean="0">
                <a:latin typeface="Calibri" pitchFamily="34" charset="0"/>
                <a:hlinkClick r:id="rId3"/>
              </a:rPr>
              <a:t>Ma</a:t>
            </a:r>
            <a:r>
              <a:rPr lang="cs-CZ" dirty="0" smtClean="0">
                <a:latin typeface="Calibri" pitchFamily="34" charset="0"/>
                <a:hlinkClick r:id="rId3"/>
              </a:rPr>
              <a:t> vlast (My </a:t>
            </a:r>
            <a:r>
              <a:rPr lang="cs-CZ" dirty="0" err="1" smtClean="0">
                <a:latin typeface="Calibri" pitchFamily="34" charset="0"/>
                <a:hlinkClick r:id="rId3"/>
              </a:rPr>
              <a:t>Fatherland</a:t>
            </a:r>
            <a:r>
              <a:rPr lang="cs-CZ" dirty="0" smtClean="0">
                <a:latin typeface="Calibri" pitchFamily="34" charset="0"/>
                <a:hlinkClick r:id="rId3"/>
              </a:rPr>
              <a:t>) - No. 1. </a:t>
            </a:r>
            <a:r>
              <a:rPr lang="cs-CZ" dirty="0" err="1" smtClean="0">
                <a:latin typeface="Calibri" pitchFamily="34" charset="0"/>
                <a:hlinkClick r:id="rId3"/>
              </a:rPr>
              <a:t>Vysehrad</a:t>
            </a:r>
            <a:r>
              <a:rPr lang="cs-CZ" dirty="0" smtClean="0">
                <a:latin typeface="Calibri" pitchFamily="34" charset="0"/>
                <a:hlinkClick r:id="rId3"/>
              </a:rPr>
              <a:t>, </a:t>
            </a:r>
            <a:r>
              <a:rPr lang="cs-CZ" dirty="0" err="1" smtClean="0">
                <a:latin typeface="Calibri" pitchFamily="34" charset="0"/>
                <a:hlinkClick r:id="rId3"/>
              </a:rPr>
              <a:t>Conductor</a:t>
            </a:r>
            <a:r>
              <a:rPr lang="cs-CZ" dirty="0" smtClean="0">
                <a:latin typeface="Calibri" pitchFamily="34" charset="0"/>
                <a:hlinkClick r:id="rId3"/>
              </a:rPr>
              <a:t>: Rafael </a:t>
            </a:r>
            <a:r>
              <a:rPr lang="cs-CZ" dirty="0" err="1" smtClean="0">
                <a:latin typeface="Calibri" pitchFamily="34" charset="0"/>
                <a:hlinkClick r:id="rId3"/>
              </a:rPr>
              <a:t>Kubelík</a:t>
            </a:r>
            <a:r>
              <a:rPr lang="cs-CZ" dirty="0" smtClean="0">
                <a:latin typeface="Calibri" pitchFamily="34" charset="0"/>
                <a:hlinkClick r:id="rId3"/>
              </a:rPr>
              <a:t> – </a:t>
            </a:r>
            <a:r>
              <a:rPr lang="cs-CZ" dirty="0" err="1" smtClean="0">
                <a:latin typeface="Calibri" pitchFamily="34" charset="0"/>
                <a:hlinkClick r:id="rId3"/>
              </a:rPr>
              <a:t>YouTube</a:t>
            </a:r>
            <a:endParaRPr lang="cs-CZ" dirty="0" smtClean="0">
              <a:latin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</a:rPr>
              <a:t>Bedřich Smetana</a:t>
            </a:r>
            <a:r>
              <a:rPr lang="cs-CZ" dirty="0" smtClean="0">
                <a:latin typeface="Calibri" pitchFamily="34" charset="0"/>
              </a:rPr>
              <a:t>, doplň další informace!</a:t>
            </a: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 flipH="1">
            <a:off x="8715404" y="5974080"/>
            <a:ext cx="45719" cy="45719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</a:t>
            </a:r>
            <a:endParaRPr lang="cs-CZ" dirty="0"/>
          </a:p>
        </p:txBody>
      </p:sp>
      <p:pic>
        <p:nvPicPr>
          <p:cNvPr id="4" name="Zástupný symbol pro obsah 3" descr="Smetana.jp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3071802" y="1447799"/>
            <a:ext cx="3143402" cy="5079737"/>
          </a:xfrm>
        </p:spPr>
      </p:pic>
      <p:sp>
        <p:nvSpPr>
          <p:cNvPr id="5" name="TextovéPole 4"/>
          <p:cNvSpPr txBox="1"/>
          <p:nvPr/>
        </p:nvSpPr>
        <p:spPr>
          <a:xfrm>
            <a:off x="2714612" y="642939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alibri" pitchFamily="34" charset="0"/>
              </a:rPr>
              <a:t>Poznáš, kdo to je?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Připomeň si jeho dílo!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</a:rPr>
              <a:t>Hrál v </a:t>
            </a:r>
            <a:r>
              <a:rPr lang="cs-CZ" dirty="0" err="1" smtClean="0">
                <a:latin typeface="Calibri" pitchFamily="34" charset="0"/>
              </a:rPr>
              <a:t>Prozatimním</a:t>
            </a:r>
            <a:r>
              <a:rPr lang="cs-CZ" dirty="0" smtClean="0">
                <a:latin typeface="Calibri" pitchFamily="34" charset="0"/>
              </a:rPr>
              <a:t> divadle pod taktovkou B. Smetany</a:t>
            </a:r>
          </a:p>
          <a:p>
            <a:r>
              <a:rPr lang="cs-CZ" dirty="0" smtClean="0">
                <a:latin typeface="Calibri" pitchFamily="34" charset="0"/>
              </a:rPr>
              <a:t>Přijal nabídku, aby vyučoval na národní konzervatoři v New Yorku</a:t>
            </a:r>
          </a:p>
          <a:p>
            <a:r>
              <a:rPr lang="cs-CZ" dirty="0" smtClean="0">
                <a:latin typeface="Calibri" pitchFamily="34" charset="0"/>
              </a:rPr>
              <a:t>Jeho symfonii Z Nového světa, houslový, violoncellový koncert nebo kvartety hrají hudebníci po celém světě</a:t>
            </a:r>
          </a:p>
          <a:p>
            <a:r>
              <a:rPr lang="cs-CZ" dirty="0" smtClean="0">
                <a:latin typeface="Calibri" pitchFamily="34" charset="0"/>
              </a:rPr>
              <a:t>(*8.9.1841 </a:t>
            </a:r>
            <a:r>
              <a:rPr lang="cs-CZ" dirty="0" err="1" smtClean="0">
                <a:latin typeface="Calibri" pitchFamily="34" charset="0"/>
              </a:rPr>
              <a:t>Nelahozeves</a:t>
            </a:r>
            <a:r>
              <a:rPr lang="cs-CZ" dirty="0" smtClean="0">
                <a:latin typeface="Calibri" pitchFamily="34" charset="0"/>
              </a:rPr>
              <a:t> +1.5.1904 Praha</a:t>
            </a:r>
            <a:r>
              <a:rPr lang="cs-CZ" dirty="0" smtClean="0">
                <a:latin typeface="Calibri" pitchFamily="34" charset="0"/>
              </a:rPr>
              <a:t>)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hlinkClick r:id="rId3"/>
              </a:rPr>
              <a:t>Dvořák - </a:t>
            </a:r>
            <a:r>
              <a:rPr lang="cs-CZ" dirty="0" err="1" smtClean="0">
                <a:latin typeface="Calibri" pitchFamily="34" charset="0"/>
                <a:hlinkClick r:id="rId3"/>
              </a:rPr>
              <a:t>American</a:t>
            </a:r>
            <a:r>
              <a:rPr lang="cs-CZ" dirty="0" smtClean="0">
                <a:latin typeface="Calibri" pitchFamily="34" charset="0"/>
                <a:hlinkClick r:id="rId3"/>
              </a:rPr>
              <a:t> </a:t>
            </a:r>
            <a:r>
              <a:rPr lang="cs-CZ" dirty="0" err="1" smtClean="0">
                <a:latin typeface="Calibri" pitchFamily="34" charset="0"/>
                <a:hlinkClick r:id="rId3"/>
              </a:rPr>
              <a:t>Quartet</a:t>
            </a:r>
            <a:r>
              <a:rPr lang="cs-CZ" dirty="0" smtClean="0">
                <a:latin typeface="Calibri" pitchFamily="34" charset="0"/>
                <a:hlinkClick r:id="rId3"/>
              </a:rPr>
              <a:t>, </a:t>
            </a:r>
            <a:r>
              <a:rPr lang="cs-CZ" dirty="0" err="1" smtClean="0">
                <a:latin typeface="Calibri" pitchFamily="34" charset="0"/>
                <a:hlinkClick r:id="rId3"/>
              </a:rPr>
              <a:t>Prazak</a:t>
            </a:r>
            <a:r>
              <a:rPr lang="cs-CZ" dirty="0" smtClean="0">
                <a:latin typeface="Calibri" pitchFamily="34" charset="0"/>
                <a:hlinkClick r:id="rId3"/>
              </a:rPr>
              <a:t> </a:t>
            </a:r>
            <a:r>
              <a:rPr lang="cs-CZ" dirty="0" err="1" smtClean="0">
                <a:latin typeface="Calibri" pitchFamily="34" charset="0"/>
                <a:hlinkClick r:id="rId3"/>
              </a:rPr>
              <a:t>Quartet</a:t>
            </a:r>
            <a:r>
              <a:rPr lang="cs-CZ" dirty="0" smtClean="0">
                <a:latin typeface="Calibri" pitchFamily="34" charset="0"/>
                <a:hlinkClick r:id="rId3"/>
              </a:rPr>
              <a:t> – </a:t>
            </a:r>
            <a:r>
              <a:rPr lang="cs-CZ" dirty="0" err="1" smtClean="0">
                <a:latin typeface="Calibri" pitchFamily="34" charset="0"/>
                <a:hlinkClick r:id="rId3"/>
              </a:rPr>
              <a:t>YouTube</a:t>
            </a:r>
            <a:endParaRPr lang="cs-CZ" dirty="0" smtClean="0">
              <a:latin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</a:rPr>
              <a:t>Antonín Dvořák</a:t>
            </a:r>
            <a:r>
              <a:rPr lang="cs-CZ" dirty="0" smtClean="0">
                <a:latin typeface="Calibri" pitchFamily="34" charset="0"/>
              </a:rPr>
              <a:t>, doplň další informace!</a:t>
            </a: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pic>
        <p:nvPicPr>
          <p:cNvPr id="4" name="Zástupný symbol pro obsah 3" descr="128px-Dvorak.jp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2928926" y="1400454"/>
            <a:ext cx="3357586" cy="5272459"/>
          </a:xfrm>
        </p:spPr>
      </p:pic>
      <p:sp>
        <p:nvSpPr>
          <p:cNvPr id="5" name="TextovéPole 4"/>
          <p:cNvSpPr txBox="1"/>
          <p:nvPr/>
        </p:nvSpPr>
        <p:spPr>
          <a:xfrm>
            <a:off x="2643174" y="650083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alibri" pitchFamily="34" charset="0"/>
              </a:rPr>
              <a:t>Poznáš, kdo to je?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Připomeň si jeho dílo!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</a:rPr>
              <a:t>Navštěvoval pražskou varhanickou školu a pak se vrátil jako učitel do </a:t>
            </a:r>
            <a:r>
              <a:rPr lang="cs-CZ" dirty="0" err="1" smtClean="0">
                <a:latin typeface="Calibri" pitchFamily="34" charset="0"/>
              </a:rPr>
              <a:t>starobrněnského</a:t>
            </a:r>
            <a:r>
              <a:rPr lang="cs-CZ" dirty="0" smtClean="0">
                <a:latin typeface="Calibri" pitchFamily="34" charset="0"/>
              </a:rPr>
              <a:t> kláštera, kde získal základy hudebního vzdělání</a:t>
            </a:r>
          </a:p>
          <a:p>
            <a:r>
              <a:rPr lang="cs-CZ" dirty="0" smtClean="0">
                <a:latin typeface="Calibri" pitchFamily="34" charset="0"/>
              </a:rPr>
              <a:t>Byl ředitelem varhanické školy a vyučoval též skladbu na konzervatoři v Brně, byl sbormistrem i dirigentem</a:t>
            </a:r>
          </a:p>
          <a:p>
            <a:r>
              <a:rPr lang="cs-CZ" dirty="0" smtClean="0">
                <a:latin typeface="Calibri" pitchFamily="34" charset="0"/>
              </a:rPr>
              <a:t>Ve svých operách používal tzv. nápěvkovou metodu (Liška Bystrouška, Její pastorkyňa…)</a:t>
            </a:r>
          </a:p>
          <a:p>
            <a:r>
              <a:rPr lang="cs-CZ" dirty="0" smtClean="0">
                <a:latin typeface="Calibri" pitchFamily="34" charset="0"/>
              </a:rPr>
              <a:t>(*3.7.1854 Hukvaldy +12.8.1928 Ostrava)</a:t>
            </a:r>
          </a:p>
          <a:p>
            <a:r>
              <a:rPr lang="cs-CZ" dirty="0" smtClean="0">
                <a:latin typeface="Calibri" pitchFamily="34" charset="0"/>
                <a:hlinkClick r:id="rId3"/>
              </a:rPr>
              <a:t>Janáček: </a:t>
            </a:r>
            <a:r>
              <a:rPr lang="cs-CZ" dirty="0" err="1" smtClean="0">
                <a:latin typeface="Calibri" pitchFamily="34" charset="0"/>
                <a:hlinkClick r:id="rId3"/>
              </a:rPr>
              <a:t>Sinfonietta</a:t>
            </a:r>
            <a:r>
              <a:rPr lang="cs-CZ" dirty="0" smtClean="0">
                <a:latin typeface="Calibri" pitchFamily="34" charset="0"/>
                <a:hlinkClick r:id="rId3"/>
              </a:rPr>
              <a:t> – </a:t>
            </a:r>
            <a:r>
              <a:rPr lang="cs-CZ" dirty="0" err="1" smtClean="0">
                <a:latin typeface="Calibri" pitchFamily="34" charset="0"/>
                <a:hlinkClick r:id="rId3"/>
              </a:rPr>
              <a:t>YouTube</a:t>
            </a:r>
            <a:endParaRPr lang="cs-CZ" dirty="0" smtClean="0">
              <a:latin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</a:rPr>
              <a:t>Leoš Janáček</a:t>
            </a:r>
            <a:r>
              <a:rPr lang="cs-CZ" dirty="0" smtClean="0">
                <a:latin typeface="Calibri" pitchFamily="34" charset="0"/>
              </a:rPr>
              <a:t>, doplň další informace!</a:t>
            </a: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Jenufa.jp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4929190" y="1000108"/>
            <a:ext cx="3695266" cy="5413560"/>
          </a:xfrm>
        </p:spPr>
      </p:pic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857224" y="-274482"/>
            <a:ext cx="350046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latin typeface="Calibri" pitchFamily="34" charset="0"/>
            </a:endParaRPr>
          </a:p>
          <a:p>
            <a:endParaRPr lang="cs-CZ" sz="2800" dirty="0" smtClean="0">
              <a:latin typeface="Calibri" pitchFamily="34" charset="0"/>
            </a:endParaRPr>
          </a:p>
          <a:p>
            <a:endParaRPr lang="cs-CZ" sz="2800" dirty="0" smtClean="0">
              <a:latin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</a:rPr>
              <a:t>Leoš Janáček – plakát k premiéře opery </a:t>
            </a:r>
          </a:p>
          <a:p>
            <a:r>
              <a:rPr lang="cs-CZ" sz="2800" dirty="0" smtClean="0">
                <a:latin typeface="Calibri" pitchFamily="34" charset="0"/>
              </a:rPr>
              <a:t>(v cizině uváděné pod  názvem </a:t>
            </a:r>
            <a:r>
              <a:rPr lang="cs-CZ" sz="2800" i="1" dirty="0" err="1" smtClean="0">
                <a:latin typeface="Calibri" pitchFamily="34" charset="0"/>
              </a:rPr>
              <a:t>Jenufa</a:t>
            </a:r>
            <a:r>
              <a:rPr lang="cs-CZ" sz="2800" dirty="0" smtClean="0">
                <a:latin typeface="Calibri" pitchFamily="34" charset="0"/>
              </a:rPr>
              <a:t>)</a:t>
            </a:r>
          </a:p>
          <a:p>
            <a:endParaRPr lang="cs-CZ" sz="2400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4810" y="635795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VNBYKD7A\MC90040636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3857628"/>
            <a:ext cx="3399412" cy="22860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 rot="10800000" flipV="1">
            <a:off x="857224" y="2478872"/>
            <a:ext cx="32891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latin typeface="Calibri" pitchFamily="34" charset="0"/>
              </a:rPr>
              <a:t>Například Opera v Sydney uvedla dne 07.10.2006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alibri" pitchFamily="34" charset="0"/>
              </a:rPr>
              <a:t>Poznáš, kdo to je?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Připomeň si jeho dílo!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Vyrůstal v Poličce a krajina Vysočiny pro něj zůstala inspirací</a:t>
            </a:r>
          </a:p>
          <a:p>
            <a:r>
              <a:rPr lang="cs-CZ" dirty="0" smtClean="0">
                <a:latin typeface="Calibri" pitchFamily="34" charset="0"/>
              </a:rPr>
              <a:t>Žil ve Francii, Americe i ve Švýcarsku</a:t>
            </a:r>
          </a:p>
          <a:p>
            <a:r>
              <a:rPr lang="cs-CZ" dirty="0" smtClean="0">
                <a:latin typeface="Calibri" pitchFamily="34" charset="0"/>
              </a:rPr>
              <a:t>Známá je např. jeho opera Řecké pašije, balet Špalíček nebo kantáta Otvírání studánek</a:t>
            </a:r>
          </a:p>
          <a:p>
            <a:r>
              <a:rPr lang="cs-CZ" dirty="0" smtClean="0"/>
              <a:t>(*8.12.1890 Polička +28.8.1959 </a:t>
            </a:r>
            <a:r>
              <a:rPr lang="cs-CZ" dirty="0" err="1" smtClean="0"/>
              <a:t>Liestal</a:t>
            </a:r>
            <a:r>
              <a:rPr lang="cs-CZ" dirty="0" smtClean="0"/>
              <a:t> u Basileje)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hlinkClick r:id="rId3"/>
              </a:rPr>
              <a:t>Bohuslav Martinů : Otvírání studánek – </a:t>
            </a:r>
            <a:r>
              <a:rPr lang="cs-CZ" dirty="0" err="1" smtClean="0">
                <a:latin typeface="Calibri" pitchFamily="34" charset="0"/>
                <a:hlinkClick r:id="rId3"/>
              </a:rPr>
              <a:t>YouTube</a:t>
            </a:r>
            <a:r>
              <a:rPr lang="cs-CZ" dirty="0" smtClean="0">
                <a:latin typeface="Calibri" pitchFamily="34" charset="0"/>
              </a:rPr>
              <a:t> </a:t>
            </a:r>
          </a:p>
          <a:p>
            <a:r>
              <a:rPr lang="cs-CZ" b="1" dirty="0" smtClean="0">
                <a:latin typeface="Calibri" pitchFamily="34" charset="0"/>
              </a:rPr>
              <a:t>Bohuslav Martinů</a:t>
            </a:r>
            <a:r>
              <a:rPr lang="cs-CZ" dirty="0" smtClean="0">
                <a:latin typeface="Calibri" pitchFamily="34" charset="0"/>
              </a:rPr>
              <a:t>, doplníš další informace?</a:t>
            </a:r>
          </a:p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OLIKA~1.JP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1000101" y="1500175"/>
            <a:ext cx="3189122" cy="4899488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Pohled z věže v rodné Poličce, kde vyrůstal, inspiroval Bohuslava Martinů v jeho tvorbě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2050" name="Picture 2" descr="C:\Users\Lovosice Home\AppData\Local\Microsoft\Windows\Temporary Internet Files\Content.IE5\V37IZ9LW\MC9000193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4214818"/>
            <a:ext cx="2000767" cy="156667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57224" y="607220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alibri" pitchFamily="34" charset="0"/>
              </a:rPr>
              <a:t>Poznáš, kdo to je?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Připomeň si jeho dílo!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alibri" pitchFamily="34" charset="0"/>
              </a:rPr>
              <a:t>Začínal nejprve jako houslista, byl členem Českého kvarteta</a:t>
            </a:r>
          </a:p>
          <a:p>
            <a:r>
              <a:rPr lang="cs-CZ" dirty="0" smtClean="0">
                <a:latin typeface="Calibri" pitchFamily="34" charset="0"/>
              </a:rPr>
              <a:t>Za ženu si vzal dceru Antonína Dvořáka, byl jeho žákem</a:t>
            </a:r>
          </a:p>
          <a:p>
            <a:r>
              <a:rPr lang="cs-CZ" dirty="0" smtClean="0">
                <a:latin typeface="Calibri" pitchFamily="34" charset="0"/>
              </a:rPr>
              <a:t>Nejznámější jeho skladbou je Píseň lásky a Pohádka o Radúzi a Mahuleně</a:t>
            </a:r>
          </a:p>
          <a:p>
            <a:r>
              <a:rPr lang="cs-CZ" dirty="0" smtClean="0">
                <a:latin typeface="Calibri" pitchFamily="34" charset="0"/>
              </a:rPr>
              <a:t>(*4.1.1874 </a:t>
            </a:r>
            <a:r>
              <a:rPr lang="cs-CZ" dirty="0" err="1" smtClean="0">
                <a:latin typeface="Calibri" pitchFamily="34" charset="0"/>
              </a:rPr>
              <a:t>Křečovice</a:t>
            </a:r>
            <a:r>
              <a:rPr lang="cs-CZ" dirty="0" smtClean="0">
                <a:latin typeface="Calibri" pitchFamily="34" charset="0"/>
              </a:rPr>
              <a:t> u </a:t>
            </a:r>
            <a:r>
              <a:rPr lang="cs-CZ" dirty="0" err="1" smtClean="0">
                <a:latin typeface="Calibri" pitchFamily="34" charset="0"/>
              </a:rPr>
              <a:t>Neveklova</a:t>
            </a:r>
            <a:r>
              <a:rPr lang="cs-CZ" dirty="0" smtClean="0">
                <a:latin typeface="Calibri" pitchFamily="34" charset="0"/>
              </a:rPr>
              <a:t> +29.5.1935 Benešov)</a:t>
            </a:r>
          </a:p>
          <a:p>
            <a:r>
              <a:rPr lang="cs-CZ" dirty="0" smtClean="0">
                <a:latin typeface="Calibri" pitchFamily="34" charset="0"/>
                <a:hlinkClick r:id="rId3"/>
              </a:rPr>
              <a:t>Josef Suk - Pohádka (</a:t>
            </a:r>
            <a:r>
              <a:rPr lang="cs-CZ" dirty="0" err="1" smtClean="0">
                <a:latin typeface="Calibri" pitchFamily="34" charset="0"/>
                <a:hlinkClick r:id="rId3"/>
              </a:rPr>
              <a:t>Fairy</a:t>
            </a:r>
            <a:r>
              <a:rPr lang="cs-CZ" dirty="0" smtClean="0">
                <a:latin typeface="Calibri" pitchFamily="34" charset="0"/>
                <a:hlinkClick r:id="rId3"/>
              </a:rPr>
              <a:t> </a:t>
            </a:r>
            <a:r>
              <a:rPr lang="cs-CZ" dirty="0" err="1" smtClean="0">
                <a:latin typeface="Calibri" pitchFamily="34" charset="0"/>
                <a:hlinkClick r:id="rId3"/>
              </a:rPr>
              <a:t>Tale</a:t>
            </a:r>
            <a:r>
              <a:rPr lang="cs-CZ" dirty="0" smtClean="0">
                <a:latin typeface="Calibri" pitchFamily="34" charset="0"/>
                <a:hlinkClick r:id="rId3"/>
              </a:rPr>
              <a:t>) Op.16 Irena </a:t>
            </a:r>
            <a:r>
              <a:rPr lang="cs-CZ" dirty="0" err="1" smtClean="0">
                <a:latin typeface="Calibri" pitchFamily="34" charset="0"/>
                <a:hlinkClick r:id="rId3"/>
              </a:rPr>
              <a:t>Herajnova</a:t>
            </a:r>
            <a:r>
              <a:rPr lang="cs-CZ" dirty="0" smtClean="0">
                <a:latin typeface="Calibri" pitchFamily="34" charset="0"/>
                <a:hlinkClick r:id="rId3"/>
              </a:rPr>
              <a:t> - violin – </a:t>
            </a:r>
            <a:r>
              <a:rPr lang="cs-CZ" dirty="0" err="1" smtClean="0">
                <a:latin typeface="Calibri" pitchFamily="34" charset="0"/>
                <a:hlinkClick r:id="rId3"/>
              </a:rPr>
              <a:t>YouTube</a:t>
            </a:r>
            <a:endParaRPr lang="cs-CZ" dirty="0" smtClean="0">
              <a:latin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</a:rPr>
              <a:t>Josef Suk</a:t>
            </a:r>
            <a:r>
              <a:rPr lang="cs-CZ" dirty="0" smtClean="0">
                <a:latin typeface="Calibri" pitchFamily="34" charset="0"/>
              </a:rPr>
              <a:t>, doplníš další informace?</a:t>
            </a: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Josef_Suk(1).jp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1244643" y="1447800"/>
            <a:ext cx="3089189" cy="4572000"/>
          </a:xfrm>
        </p:spPr>
      </p:pic>
      <p:pic>
        <p:nvPicPr>
          <p:cNvPr id="8" name="Zástupný symbol pro obsah 7" descr="Svycarsky_and_Josef_Suk.jpg"/>
          <p:cNvPicPr>
            <a:picLocks noGrp="1" noChangeAspect="1"/>
          </p:cNvPicPr>
          <p:nvPr>
            <p:ph sz="quarter" idx="2"/>
          </p:nvPr>
        </p:nvPicPr>
        <p:blipFill>
          <a:blip r:embed="rId4"/>
          <a:stretch>
            <a:fillRect/>
          </a:stretch>
        </p:blipFill>
        <p:spPr>
          <a:xfrm>
            <a:off x="4643438" y="1428736"/>
            <a:ext cx="3940125" cy="3786214"/>
          </a:xfrm>
        </p:spPr>
      </p:pic>
      <p:sp>
        <p:nvSpPr>
          <p:cNvPr id="5" name="TextovéPole 4"/>
          <p:cNvSpPr txBox="1"/>
          <p:nvPr/>
        </p:nvSpPr>
        <p:spPr>
          <a:xfrm>
            <a:off x="1285852" y="607220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0694" y="5572140"/>
            <a:ext cx="3143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6"/>
            </a:pPr>
            <a:r>
              <a:rPr lang="cs-CZ" dirty="0" smtClean="0"/>
              <a:t>Houslista </a:t>
            </a:r>
            <a:r>
              <a:rPr lang="cs-CZ" dirty="0" smtClean="0"/>
              <a:t>Josef Suk (vpravo</a:t>
            </a:r>
            <a:r>
              <a:rPr lang="cs-CZ" dirty="0" smtClean="0"/>
              <a:t>)</a:t>
            </a:r>
          </a:p>
          <a:p>
            <a:pPr marL="342900" indent="-342900"/>
            <a:r>
              <a:rPr lang="cs-CZ" dirty="0" smtClean="0"/>
              <a:t>                   1929-2011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</a:t>
            </a:r>
            <a:r>
              <a:rPr lang="cs-CZ" dirty="0" err="1" smtClean="0"/>
              <a:t>Dismas</a:t>
            </a:r>
            <a:r>
              <a:rPr lang="cs-CZ" dirty="0" smtClean="0"/>
              <a:t> Zelenka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Úkol pro zvídavé: </a:t>
            </a:r>
          </a:p>
          <a:p>
            <a:r>
              <a:rPr lang="cs-CZ" dirty="0" smtClean="0">
                <a:latin typeface="Calibri" pitchFamily="34" charset="0"/>
              </a:rPr>
              <a:t>doplň údaje o skladateli na základě svých znalostí a vyhledej si další informace na internetu nebo v knihovně!</a:t>
            </a:r>
          </a:p>
          <a:p>
            <a:r>
              <a:rPr lang="cs-CZ" dirty="0" smtClean="0">
                <a:latin typeface="Calibri" pitchFamily="34" charset="0"/>
              </a:rPr>
              <a:t>Najdi na </a:t>
            </a:r>
            <a:r>
              <a:rPr lang="cs-CZ" dirty="0" err="1" smtClean="0">
                <a:latin typeface="Calibri" pitchFamily="34" charset="0"/>
              </a:rPr>
              <a:t>YouTube</a:t>
            </a:r>
            <a:r>
              <a:rPr lang="cs-CZ" dirty="0" smtClean="0">
                <a:latin typeface="Calibri" pitchFamily="34" charset="0"/>
              </a:rPr>
              <a:t> ukázku Zelenkovy skladby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Lovosice Home\AppData\Local\Microsoft\Windows\Temporary Internet Files\Content.IE5\V37IZ9LW\MP90044855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1285860"/>
            <a:ext cx="3238490" cy="48577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Použitá literatura a zdroje:</a:t>
            </a:r>
          </a:p>
          <a:p>
            <a:r>
              <a:rPr lang="cs-CZ" sz="1200" dirty="0" smtClean="0">
                <a:latin typeface="Calibri" pitchFamily="34" charset="0"/>
              </a:rPr>
              <a:t>CHARALAMBIDIS, </a:t>
            </a:r>
            <a:r>
              <a:rPr lang="cs-CZ" sz="1200" dirty="0" err="1" smtClean="0">
                <a:latin typeface="Calibri" pitchFamily="34" charset="0"/>
              </a:rPr>
              <a:t>Alexandros</a:t>
            </a:r>
            <a:r>
              <a:rPr lang="cs-CZ" sz="1200" dirty="0" smtClean="0">
                <a:latin typeface="Calibri" pitchFamily="34" charset="0"/>
              </a:rPr>
              <a:t>; PILKA, Jiří; CÍSAŘ, Zbyněk. </a:t>
            </a:r>
            <a:r>
              <a:rPr lang="cs-CZ" sz="1200" i="1" dirty="0" smtClean="0">
                <a:latin typeface="Calibri" pitchFamily="34" charset="0"/>
              </a:rPr>
              <a:t>Hudební výchova pro 9. ročník základní školy</a:t>
            </a:r>
            <a:r>
              <a:rPr lang="cs-CZ" sz="1200" dirty="0" smtClean="0">
                <a:latin typeface="Calibri" pitchFamily="34" charset="0"/>
              </a:rPr>
              <a:t>. Praha: SPN, 2002, ISBN 80-7235-012-9. </a:t>
            </a:r>
          </a:p>
          <a:p>
            <a:r>
              <a:rPr lang="cs-CZ" sz="1200" dirty="0" smtClean="0">
                <a:latin typeface="Calibri" pitchFamily="34" charset="0"/>
              </a:rPr>
              <a:t>PILKA, Jiří. Hudební kaleidoskop. Praha: PANTON, 1983, ISBN 35-017-83. </a:t>
            </a:r>
          </a:p>
          <a:p>
            <a:r>
              <a:rPr lang="cs-CZ" sz="1200" dirty="0" smtClean="0">
                <a:latin typeface="Calibri" pitchFamily="34" charset="0"/>
              </a:rPr>
              <a:t>AUTOR NEUVEDEN. Rok české hudby 2014 [online]. [cit. 13.4.2014]. Dostupný na WWW: </a:t>
            </a:r>
            <a:r>
              <a:rPr lang="cs-CZ" sz="1200" dirty="0" smtClean="0">
                <a:latin typeface="Calibri" pitchFamily="34" charset="0"/>
                <a:hlinkClick r:id="rId3"/>
              </a:rPr>
              <a:t>http://</a:t>
            </a:r>
            <a:r>
              <a:rPr lang="cs-CZ" sz="1200" dirty="0" smtClean="0">
                <a:latin typeface="Calibri" pitchFamily="34" charset="0"/>
                <a:hlinkClick r:id="rId3"/>
              </a:rPr>
              <a:t>www.</a:t>
            </a:r>
            <a:r>
              <a:rPr lang="cs-CZ" sz="1200" dirty="0" err="1" smtClean="0">
                <a:latin typeface="Calibri" pitchFamily="34" charset="0"/>
                <a:hlinkClick r:id="rId3"/>
              </a:rPr>
              <a:t>rokceskehudby.cz</a:t>
            </a:r>
            <a:r>
              <a:rPr lang="cs-CZ" sz="1200" dirty="0" smtClean="0">
                <a:latin typeface="Calibri" pitchFamily="34" charset="0"/>
                <a:hlinkClick r:id="rId3"/>
              </a:rPr>
              <a:t>/rok_</a:t>
            </a:r>
            <a:r>
              <a:rPr lang="cs-CZ" sz="1200" dirty="0" err="1" smtClean="0">
                <a:latin typeface="Calibri" pitchFamily="34" charset="0"/>
                <a:hlinkClick r:id="rId3"/>
              </a:rPr>
              <a:t>ceske</a:t>
            </a:r>
            <a:r>
              <a:rPr lang="cs-CZ" sz="1200" dirty="0" smtClean="0">
                <a:latin typeface="Calibri" pitchFamily="34" charset="0"/>
                <a:hlinkClick r:id="rId3"/>
              </a:rPr>
              <a:t>_hudby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i="1" dirty="0" smtClean="0">
                <a:latin typeface="Calibri" pitchFamily="34" charset="0"/>
              </a:rPr>
              <a:t>C</a:t>
            </a:r>
            <a:r>
              <a:rPr lang="en-US" sz="1200" i="1" dirty="0" err="1" smtClean="0">
                <a:latin typeface="Calibri" pitchFamily="34" charset="0"/>
              </a:rPr>
              <a:t>itace</a:t>
            </a:r>
            <a:r>
              <a:rPr lang="cs-CZ" sz="1200" i="1" dirty="0" smtClean="0">
                <a:latin typeface="Calibri" pitchFamily="34" charset="0"/>
              </a:rPr>
              <a:t> obrázků</a:t>
            </a:r>
            <a:r>
              <a:rPr lang="en-US" sz="1200" i="1" dirty="0" smtClean="0">
                <a:latin typeface="Calibri" pitchFamily="34" charset="0"/>
              </a:rPr>
              <a:t>:</a:t>
            </a:r>
            <a:endParaRPr lang="en-US" sz="1200" dirty="0" smtClean="0">
              <a:latin typeface="Calibri" pitchFamily="34" charset="0"/>
            </a:endParaRPr>
          </a:p>
          <a:p>
            <a:pPr marL="228600" indent="-228600">
              <a:buAutoNum type="arabicPlain"/>
            </a:pPr>
            <a:r>
              <a:rPr lang="en-US" sz="1200" dirty="0" smtClean="0">
                <a:latin typeface="Calibri" pitchFamily="34" charset="0"/>
              </a:rPr>
              <a:t>AUTOR NEUVEDEN. </a:t>
            </a:r>
            <a:r>
              <a:rPr lang="en-US" sz="1200" i="1" dirty="0" smtClean="0">
                <a:latin typeface="Calibri" pitchFamily="34" charset="0"/>
              </a:rPr>
              <a:t>commons.wikimedia.org</a:t>
            </a:r>
            <a:r>
              <a:rPr lang="en-US" sz="1200" dirty="0" smtClean="0">
                <a:latin typeface="Calibri" pitchFamily="34" charset="0"/>
              </a:rPr>
              <a:t> [online]. [cit. 23.3.2014]. </a:t>
            </a:r>
            <a:r>
              <a:rPr lang="en-US" sz="1200" dirty="0" err="1" smtClean="0">
                <a:latin typeface="Calibri" pitchFamily="34" charset="0"/>
              </a:rPr>
              <a:t>Dostupný</a:t>
            </a:r>
            <a:r>
              <a:rPr lang="en-US" sz="1200" dirty="0" smtClean="0">
                <a:latin typeface="Calibri" pitchFamily="34" charset="0"/>
              </a:rPr>
              <a:t> </a:t>
            </a:r>
            <a:r>
              <a:rPr lang="en-US" sz="1200" dirty="0" err="1" smtClean="0">
                <a:latin typeface="Calibri" pitchFamily="34" charset="0"/>
              </a:rPr>
              <a:t>na</a:t>
            </a:r>
            <a:r>
              <a:rPr lang="en-US" sz="1200" dirty="0" smtClean="0">
                <a:latin typeface="Calibri" pitchFamily="34" charset="0"/>
              </a:rPr>
              <a:t> WWW: http://commons.wikimedia.org/wiki/File%3ASmetana.jpg </a:t>
            </a:r>
            <a:endParaRPr lang="cs-CZ" sz="1200" dirty="0" smtClean="0">
              <a:latin typeface="Calibri" pitchFamily="34" charset="0"/>
            </a:endParaRPr>
          </a:p>
          <a:p>
            <a:pPr marL="228600" indent="-228600">
              <a:buAutoNum type="arabicPlain"/>
            </a:pPr>
            <a:r>
              <a:rPr lang="en-US" sz="1200" dirty="0" smtClean="0">
                <a:latin typeface="Calibri" pitchFamily="34" charset="0"/>
              </a:rPr>
              <a:t>AUTOR NEUVEDEN. </a:t>
            </a:r>
            <a:r>
              <a:rPr lang="en-US" sz="1200" i="1" dirty="0" smtClean="0">
                <a:latin typeface="Calibri" pitchFamily="34" charset="0"/>
              </a:rPr>
              <a:t>commons.wikimedia.org</a:t>
            </a:r>
            <a:r>
              <a:rPr lang="en-US" sz="1200" dirty="0" smtClean="0">
                <a:latin typeface="Calibri" pitchFamily="34" charset="0"/>
              </a:rPr>
              <a:t> [online]. [cit. 23.3.2014]. </a:t>
            </a:r>
            <a:r>
              <a:rPr lang="en-US" sz="1200" dirty="0" err="1" smtClean="0">
                <a:latin typeface="Calibri" pitchFamily="34" charset="0"/>
              </a:rPr>
              <a:t>Dostupný</a:t>
            </a:r>
            <a:r>
              <a:rPr lang="en-US" sz="1200" dirty="0" smtClean="0">
                <a:latin typeface="Calibri" pitchFamily="34" charset="0"/>
              </a:rPr>
              <a:t> </a:t>
            </a:r>
            <a:r>
              <a:rPr lang="en-US" sz="1200" dirty="0" err="1" smtClean="0">
                <a:latin typeface="Calibri" pitchFamily="34" charset="0"/>
              </a:rPr>
              <a:t>na</a:t>
            </a:r>
            <a:r>
              <a:rPr lang="en-US" sz="1200" dirty="0" smtClean="0">
                <a:latin typeface="Calibri" pitchFamily="34" charset="0"/>
              </a:rPr>
              <a:t> WWW: </a:t>
            </a:r>
            <a:r>
              <a:rPr lang="en-US" sz="1200" dirty="0" smtClean="0">
                <a:latin typeface="Calibri" pitchFamily="34" charset="0"/>
                <a:hlinkClick r:id="rId4"/>
              </a:rPr>
              <a:t>http://commons.wikimedia.org/wiki/File%3ADvorak.jpg</a:t>
            </a:r>
            <a:endParaRPr lang="cs-CZ" sz="1200" dirty="0" smtClean="0">
              <a:latin typeface="Calibri" pitchFamily="34" charset="0"/>
            </a:endParaRPr>
          </a:p>
          <a:p>
            <a:pPr marL="228600" indent="-228600">
              <a:buAutoNum type="arabicPlain"/>
            </a:pPr>
            <a:r>
              <a:rPr lang="en-US" sz="1200" dirty="0" smtClean="0">
                <a:latin typeface="Calibri" pitchFamily="34" charset="0"/>
              </a:rPr>
              <a:t>AUTOR NEUVEDEN. </a:t>
            </a:r>
            <a:r>
              <a:rPr lang="en-US" sz="1200" i="1" dirty="0" smtClean="0">
                <a:latin typeface="Calibri" pitchFamily="34" charset="0"/>
              </a:rPr>
              <a:t>commons.wikimedia.org</a:t>
            </a:r>
            <a:r>
              <a:rPr lang="en-US" sz="1200" dirty="0" smtClean="0">
                <a:latin typeface="Calibri" pitchFamily="34" charset="0"/>
              </a:rPr>
              <a:t> [online]. [cit. 23.3.2014]. </a:t>
            </a:r>
            <a:r>
              <a:rPr lang="en-US" sz="1200" dirty="0" err="1" smtClean="0">
                <a:latin typeface="Calibri" pitchFamily="34" charset="0"/>
              </a:rPr>
              <a:t>Dostupný</a:t>
            </a:r>
            <a:r>
              <a:rPr lang="en-US" sz="1200" dirty="0" smtClean="0">
                <a:latin typeface="Calibri" pitchFamily="34" charset="0"/>
              </a:rPr>
              <a:t> </a:t>
            </a:r>
            <a:r>
              <a:rPr lang="en-US" sz="1200" dirty="0" err="1" smtClean="0">
                <a:latin typeface="Calibri" pitchFamily="34" charset="0"/>
              </a:rPr>
              <a:t>na</a:t>
            </a:r>
            <a:r>
              <a:rPr lang="en-US" sz="1200" dirty="0" smtClean="0">
                <a:latin typeface="Calibri" pitchFamily="34" charset="0"/>
              </a:rPr>
              <a:t> WWW: http://commons.wikimedia.org/wiki/File%3AJenufa.jpg </a:t>
            </a:r>
            <a:endParaRPr lang="cs-CZ" sz="1200" i="1" dirty="0" smtClean="0">
              <a:latin typeface="Calibri" pitchFamily="34" charset="0"/>
            </a:endParaRPr>
          </a:p>
          <a:p>
            <a:pPr marL="228600" indent="-228600">
              <a:buFontTx/>
              <a:buAutoNum type="arabicPlain" startAt="4"/>
            </a:pPr>
            <a:r>
              <a:rPr lang="en-US" sz="1200" i="1" dirty="0" smtClean="0">
                <a:latin typeface="Calibri" pitchFamily="34" charset="0"/>
                <a:hlinkClick r:id="rId5"/>
              </a:rPr>
              <a:t>AUTOR NEUVEDEN. commons.wikimedia.org [online]. [cit. 13.4.2014]. </a:t>
            </a:r>
            <a:r>
              <a:rPr lang="en-US" sz="1200" i="1" dirty="0" err="1" smtClean="0">
                <a:latin typeface="Calibri" pitchFamily="34" charset="0"/>
                <a:hlinkClick r:id="rId5"/>
              </a:rPr>
              <a:t>Dostupný</a:t>
            </a:r>
            <a:r>
              <a:rPr lang="en-US" sz="1200" i="1" dirty="0" smtClean="0">
                <a:latin typeface="Calibri" pitchFamily="34" charset="0"/>
                <a:hlinkClick r:id="rId5"/>
              </a:rPr>
              <a:t> </a:t>
            </a:r>
            <a:r>
              <a:rPr lang="en-US" sz="1200" i="1" dirty="0" err="1" smtClean="0">
                <a:latin typeface="Calibri" pitchFamily="34" charset="0"/>
                <a:hlinkClick r:id="rId5"/>
              </a:rPr>
              <a:t>na</a:t>
            </a:r>
            <a:r>
              <a:rPr lang="en-US" sz="1200" i="1" dirty="0" smtClean="0">
                <a:latin typeface="Calibri" pitchFamily="34" charset="0"/>
                <a:hlinkClick r:id="rId5"/>
              </a:rPr>
              <a:t> WWW: http://commons.wikimedia.org/wiki/File%3APoli%C4%8Dka_V%C4%9B%C5%BE.jpg </a:t>
            </a:r>
            <a:endParaRPr lang="cs-CZ" sz="1200" i="1" dirty="0" smtClean="0">
              <a:latin typeface="Calibri" pitchFamily="34" charset="0"/>
            </a:endParaRPr>
          </a:p>
          <a:p>
            <a:pPr marL="228600" indent="-228600">
              <a:buFontTx/>
              <a:buAutoNum type="arabicPlain" startAt="4"/>
            </a:pPr>
            <a:r>
              <a:rPr lang="en-US" sz="1200" i="1" dirty="0" smtClean="0">
                <a:latin typeface="Calibri" pitchFamily="34" charset="0"/>
              </a:rPr>
              <a:t>AUTOR NEUVEDEN. commons.wikimedia.org [online]. [cit. 13.4.2014]. </a:t>
            </a:r>
            <a:r>
              <a:rPr lang="en-US" sz="1200" i="1" dirty="0" err="1" smtClean="0">
                <a:latin typeface="Calibri" pitchFamily="34" charset="0"/>
              </a:rPr>
              <a:t>Dostupný</a:t>
            </a:r>
            <a:r>
              <a:rPr lang="en-US" sz="1200" i="1" dirty="0" smtClean="0">
                <a:latin typeface="Calibri" pitchFamily="34" charset="0"/>
              </a:rPr>
              <a:t> </a:t>
            </a:r>
            <a:r>
              <a:rPr lang="en-US" sz="1200" i="1" dirty="0" err="1" smtClean="0">
                <a:latin typeface="Calibri" pitchFamily="34" charset="0"/>
              </a:rPr>
              <a:t>na</a:t>
            </a:r>
            <a:r>
              <a:rPr lang="en-US" sz="1200" i="1" dirty="0" smtClean="0">
                <a:latin typeface="Calibri" pitchFamily="34" charset="0"/>
              </a:rPr>
              <a:t> WWW: http://commons.wikimedia.org/wiki/File%3AJosef_Suk(1).jpg </a:t>
            </a:r>
            <a:endParaRPr lang="cs-CZ" sz="1200" i="1" dirty="0" smtClean="0">
              <a:latin typeface="Calibri" pitchFamily="34" charset="0"/>
            </a:endParaRPr>
          </a:p>
          <a:p>
            <a:pPr marL="228600" indent="-228600">
              <a:buFontTx/>
              <a:buAutoNum type="arabicPlain" startAt="4"/>
            </a:pPr>
            <a:r>
              <a:rPr lang="cs-CZ" sz="1200" i="1" dirty="0" smtClean="0">
                <a:latin typeface="Calibri" pitchFamily="34" charset="0"/>
              </a:rPr>
              <a:t>OD A0904BBGHOST (VLASTNÍ DÍLO) [CC-BY-SA-3.0 (HTTP://CREATIVECOMMONS.ORG/LICENSES/BY-SA/3.0)], PROSTŘEDNICTVÍM WIKIMEDIA COMMONS. </a:t>
            </a:r>
            <a:r>
              <a:rPr lang="cs-CZ" sz="1200" i="1" dirty="0" err="1" smtClean="0">
                <a:latin typeface="Calibri" pitchFamily="34" charset="0"/>
              </a:rPr>
              <a:t>commons.wikimedia.org</a:t>
            </a:r>
            <a:r>
              <a:rPr lang="cs-CZ" sz="1200" i="1" dirty="0" smtClean="0">
                <a:latin typeface="Calibri" pitchFamily="34" charset="0"/>
              </a:rPr>
              <a:t> [online]. [cit. 13.4.2014]. Dostupný na WWW: http://commons.wikimedia.org/wiki/File%3ASvycarsky_and_Josef_Suk.jpg </a:t>
            </a:r>
          </a:p>
          <a:p>
            <a:r>
              <a:rPr lang="cs-CZ" sz="1200" dirty="0" smtClean="0">
                <a:latin typeface="Calibri" pitchFamily="34" charset="0"/>
              </a:rPr>
              <a:t>Použité hypertextové odkazy jsou platné ke dni vytvoření této prezentace:</a:t>
            </a:r>
          </a:p>
          <a:p>
            <a:r>
              <a:rPr lang="cs-CZ" sz="1200" dirty="0" smtClean="0">
                <a:latin typeface="Calibri" pitchFamily="34" charset="0"/>
                <a:hlinkClick r:id="rId6"/>
              </a:rPr>
              <a:t>http://www.</a:t>
            </a:r>
            <a:r>
              <a:rPr lang="cs-CZ" sz="1200" dirty="0" err="1" smtClean="0">
                <a:latin typeface="Calibri" pitchFamily="34" charset="0"/>
                <a:hlinkClick r:id="rId6"/>
              </a:rPr>
              <a:t>youtube.com</a:t>
            </a:r>
            <a:r>
              <a:rPr lang="cs-CZ" sz="1200" dirty="0" smtClean="0">
                <a:latin typeface="Calibri" pitchFamily="34" charset="0"/>
                <a:hlinkClick r:id="rId6"/>
              </a:rPr>
              <a:t>/</a:t>
            </a:r>
            <a:r>
              <a:rPr lang="cs-CZ" sz="1200" dirty="0" err="1" smtClean="0">
                <a:latin typeface="Calibri" pitchFamily="34" charset="0"/>
                <a:hlinkClick r:id="rId6"/>
              </a:rPr>
              <a:t>watch</a:t>
            </a:r>
            <a:r>
              <a:rPr lang="cs-CZ" sz="1200" dirty="0" smtClean="0">
                <a:latin typeface="Calibri" pitchFamily="34" charset="0"/>
                <a:hlinkClick r:id="rId6"/>
              </a:rPr>
              <a:t>?v=rXqz6nJ96EQ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hlinkClick r:id="rId7"/>
              </a:rPr>
              <a:t>http://www.</a:t>
            </a:r>
            <a:r>
              <a:rPr lang="cs-CZ" sz="1200" dirty="0" err="1" smtClean="0">
                <a:latin typeface="Calibri" pitchFamily="34" charset="0"/>
                <a:hlinkClick r:id="rId7"/>
              </a:rPr>
              <a:t>youtube.com</a:t>
            </a:r>
            <a:r>
              <a:rPr lang="cs-CZ" sz="1200" dirty="0" smtClean="0">
                <a:latin typeface="Calibri" pitchFamily="34" charset="0"/>
                <a:hlinkClick r:id="rId7"/>
              </a:rPr>
              <a:t>/</a:t>
            </a:r>
            <a:r>
              <a:rPr lang="cs-CZ" sz="1200" dirty="0" err="1" smtClean="0">
                <a:latin typeface="Calibri" pitchFamily="34" charset="0"/>
                <a:hlinkClick r:id="rId7"/>
              </a:rPr>
              <a:t>watch</a:t>
            </a:r>
            <a:r>
              <a:rPr lang="cs-CZ" sz="1200" dirty="0" smtClean="0">
                <a:latin typeface="Calibri" pitchFamily="34" charset="0"/>
                <a:hlinkClick r:id="rId7"/>
              </a:rPr>
              <a:t>?v=</a:t>
            </a:r>
            <a:r>
              <a:rPr lang="cs-CZ" sz="1200" dirty="0" err="1" smtClean="0">
                <a:latin typeface="Calibri" pitchFamily="34" charset="0"/>
                <a:hlinkClick r:id="rId7"/>
              </a:rPr>
              <a:t>pV</a:t>
            </a:r>
            <a:r>
              <a:rPr lang="cs-CZ" sz="1200" dirty="0" smtClean="0">
                <a:latin typeface="Calibri" pitchFamily="34" charset="0"/>
                <a:hlinkClick r:id="rId7"/>
              </a:rPr>
              <a:t>-</a:t>
            </a:r>
            <a:r>
              <a:rPr lang="cs-CZ" sz="1200" dirty="0" err="1" smtClean="0">
                <a:latin typeface="Calibri" pitchFamily="34" charset="0"/>
                <a:hlinkClick r:id="rId7"/>
              </a:rPr>
              <a:t>kbAydcwk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hlinkClick r:id="rId8"/>
              </a:rPr>
              <a:t>http://www.</a:t>
            </a:r>
            <a:r>
              <a:rPr lang="cs-CZ" sz="1200" dirty="0" err="1" smtClean="0">
                <a:latin typeface="Calibri" pitchFamily="34" charset="0"/>
                <a:hlinkClick r:id="rId8"/>
              </a:rPr>
              <a:t>youtube.com</a:t>
            </a:r>
            <a:r>
              <a:rPr lang="cs-CZ" sz="1200" dirty="0" smtClean="0">
                <a:latin typeface="Calibri" pitchFamily="34" charset="0"/>
                <a:hlinkClick r:id="rId8"/>
              </a:rPr>
              <a:t>/</a:t>
            </a:r>
            <a:r>
              <a:rPr lang="cs-CZ" sz="1200" dirty="0" err="1" smtClean="0">
                <a:latin typeface="Calibri" pitchFamily="34" charset="0"/>
                <a:hlinkClick r:id="rId8"/>
              </a:rPr>
              <a:t>watch</a:t>
            </a:r>
            <a:r>
              <a:rPr lang="cs-CZ" sz="1200" dirty="0" smtClean="0">
                <a:latin typeface="Calibri" pitchFamily="34" charset="0"/>
                <a:hlinkClick r:id="rId8"/>
              </a:rPr>
              <a:t>?v=KLUKx6qPlXE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hlinkClick r:id="rId9"/>
              </a:rPr>
              <a:t>https://www.youtube.com/watch?v=8mBHSxbY48Y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https://</a:t>
            </a:r>
            <a:r>
              <a:rPr lang="cs-CZ" sz="1200" dirty="0" smtClean="0">
                <a:latin typeface="Calibri" pitchFamily="34" charset="0"/>
              </a:rPr>
              <a:t>www.youtube.com/watch?v=gdY4DbN5oQI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Klipart obrázky jsou součástí galerie Microsoft Office volně dostupné na adrese </a:t>
            </a:r>
            <a:r>
              <a:rPr lang="cs-CZ" sz="1200" u="sng" dirty="0" smtClean="0">
                <a:latin typeface="Calibri" pitchFamily="34" charset="0"/>
                <a:hlinkClick r:id="rId10"/>
              </a:rPr>
              <a:t>www.office.</a:t>
            </a:r>
            <a:r>
              <a:rPr lang="cs-CZ" sz="1200" u="sng" dirty="0" err="1" smtClean="0">
                <a:latin typeface="Calibri" pitchFamily="34" charset="0"/>
                <a:hlinkClick r:id="rId10"/>
              </a:rPr>
              <a:t>microsoft.com</a:t>
            </a:r>
            <a:endParaRPr lang="cs-CZ" sz="1400" dirty="0" smtClean="0">
              <a:latin typeface="Calibri" pitchFamily="34" charset="0"/>
            </a:endParaRPr>
          </a:p>
          <a:p>
            <a:endParaRPr lang="cs-CZ" sz="20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492</TotalTime>
  <Words>1045</Words>
  <Application>Microsoft Office PowerPoint</Application>
  <PresentationFormat>Předvádění na obrazovce (4:3)</PresentationFormat>
  <Paragraphs>130</Paragraphs>
  <Slides>17</Slides>
  <Notes>17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Jmění</vt:lpstr>
      <vt:lpstr>Snímek 1</vt:lpstr>
      <vt:lpstr>anotace</vt:lpstr>
      <vt:lpstr>Rok české hudby 2014</vt:lpstr>
      <vt:lpstr>Snímek 4</vt:lpstr>
      <vt:lpstr>Úkol : sleduj hudební kalendář a seznam spolužáky se zajímavými akcemi v našem regionu, které se uskuteční v rámci Roku české hudby. Možná se na některé z nich podílíš i ty (např. v ZUŠ)!</vt:lpstr>
      <vt:lpstr>Poznáš, kdo to je? Připomeň si jeho dílo!</vt:lpstr>
      <vt:lpstr>Bedřich Smetana</vt:lpstr>
      <vt:lpstr>Poznáš, kdo to je? Připomeň si jeho dílo!</vt:lpstr>
      <vt:lpstr>Antonín Dvořák</vt:lpstr>
      <vt:lpstr>Poznáš, kdo to je? Připomeň si jeho dílo!</vt:lpstr>
      <vt:lpstr>Snímek 11</vt:lpstr>
      <vt:lpstr>Poznáš, kdo to je? Připomeň si jeho dílo!</vt:lpstr>
      <vt:lpstr>Snímek 13</vt:lpstr>
      <vt:lpstr>Poznáš, kdo to je? Připomeň si jeho dílo!</vt:lpstr>
      <vt:lpstr>Snímek 15</vt:lpstr>
      <vt:lpstr>Jan Dismas Zelenka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54</cp:revision>
  <dcterms:created xsi:type="dcterms:W3CDTF">2014-03-23T15:14:09Z</dcterms:created>
  <dcterms:modified xsi:type="dcterms:W3CDTF">2014-04-13T15:01:21Z</dcterms:modified>
</cp:coreProperties>
</file>