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57" r:id="rId2"/>
    <p:sldId id="258" r:id="rId3"/>
    <p:sldId id="260" r:id="rId4"/>
    <p:sldId id="261" r:id="rId5"/>
    <p:sldId id="276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333" autoAdjust="0"/>
  </p:normalViewPr>
  <p:slideViewPr>
    <p:cSldViewPr>
      <p:cViewPr varScale="1">
        <p:scale>
          <a:sx n="73" d="100"/>
          <a:sy n="73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kvarta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smtClean="0">
              <a:solidFill>
                <a:schemeClr val="tx1"/>
              </a:solidFill>
            </a:rPr>
            <a:t>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600" b="0" baseline="0" dirty="0" smtClean="0">
              <a:solidFill>
                <a:schemeClr val="tx1"/>
              </a:solidFill>
              <a:latin typeface="Calibri" pitchFamily="34" charset="0"/>
            </a:rPr>
            <a:t>VY_32_INOVACE_3C_17_ </a:t>
          </a:r>
          <a:r>
            <a:rPr lang="cs-CZ" sz="1800" b="0" baseline="0" dirty="0" smtClean="0">
              <a:solidFill>
                <a:schemeClr val="tx1"/>
              </a:solidFill>
              <a:latin typeface="Calibri" pitchFamily="34" charset="0"/>
            </a:rPr>
            <a:t>Český hudební romantismus      </a:t>
          </a:r>
          <a:endParaRPr lang="cs-CZ" sz="18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252D19-DB27-4017-BD06-8CAC5F8AD43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0B60D6-E91D-41AA-BAEB-629C35CA638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446E2A34-302C-4B49-AE3A-59578DE7589C}" type="presOf" srcId="{757F3AB3-0718-4624-B441-E567A8F0AB56}" destId="{333A1088-737F-45CB-B68E-254E46348037}" srcOrd="0" destOrd="0" presId="urn:microsoft.com/office/officeart/2005/8/layout/target3"/>
    <dgm:cxn modelId="{198AA2BB-8688-4FE8-96B9-EECD15DF1CC6}" type="presOf" srcId="{D1B46980-6531-4606-95E6-44980827E919}" destId="{2BE915AB-18AA-4053-B92C-3BFC9ED204BB}" srcOrd="1" destOrd="0" presId="urn:microsoft.com/office/officeart/2005/8/layout/target3"/>
    <dgm:cxn modelId="{E5E26A7B-03CF-4A58-BAF9-132DB74EB08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9BF99F-742E-4838-9CFA-641CBCAE319A}" type="presOf" srcId="{CEBA0FA6-500F-48B5-B7A1-B51529BD38F2}" destId="{CAD3E342-3400-4A52-8AAC-15B5BF88AABE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17A193-C30D-4AB0-9DB6-5871024080A6}" type="presOf" srcId="{B651F6E3-6281-48DB-9319-2AEAFDAE7572}" destId="{619D679B-A015-4ECF-8348-D1034C574F40}" srcOrd="0" destOrd="0" presId="urn:microsoft.com/office/officeart/2005/8/layout/target3"/>
    <dgm:cxn modelId="{7497B1A0-A2D4-4DAC-93D6-053D7BF65F04}" type="presOf" srcId="{4C35D32F-0EAB-4CD7-82EE-45574DC2A586}" destId="{8BEBB6EC-1DAA-4CAC-8A25-BC0FCBD5DBD5}" srcOrd="0" destOrd="0" presId="urn:microsoft.com/office/officeart/2005/8/layout/target3"/>
    <dgm:cxn modelId="{6F4DF42C-246E-47C1-A6C4-2EAF12D95240}" type="presOf" srcId="{4C35D32F-0EAB-4CD7-82EE-45574DC2A586}" destId="{890E4F0B-2866-4A3F-A3C7-2A14B1797930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C4F6DED2-95FB-42EB-92F2-462C855D60E7}" type="presOf" srcId="{BBE1F95E-D5AA-436D-B4F5-748C3834552C}" destId="{B5AA812A-7391-47E3-B3BF-07AB9DC3D00C}" srcOrd="1" destOrd="0" presId="urn:microsoft.com/office/officeart/2005/8/layout/target3"/>
    <dgm:cxn modelId="{7E0F138E-D226-481C-9438-346CF2E006EF}" type="presOf" srcId="{D1D4F407-5343-4D3F-B5B9-D407B03CAEB4}" destId="{D005CE8C-CC26-4C3E-AC11-E15060ECD759}" srcOrd="0" destOrd="0" presId="urn:microsoft.com/office/officeart/2005/8/layout/target3"/>
    <dgm:cxn modelId="{5B8CBCA7-608A-4704-A1D1-8E8F4132678B}" type="presOf" srcId="{D1B46980-6531-4606-95E6-44980827E919}" destId="{6140AFEC-043D-4C43-A2F9-D0F5331DF3A3}" srcOrd="0" destOrd="0" presId="urn:microsoft.com/office/officeart/2005/8/layout/target3"/>
    <dgm:cxn modelId="{E132B4D9-E191-42C7-9740-BFC8323577FA}" type="presOf" srcId="{BBE1F95E-D5AA-436D-B4F5-748C3834552C}" destId="{A5C228C9-6EC4-4821-934B-9E2EFBAB4497}" srcOrd="0" destOrd="0" presId="urn:microsoft.com/office/officeart/2005/8/layout/target3"/>
    <dgm:cxn modelId="{17969C2C-34A8-4E77-AAA2-F168A12EE5DD}" type="presOf" srcId="{CEBA0FA6-500F-48B5-B7A1-B51529BD38F2}" destId="{02176FA0-10E9-44DC-9A54-485A362F109B}" srcOrd="1" destOrd="0" presId="urn:microsoft.com/office/officeart/2005/8/layout/target3"/>
    <dgm:cxn modelId="{D9F94930-872F-4EDD-918D-41CC5FD5698E}" type="presOf" srcId="{D8197B8C-B260-4A16-BDF4-0947B075E274}" destId="{25B08C86-7E15-44DC-BE7F-FFB55DD49D12}" srcOrd="0" destOrd="0" presId="urn:microsoft.com/office/officeart/2005/8/layout/target3"/>
    <dgm:cxn modelId="{52FA596F-268D-4C02-A432-7091744C802B}" type="presParOf" srcId="{333A1088-737F-45CB-B68E-254E46348037}" destId="{F5ABB229-8D3B-4694-996A-96F23CF14429}" srcOrd="0" destOrd="0" presId="urn:microsoft.com/office/officeart/2005/8/layout/target3"/>
    <dgm:cxn modelId="{1571ECC2-667A-4B12-B60B-2D22F1B93C99}" type="presParOf" srcId="{333A1088-737F-45CB-B68E-254E46348037}" destId="{F41139FD-01EE-4571-8B17-4FB00FC51163}" srcOrd="1" destOrd="0" presId="urn:microsoft.com/office/officeart/2005/8/layout/target3"/>
    <dgm:cxn modelId="{D1EBBA25-AC7F-4FCC-A9B0-188C60B15867}" type="presParOf" srcId="{333A1088-737F-45CB-B68E-254E46348037}" destId="{D005CE8C-CC26-4C3E-AC11-E15060ECD759}" srcOrd="2" destOrd="0" presId="urn:microsoft.com/office/officeart/2005/8/layout/target3"/>
    <dgm:cxn modelId="{9D52E430-6686-4C2F-8BEA-C08E7A6E58EE}" type="presParOf" srcId="{333A1088-737F-45CB-B68E-254E46348037}" destId="{2C702D82-9B77-49B7-9568-BB8EB47C3372}" srcOrd="3" destOrd="0" presId="urn:microsoft.com/office/officeart/2005/8/layout/target3"/>
    <dgm:cxn modelId="{C69C28CD-96F6-4155-9370-32AF29B4FEEE}" type="presParOf" srcId="{333A1088-737F-45CB-B68E-254E46348037}" destId="{A52A0455-90FF-4808-ABD0-F02540D31D5A}" srcOrd="4" destOrd="0" presId="urn:microsoft.com/office/officeart/2005/8/layout/target3"/>
    <dgm:cxn modelId="{CA22CE60-5965-41E8-A4F8-4F5608E38AB2}" type="presParOf" srcId="{333A1088-737F-45CB-B68E-254E46348037}" destId="{6140AFEC-043D-4C43-A2F9-D0F5331DF3A3}" srcOrd="5" destOrd="0" presId="urn:microsoft.com/office/officeart/2005/8/layout/target3"/>
    <dgm:cxn modelId="{1A54A59B-7C3A-478F-87D1-E2C9BDEF7D2D}" type="presParOf" srcId="{333A1088-737F-45CB-B68E-254E46348037}" destId="{9358AC05-5D7D-4327-9F80-1AD486AEA664}" srcOrd="6" destOrd="0" presId="urn:microsoft.com/office/officeart/2005/8/layout/target3"/>
    <dgm:cxn modelId="{90AF34D4-679B-4207-8657-ADF6BED629C1}" type="presParOf" srcId="{333A1088-737F-45CB-B68E-254E46348037}" destId="{313FC574-E1CD-4FB4-B054-0B805CE0447D}" srcOrd="7" destOrd="0" presId="urn:microsoft.com/office/officeart/2005/8/layout/target3"/>
    <dgm:cxn modelId="{9BE85CD6-45DC-4A93-B976-968FE0B895C7}" type="presParOf" srcId="{333A1088-737F-45CB-B68E-254E46348037}" destId="{619D679B-A015-4ECF-8348-D1034C574F40}" srcOrd="8" destOrd="0" presId="urn:microsoft.com/office/officeart/2005/8/layout/target3"/>
    <dgm:cxn modelId="{DCD6D639-999D-43B8-B2D4-179C2B8581DD}" type="presParOf" srcId="{333A1088-737F-45CB-B68E-254E46348037}" destId="{322283A8-4A27-4CDA-BAE3-F381106A9174}" srcOrd="9" destOrd="0" presId="urn:microsoft.com/office/officeart/2005/8/layout/target3"/>
    <dgm:cxn modelId="{E34F37B8-4D5F-4AE1-88D5-62A26349EDDC}" type="presParOf" srcId="{333A1088-737F-45CB-B68E-254E46348037}" destId="{FFC9F71D-1B4F-4AD9-A4A6-86ADEFC8AF5C}" srcOrd="10" destOrd="0" presId="urn:microsoft.com/office/officeart/2005/8/layout/target3"/>
    <dgm:cxn modelId="{1F968C58-F85C-40F2-ABA6-2AFFBDE36FA4}" type="presParOf" srcId="{333A1088-737F-45CB-B68E-254E46348037}" destId="{25B08C86-7E15-44DC-BE7F-FFB55DD49D12}" srcOrd="11" destOrd="0" presId="urn:microsoft.com/office/officeart/2005/8/layout/target3"/>
    <dgm:cxn modelId="{62408F46-C51C-45C3-A46A-E3F89B27ACD9}" type="presParOf" srcId="{333A1088-737F-45CB-B68E-254E46348037}" destId="{76644BE8-9D7C-4C09-B250-3D10AF48CBB7}" srcOrd="12" destOrd="0" presId="urn:microsoft.com/office/officeart/2005/8/layout/target3"/>
    <dgm:cxn modelId="{FF7E0F86-9B23-4D9A-83BF-28B05E8B6E20}" type="presParOf" srcId="{333A1088-737F-45CB-B68E-254E46348037}" destId="{EE85B701-7295-41C0-BA7A-34D3756A2AE6}" srcOrd="13" destOrd="0" presId="urn:microsoft.com/office/officeart/2005/8/layout/target3"/>
    <dgm:cxn modelId="{FAB4582F-5080-4408-B56C-FF283D72BB88}" type="presParOf" srcId="{333A1088-737F-45CB-B68E-254E46348037}" destId="{8BEBB6EC-1DAA-4CAC-8A25-BC0FCBD5DBD5}" srcOrd="14" destOrd="0" presId="urn:microsoft.com/office/officeart/2005/8/layout/target3"/>
    <dgm:cxn modelId="{3B746BF5-5CE4-4D80-9B67-ABCDB0426574}" type="presParOf" srcId="{333A1088-737F-45CB-B68E-254E46348037}" destId="{5955ED15-90AA-4F08-A8A5-1ED70581E58B}" srcOrd="15" destOrd="0" presId="urn:microsoft.com/office/officeart/2005/8/layout/target3"/>
    <dgm:cxn modelId="{772C4037-EB27-42DA-B045-16D4D79BC357}" type="presParOf" srcId="{333A1088-737F-45CB-B68E-254E46348037}" destId="{26528689-9DF4-4685-8F23-BABDBD774F07}" srcOrd="16" destOrd="0" presId="urn:microsoft.com/office/officeart/2005/8/layout/target3"/>
    <dgm:cxn modelId="{B415A377-0A5A-4F08-BA00-EFBF6E36AE37}" type="presParOf" srcId="{333A1088-737F-45CB-B68E-254E46348037}" destId="{CAD3E342-3400-4A52-8AAC-15B5BF88AABE}" srcOrd="17" destOrd="0" presId="urn:microsoft.com/office/officeart/2005/8/layout/target3"/>
    <dgm:cxn modelId="{0BE110C6-1890-4127-8C7C-5391B44AA084}" type="presParOf" srcId="{333A1088-737F-45CB-B68E-254E46348037}" destId="{486F9B35-3F77-4B86-95AC-C956F2B86E44}" srcOrd="18" destOrd="0" presId="urn:microsoft.com/office/officeart/2005/8/layout/target3"/>
    <dgm:cxn modelId="{C9EA519F-D274-426B-95A2-535A9F8019F1}" type="presParOf" srcId="{333A1088-737F-45CB-B68E-254E46348037}" destId="{FE72208B-B9B5-47BF-B463-2DC6D6185814}" srcOrd="19" destOrd="0" presId="urn:microsoft.com/office/officeart/2005/8/layout/target3"/>
    <dgm:cxn modelId="{71D726BA-B9C3-4570-AAAA-1487DBC43C5B}" type="presParOf" srcId="{333A1088-737F-45CB-B68E-254E46348037}" destId="{A5C228C9-6EC4-4821-934B-9E2EFBAB4497}" srcOrd="20" destOrd="0" presId="urn:microsoft.com/office/officeart/2005/8/layout/target3"/>
    <dgm:cxn modelId="{7FF70A12-C5C5-483F-AC2F-0DD092E57B9A}" type="presParOf" srcId="{333A1088-737F-45CB-B68E-254E46348037}" destId="{AED2198E-93D5-4001-81B4-73124B309672}" srcOrd="21" destOrd="0" presId="urn:microsoft.com/office/officeart/2005/8/layout/target3"/>
    <dgm:cxn modelId="{AFE067D0-B81D-4189-89E9-A7FCFD407F92}" type="presParOf" srcId="{333A1088-737F-45CB-B68E-254E46348037}" destId="{2BE915AB-18AA-4053-B92C-3BFC9ED204BB}" srcOrd="22" destOrd="0" presId="urn:microsoft.com/office/officeart/2005/8/layout/target3"/>
    <dgm:cxn modelId="{03B8DC7B-08AC-47D1-AB2D-EEABB7F16F6E}" type="presParOf" srcId="{333A1088-737F-45CB-B68E-254E46348037}" destId="{6BB5E863-4638-4E1D-BFDE-399D028AC4ED}" srcOrd="23" destOrd="0" presId="urn:microsoft.com/office/officeart/2005/8/layout/target3"/>
    <dgm:cxn modelId="{EE02ED1F-A108-4765-AADB-99FA56F4C108}" type="presParOf" srcId="{333A1088-737F-45CB-B68E-254E46348037}" destId="{5A5FFA88-C948-4069-8E93-59FA12366E83}" srcOrd="24" destOrd="0" presId="urn:microsoft.com/office/officeart/2005/8/layout/target3"/>
    <dgm:cxn modelId="{A9147B31-8811-4367-9371-B7731BE6055F}" type="presParOf" srcId="{333A1088-737F-45CB-B68E-254E46348037}" destId="{890E4F0B-2866-4A3F-A3C7-2A14B1797930}" srcOrd="25" destOrd="0" presId="urn:microsoft.com/office/officeart/2005/8/layout/target3"/>
    <dgm:cxn modelId="{3687192A-A506-49A7-A35B-E4A756557297}" type="presParOf" srcId="{333A1088-737F-45CB-B68E-254E46348037}" destId="{02176FA0-10E9-44DC-9A54-485A362F109B}" srcOrd="26" destOrd="0" presId="urn:microsoft.com/office/officeart/2005/8/layout/target3"/>
    <dgm:cxn modelId="{FF64D2F6-E0D3-436E-8C0B-C4CC755B559F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B62D0E-8802-4ED5-BFD4-37AF7680C936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D2DCA7-FA55-44C9-AA72-CE199E7E2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B64F97B-FB0B-4348-B95E-1B2947B8B145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B12893-7253-4EF0-B8F5-5EF1E4C2B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3.xml"/><Relationship Id="rId5" Type="http://schemas.openxmlformats.org/officeDocument/2006/relationships/slide" Target="slide10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FaIsRxP2IQ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el5mgcrtL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eg0vRIDVxs&amp;list=PLA7699AA31515527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Rncnj0tSak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fAH4dJ6gK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Rncnj0tSak4" TargetMode="External"/><Relationship Id="rId3" Type="http://schemas.openxmlformats.org/officeDocument/2006/relationships/hyperlink" Target="http://commons.wikimedia.org/wiki/File:Dvorak.jpg" TargetMode="External"/><Relationship Id="rId7" Type="http://schemas.openxmlformats.org/officeDocument/2006/relationships/hyperlink" Target="http://www.youtube.com/watch?v=ueg0vRIDVxs&amp;list=PLA7699AA315155274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Pel5mgcrtL4" TargetMode="External"/><Relationship Id="rId5" Type="http://schemas.openxmlformats.org/officeDocument/2006/relationships/hyperlink" Target="http://www.youtube.com/watch?v=9FaIsRxP2IQ" TargetMode="External"/><Relationship Id="rId4" Type="http://schemas.openxmlformats.org/officeDocument/2006/relationships/hyperlink" Target="http://upload.wikimedia.org/wikipedia/commons/2/22/ZFibich.jpg?uselang=cs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seznamuje  žáky s vývojem české hudby v období romantismu</a:t>
            </a:r>
          </a:p>
          <a:p>
            <a:r>
              <a:rPr lang="cs-CZ" dirty="0" smtClean="0"/>
              <a:t>Přibližuje jim nejvýznamnější skladatele, mají možnost poslechnout si ukázky z jejich tvorby dostupné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Je určen pro interaktivní tabuli</a:t>
            </a:r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Primárně je určen pro kvartu víceletého studia, ale dá se využít i v nižších ročnících a v sextě či ve 2. ročníku čtyřletého studia</a:t>
            </a:r>
          </a:p>
          <a:p>
            <a:r>
              <a:rPr lang="cs-CZ" dirty="0" smtClean="0"/>
              <a:t>Součástí jsou  úkoly </a:t>
            </a:r>
            <a:r>
              <a:rPr lang="cs-CZ" dirty="0" smtClean="0"/>
              <a:t>a otázky pro </a:t>
            </a:r>
            <a:r>
              <a:rPr lang="cs-CZ" dirty="0" smtClean="0"/>
              <a:t>žáky </a:t>
            </a:r>
            <a:r>
              <a:rPr lang="cs-CZ" dirty="0" smtClean="0"/>
              <a:t>(jsou zbarveny červeně, po klepnutí se objeví správná odpověď)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hudební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V českých zemích souvisí s úsilím o oživení českého jazyka a kultury, se snahami o národní svébytnost v 19. století</a:t>
            </a:r>
          </a:p>
          <a:p>
            <a:r>
              <a:rPr lang="cs-CZ" dirty="0" smtClean="0"/>
              <a:t>(národní obrození)</a:t>
            </a:r>
            <a:endParaRPr lang="cs-CZ" dirty="0"/>
          </a:p>
        </p:txBody>
      </p:sp>
      <p:pic>
        <p:nvPicPr>
          <p:cNvPr id="5" name="Zástupný symbol pro obsah 4" descr="Narodni_divadlo_Praha_1881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07022" y="2000240"/>
            <a:ext cx="4328530" cy="3209295"/>
          </a:xfrm>
        </p:spPr>
      </p:pic>
      <p:sp>
        <p:nvSpPr>
          <p:cNvPr id="6" name="TextovéPole 5"/>
          <p:cNvSpPr txBox="1"/>
          <p:nvPr/>
        </p:nvSpPr>
        <p:spPr>
          <a:xfrm>
            <a:off x="4643438" y="5643578"/>
            <a:ext cx="3038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divadlo Praha 1881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7752" y="1643050"/>
            <a:ext cx="14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Charakterizuj </a:t>
            </a:r>
            <a:r>
              <a:rPr lang="cs-CZ" dirty="0" smtClean="0">
                <a:solidFill>
                  <a:srgbClr val="FF0000"/>
                </a:solidFill>
              </a:rPr>
              <a:t>romantismus v </a:t>
            </a:r>
            <a:r>
              <a:rPr lang="cs-CZ" dirty="0" smtClean="0">
                <a:solidFill>
                  <a:srgbClr val="FF0000"/>
                </a:solidFill>
              </a:rPr>
              <a:t>hudbě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Důležitou roli hraje cit, fantazie</a:t>
            </a:r>
          </a:p>
          <a:p>
            <a:r>
              <a:rPr lang="cs-CZ" dirty="0" smtClean="0"/>
              <a:t>Tvoří se velkolepá hudební dramata</a:t>
            </a:r>
          </a:p>
          <a:p>
            <a:r>
              <a:rPr lang="cs-CZ" dirty="0" smtClean="0"/>
              <a:t>Vzniká programní hudba</a:t>
            </a:r>
          </a:p>
          <a:p>
            <a:r>
              <a:rPr lang="cs-CZ" dirty="0" smtClean="0"/>
              <a:t>Skladatele inspiruje národní lidová hudba a tradice</a:t>
            </a:r>
          </a:p>
          <a:p>
            <a:r>
              <a:rPr lang="cs-CZ" dirty="0" smtClean="0"/>
              <a:t>Rozvíjí se symfonická tvorba, symfonie i symfonické básně</a:t>
            </a:r>
          </a:p>
          <a:p>
            <a:r>
              <a:rPr lang="cs-CZ" dirty="0" smtClean="0"/>
              <a:t>Opera klade důraz na děj, přináší filozofické i politické myšlenky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300" dirty="0" smtClean="0">
                <a:solidFill>
                  <a:srgbClr val="E66C7D">
                    <a:shade val="75000"/>
                  </a:srgbClr>
                </a:solidFill>
                <a:ea typeface="+mj-ea"/>
                <a:cs typeface="+mj-cs"/>
              </a:rPr>
              <a:t>Nejvýznamnější představitelé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František </a:t>
            </a:r>
            <a:r>
              <a:rPr lang="cs-CZ" dirty="0" err="1" smtClean="0">
                <a:hlinkClick r:id="rId3" action="ppaction://hlinksldjump"/>
              </a:rPr>
              <a:t>Škroup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Bedřich Smetana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Antonín Dvořák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Zdeněk Fibich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300" dirty="0" smtClean="0">
                <a:solidFill>
                  <a:srgbClr val="E66C7D">
                    <a:shade val="75000"/>
                  </a:srgbClr>
                </a:solidFill>
                <a:ea typeface="+mj-ea"/>
                <a:cs typeface="+mj-cs"/>
              </a:rPr>
              <a:t>Obraz hudebního </a:t>
            </a:r>
            <a:r>
              <a:rPr lang="cs-CZ" sz="3300" dirty="0" smtClean="0">
                <a:solidFill>
                  <a:srgbClr val="E66C7D">
                    <a:shade val="75000"/>
                  </a:srgbClr>
                </a:solidFill>
                <a:ea typeface="+mj-ea"/>
                <a:cs typeface="+mj-cs"/>
              </a:rPr>
              <a:t>života</a:t>
            </a:r>
          </a:p>
          <a:p>
            <a:endParaRPr lang="cs-CZ" dirty="0"/>
          </a:p>
        </p:txBody>
      </p:sp>
      <p:pic>
        <p:nvPicPr>
          <p:cNvPr id="7" name="Picture 4" descr="C:\Users\Lovosice Home\AppData\Local\Microsoft\Windows\Temporary Internet Files\Content.IE5\UYHZQF3A\MC90042825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2714620"/>
            <a:ext cx="3214710" cy="30607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</a:t>
            </a:r>
            <a:r>
              <a:rPr lang="cs-CZ" dirty="0" err="1" smtClean="0"/>
              <a:t>Škroup</a:t>
            </a:r>
            <a:r>
              <a:rPr lang="cs-CZ" dirty="0" smtClean="0"/>
              <a:t> (1801-1862)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Autor zpěvohry </a:t>
            </a:r>
            <a:r>
              <a:rPr lang="cs-CZ" dirty="0" err="1" smtClean="0"/>
              <a:t>Dráteník</a:t>
            </a:r>
            <a:r>
              <a:rPr lang="cs-CZ" dirty="0" smtClean="0"/>
              <a:t> (1826), jedné z prvních českých oper</a:t>
            </a:r>
          </a:p>
          <a:p>
            <a:r>
              <a:rPr lang="cs-CZ" dirty="0" smtClean="0"/>
              <a:t>Vytvořil scénickou hudbu  ke hře Josefa Kajetána Tyla Fidlovačka, kde poprvé zazněla píseň Kde domov můj (1834)</a:t>
            </a:r>
          </a:p>
          <a:p>
            <a:r>
              <a:rPr lang="cs-CZ" dirty="0" smtClean="0"/>
              <a:t>Součástí československé státní hymny se stala v roce 1918</a:t>
            </a:r>
          </a:p>
          <a:p>
            <a:r>
              <a:rPr lang="cs-CZ" dirty="0" smtClean="0">
                <a:hlinkClick r:id="rId3"/>
              </a:rPr>
              <a:t>Česká hymna - </a:t>
            </a:r>
            <a:r>
              <a:rPr lang="cs-CZ" dirty="0" err="1" smtClean="0">
                <a:hlinkClick r:id="rId3"/>
              </a:rPr>
              <a:t>Czech</a:t>
            </a:r>
            <a:r>
              <a:rPr lang="cs-CZ" dirty="0" smtClean="0">
                <a:hlinkClick r:id="rId3"/>
              </a:rPr>
              <a:t> Anthem (</a:t>
            </a:r>
            <a:r>
              <a:rPr lang="cs-CZ" dirty="0" err="1" smtClean="0">
                <a:hlinkClick r:id="rId3"/>
              </a:rPr>
              <a:t>Boni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Pueri</a:t>
            </a:r>
            <a:r>
              <a:rPr lang="cs-CZ" dirty="0" smtClean="0">
                <a:hlinkClick r:id="rId3"/>
              </a:rPr>
              <a:t>)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929586" y="578645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 (1824-1884)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Zakladatel české moderní národní hudby</a:t>
            </a:r>
          </a:p>
          <a:p>
            <a:r>
              <a:rPr lang="cs-CZ" dirty="0" smtClean="0"/>
              <a:t>Klavírista, učitel, dirigent, kapelník orchestru  Prozatímního divadla</a:t>
            </a:r>
          </a:p>
          <a:p>
            <a:r>
              <a:rPr lang="cs-CZ" dirty="0" smtClean="0"/>
              <a:t>Narodil se v Litomyšli, gymnázium dokončil v Plzni, v Praze studoval hudbu u Josefa </a:t>
            </a:r>
            <a:r>
              <a:rPr lang="cs-CZ" dirty="0" err="1" smtClean="0"/>
              <a:t>Proksche</a:t>
            </a:r>
            <a:endParaRPr lang="cs-CZ" dirty="0" smtClean="0"/>
          </a:p>
          <a:p>
            <a:r>
              <a:rPr lang="cs-CZ" dirty="0" smtClean="0"/>
              <a:t>V osobním životě ho stihlo mnoho tragédií</a:t>
            </a:r>
          </a:p>
          <a:p>
            <a:r>
              <a:rPr lang="cs-CZ" dirty="0" smtClean="0"/>
              <a:t>V letech 1857-1861 pobýval ve Švédsku</a:t>
            </a:r>
          </a:p>
          <a:p>
            <a:r>
              <a:rPr lang="cs-CZ" dirty="0" smtClean="0"/>
              <a:t>V roce 1874 zcela ohluchl, ale tvořil dál</a:t>
            </a:r>
          </a:p>
          <a:p>
            <a:r>
              <a:rPr lang="en-US" dirty="0" err="1" smtClean="0">
                <a:hlinkClick r:id="rId3"/>
              </a:rPr>
              <a:t>Haba</a:t>
            </a:r>
            <a:r>
              <a:rPr lang="en-US" dirty="0" smtClean="0">
                <a:hlinkClick r:id="rId3"/>
              </a:rPr>
              <a:t> Quartet plays Smetana String Quartet No. 1 "From My Life" Part 1 - 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8143900" y="5857892"/>
            <a:ext cx="428628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díla:</a:t>
            </a:r>
          </a:p>
          <a:p>
            <a:r>
              <a:rPr lang="cs-CZ" dirty="0" smtClean="0"/>
              <a:t> pro klavír Lístky do památníku, polky, České tance</a:t>
            </a:r>
          </a:p>
          <a:p>
            <a:r>
              <a:rPr lang="cs-CZ" dirty="0" smtClean="0"/>
              <a:t> symfonické básně </a:t>
            </a:r>
            <a:r>
              <a:rPr lang="cs-CZ" dirty="0" err="1" smtClean="0"/>
              <a:t>Valdštýnův</a:t>
            </a:r>
            <a:r>
              <a:rPr lang="cs-CZ" dirty="0" smtClean="0"/>
              <a:t> tábor, </a:t>
            </a:r>
            <a:r>
              <a:rPr lang="cs-CZ" dirty="0" err="1" smtClean="0"/>
              <a:t>Hakon</a:t>
            </a:r>
            <a:r>
              <a:rPr lang="cs-CZ" dirty="0" smtClean="0"/>
              <a:t> Jarl, cyklus Má vlast</a:t>
            </a:r>
          </a:p>
          <a:p>
            <a:r>
              <a:rPr lang="cs-CZ" dirty="0" smtClean="0"/>
              <a:t> opery Braniboři v Čechách, Prodaná nevěsta, Dalibor, Libuše  </a:t>
            </a:r>
          </a:p>
          <a:p>
            <a:r>
              <a:rPr lang="cs-CZ" dirty="0" smtClean="0"/>
              <a:t> smyčcový kvartet Z mého života   </a:t>
            </a:r>
          </a:p>
          <a:p>
            <a:r>
              <a:rPr lang="cs-CZ" dirty="0" smtClean="0"/>
              <a:t> sborové skladby Věno, Česká píseň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Které další skladby znáš?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Smetana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500035" y="1553324"/>
            <a:ext cx="2928957" cy="4733195"/>
          </a:xfrm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29058" y="1500174"/>
          <a:ext cx="4786346" cy="47863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6346"/>
              </a:tblGrid>
              <a:tr h="4786346">
                <a:tc>
                  <a:txBody>
                    <a:bodyPr/>
                    <a:lstStyle/>
                    <a:p>
                      <a:r>
                        <a:rPr lang="cs-CZ" dirty="0" smtClean="0"/>
                        <a:t>Napiš: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57158" y="621508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lačítko akce: Zpět nebo Předchozí 6">
            <a:hlinkClick r:id="rId4" action="ppaction://hlinksldjump" highlightClick="1"/>
          </p:cNvPr>
          <p:cNvSpPr/>
          <p:nvPr/>
        </p:nvSpPr>
        <p:spPr>
          <a:xfrm>
            <a:off x="8001024" y="5857892"/>
            <a:ext cx="428628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 (1841-1904)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Skladatel, učitel, dirigent</a:t>
            </a:r>
          </a:p>
          <a:p>
            <a:r>
              <a:rPr lang="cs-CZ" dirty="0" smtClean="0"/>
              <a:t>Šířil slávu české hudby do celého světa</a:t>
            </a:r>
          </a:p>
          <a:p>
            <a:r>
              <a:rPr lang="cs-CZ" dirty="0" smtClean="0"/>
              <a:t>Dětství strávil v </a:t>
            </a:r>
            <a:r>
              <a:rPr lang="cs-CZ" dirty="0" err="1" smtClean="0"/>
              <a:t>Nelahozevsi</a:t>
            </a:r>
            <a:r>
              <a:rPr lang="cs-CZ" dirty="0" smtClean="0"/>
              <a:t>, v 16 letech přešel na varhanickou školu v Praze, hrál v Prozatímním divadle, od 20 let skládal</a:t>
            </a:r>
          </a:p>
          <a:p>
            <a:r>
              <a:rPr lang="cs-CZ" dirty="0" smtClean="0"/>
              <a:t>Působil na pražské konzervatoři, přijal i místo na konzervatoři v New Yorku</a:t>
            </a:r>
          </a:p>
          <a:p>
            <a:r>
              <a:rPr lang="en-US" sz="2000" dirty="0" smtClean="0">
                <a:hlinkClick r:id="rId3"/>
              </a:rPr>
              <a:t>08Piano Dvorak Slavonic Dances, Op 46, B78 No 8 in G minor - YouTube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8286776" y="5786454"/>
            <a:ext cx="571504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díla:</a:t>
            </a:r>
          </a:p>
          <a:p>
            <a:r>
              <a:rPr lang="cs-CZ" dirty="0" smtClean="0"/>
              <a:t> pro klavír (původně) Slovanské tance, Humoresky</a:t>
            </a:r>
          </a:p>
          <a:p>
            <a:r>
              <a:rPr lang="cs-CZ" dirty="0" smtClean="0"/>
              <a:t> písňová tvorba Moravské dvojzpěvy, Biblické písně</a:t>
            </a:r>
          </a:p>
          <a:p>
            <a:r>
              <a:rPr lang="cs-CZ" dirty="0" smtClean="0"/>
              <a:t> vokálně-instrumentální skladby </a:t>
            </a:r>
            <a:r>
              <a:rPr lang="cs-CZ" dirty="0" err="1" smtClean="0"/>
              <a:t>Stabat</a:t>
            </a:r>
            <a:r>
              <a:rPr lang="cs-CZ" dirty="0" smtClean="0"/>
              <a:t> Mater, Rekviem</a:t>
            </a:r>
          </a:p>
          <a:p>
            <a:r>
              <a:rPr lang="cs-CZ" dirty="0" smtClean="0"/>
              <a:t> smyčcové kvartety, koncerty, klavírní tria</a:t>
            </a:r>
          </a:p>
          <a:p>
            <a:r>
              <a:rPr lang="cs-CZ" dirty="0" smtClean="0"/>
              <a:t> symfonie Z Nového světa</a:t>
            </a:r>
          </a:p>
          <a:p>
            <a:r>
              <a:rPr lang="cs-CZ" dirty="0" smtClean="0"/>
              <a:t> opery Rusalka, Čert a Káča, Jakobín      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písně, které inspirovaly autora?</a:t>
            </a:r>
            <a:endParaRPr lang="cs-CZ" dirty="0"/>
          </a:p>
        </p:txBody>
      </p:sp>
      <p:pic>
        <p:nvPicPr>
          <p:cNvPr id="4" name="Zástupný symbol pro obsah 3" descr="128px-Dvorak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642910" y="1462780"/>
            <a:ext cx="3071834" cy="4823740"/>
          </a:xfrm>
        </p:spPr>
      </p:pic>
      <p:sp>
        <p:nvSpPr>
          <p:cNvPr id="5" name="TextovéPole 4"/>
          <p:cNvSpPr txBox="1"/>
          <p:nvPr/>
        </p:nvSpPr>
        <p:spPr>
          <a:xfrm>
            <a:off x="428596" y="61436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3500438"/>
            <a:ext cx="4012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hlinkClick r:id="rId4"/>
              </a:rPr>
              <a:t>Antonín</a:t>
            </a:r>
            <a:r>
              <a:rPr lang="en-US" dirty="0" smtClean="0">
                <a:hlinkClick r:id="rId4"/>
              </a:rPr>
              <a:t> </a:t>
            </a:r>
            <a:r>
              <a:rPr lang="en-US" dirty="0" err="1" smtClean="0">
                <a:hlinkClick r:id="rId4"/>
              </a:rPr>
              <a:t>Dvořák</a:t>
            </a:r>
            <a:r>
              <a:rPr lang="en-US" dirty="0" smtClean="0">
                <a:hlinkClick r:id="rId4"/>
              </a:rPr>
              <a:t> My Home - YouTube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5429264"/>
            <a:ext cx="3337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Napoví zejména závěr skladby!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Fibich (1850-1900)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Byl Smetanovým žákem a částečně se přikláněl ke Smetanově národní programovosti</a:t>
            </a:r>
          </a:p>
          <a:p>
            <a:r>
              <a:rPr lang="cs-CZ" dirty="0" smtClean="0"/>
              <a:t>Proslavil se skládáním scénických melodramů</a:t>
            </a:r>
          </a:p>
          <a:p>
            <a:r>
              <a:rPr lang="cs-CZ" dirty="0" smtClean="0"/>
              <a:t>Studoval na konzervatoři v Lipsku, v Paříži a Mannheimu</a:t>
            </a:r>
          </a:p>
          <a:p>
            <a:r>
              <a:rPr lang="cs-CZ" dirty="0" smtClean="0"/>
              <a:t>Věnoval se skladbě, soukromému vyučování a operní dramaturgii v Národní divadle, vedl orchestr Prozatímního divadla</a:t>
            </a:r>
          </a:p>
          <a:p>
            <a:r>
              <a:rPr lang="cs-CZ" dirty="0" smtClean="0">
                <a:hlinkClick r:id="rId3"/>
              </a:rPr>
              <a:t>Fibich: Poem – </a:t>
            </a:r>
            <a:r>
              <a:rPr lang="cs-CZ" dirty="0" err="1" smtClean="0">
                <a:hlinkClick r:id="rId3"/>
              </a:rPr>
              <a:t>YouTube</a:t>
            </a:r>
            <a:r>
              <a:rPr lang="cs-CZ" dirty="0" smtClean="0"/>
              <a:t> </a:t>
            </a:r>
          </a:p>
          <a:p>
            <a:r>
              <a:rPr lang="cs-CZ" sz="2400" dirty="0" smtClean="0"/>
              <a:t>(ze selanky V podvečer)</a:t>
            </a:r>
          </a:p>
        </p:txBody>
      </p:sp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8143900" y="5857892"/>
            <a:ext cx="500066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 díla:</a:t>
            </a:r>
          </a:p>
          <a:p>
            <a:r>
              <a:rPr lang="cs-CZ" dirty="0" smtClean="0"/>
              <a:t> opery Blaník, Šárka</a:t>
            </a:r>
          </a:p>
          <a:p>
            <a:r>
              <a:rPr lang="cs-CZ" dirty="0" smtClean="0"/>
              <a:t> 3. symfonie e moll</a:t>
            </a:r>
          </a:p>
          <a:p>
            <a:r>
              <a:rPr lang="cs-CZ" dirty="0" smtClean="0"/>
              <a:t> melodramy Vodník, Štědrý den, </a:t>
            </a:r>
            <a:r>
              <a:rPr lang="cs-CZ" dirty="0" err="1" smtClean="0"/>
              <a:t>Hippodamie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 descr="ZFibich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63346" y="1418472"/>
            <a:ext cx="3466306" cy="4939486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 hudebního života v 19. století…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Nadšenci zakládali stovky </a:t>
            </a:r>
            <a:r>
              <a:rPr lang="cs-CZ" b="1" i="1" dirty="0" smtClean="0"/>
              <a:t>pěveckých sborů</a:t>
            </a:r>
            <a:r>
              <a:rPr lang="cs-CZ" dirty="0" smtClean="0"/>
              <a:t>, často s názvem Hlahol</a:t>
            </a:r>
          </a:p>
          <a:p>
            <a:r>
              <a:rPr lang="cs-CZ" dirty="0" smtClean="0"/>
              <a:t>Významnou roli sehráli </a:t>
            </a:r>
            <a:r>
              <a:rPr lang="cs-CZ" b="1" i="1" dirty="0" smtClean="0"/>
              <a:t>sběratelé</a:t>
            </a:r>
            <a:r>
              <a:rPr lang="cs-CZ" dirty="0" smtClean="0"/>
              <a:t> národních písní např. K. J. Erben, Fr. Sušil aj.</a:t>
            </a:r>
          </a:p>
          <a:p>
            <a:r>
              <a:rPr lang="cs-CZ" dirty="0" smtClean="0"/>
              <a:t>V roce 1811 byla založena </a:t>
            </a:r>
            <a:r>
              <a:rPr lang="cs-CZ" b="1" i="1" dirty="0" smtClean="0"/>
              <a:t>konzervatoř</a:t>
            </a:r>
          </a:p>
          <a:p>
            <a:r>
              <a:rPr lang="cs-CZ" dirty="0" smtClean="0"/>
              <a:t>Významné bylo budování </a:t>
            </a:r>
            <a:r>
              <a:rPr lang="cs-CZ" b="1" i="1" dirty="0" smtClean="0"/>
              <a:t>Národního divadla</a:t>
            </a:r>
            <a:r>
              <a:rPr lang="cs-CZ" dirty="0" smtClean="0"/>
              <a:t>, po požáru v roce 1881 definitivně otevřeného v roce 1883</a:t>
            </a:r>
          </a:p>
          <a:p>
            <a:r>
              <a:rPr lang="cs-CZ" dirty="0" smtClean="0"/>
              <a:t>V roce 1896 byl založen orchestr</a:t>
            </a:r>
            <a:r>
              <a:rPr lang="cs-CZ" i="1" dirty="0" smtClean="0"/>
              <a:t> </a:t>
            </a:r>
            <a:r>
              <a:rPr lang="cs-CZ" b="1" i="1" dirty="0" smtClean="0"/>
              <a:t>Česká filharmonie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Národní divadlo bylo definitivně otevřeno v roce</a:t>
            </a:r>
          </a:p>
          <a:p>
            <a:r>
              <a:rPr lang="cs-CZ" dirty="0" smtClean="0"/>
              <a:t> a) 1881</a:t>
            </a:r>
          </a:p>
          <a:p>
            <a:r>
              <a:rPr lang="cs-CZ" dirty="0" smtClean="0"/>
              <a:t> b) 1882</a:t>
            </a:r>
          </a:p>
          <a:p>
            <a:r>
              <a:rPr lang="cs-CZ" dirty="0" smtClean="0"/>
              <a:t> c) 1883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Kdy byl položen základní kámen, víš?</a:t>
            </a:r>
          </a:p>
          <a:p>
            <a:r>
              <a:rPr lang="cs-CZ" dirty="0" smtClean="0"/>
              <a:t>V roce  1968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orchestr Česká filharmonie byl založen v roce</a:t>
            </a:r>
          </a:p>
          <a:p>
            <a:r>
              <a:rPr lang="cs-CZ" dirty="0" smtClean="0"/>
              <a:t> a) 1895</a:t>
            </a:r>
          </a:p>
          <a:p>
            <a:r>
              <a:rPr lang="cs-CZ" dirty="0" smtClean="0"/>
              <a:t> b) 1896</a:t>
            </a:r>
          </a:p>
          <a:p>
            <a:r>
              <a:rPr lang="cs-CZ" dirty="0" smtClean="0"/>
              <a:t> c) 1897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Víš, kdo je dnes šéfdirigentem?</a:t>
            </a:r>
          </a:p>
          <a:p>
            <a:r>
              <a:rPr lang="cs-CZ" dirty="0" smtClean="0"/>
              <a:t>Jiří Bělohlávek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Píseň Kde domov můj poprvé zazněla  </a:t>
            </a:r>
          </a:p>
          <a:p>
            <a:r>
              <a:rPr lang="cs-CZ" dirty="0" smtClean="0"/>
              <a:t> a) ve zpěvohře </a:t>
            </a:r>
            <a:r>
              <a:rPr lang="cs-CZ" dirty="0" err="1" smtClean="0"/>
              <a:t>Dráteník</a:t>
            </a:r>
            <a:r>
              <a:rPr lang="cs-CZ" dirty="0" smtClean="0"/>
              <a:t> Fr. </a:t>
            </a:r>
            <a:r>
              <a:rPr lang="cs-CZ" dirty="0" err="1" smtClean="0"/>
              <a:t>Škroupa</a:t>
            </a:r>
            <a:endParaRPr lang="cs-CZ" dirty="0" smtClean="0"/>
          </a:p>
          <a:p>
            <a:r>
              <a:rPr lang="cs-CZ" dirty="0" smtClean="0"/>
              <a:t> b) ve hře Fidlovačka J. K. Tyla</a:t>
            </a:r>
          </a:p>
          <a:p>
            <a:r>
              <a:rPr lang="cs-CZ" dirty="0" smtClean="0"/>
              <a:t> c) v opeře Fidlovačka Fr. </a:t>
            </a:r>
            <a:r>
              <a:rPr lang="cs-CZ" dirty="0" err="1" smtClean="0"/>
              <a:t>Škroupa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Znáš celý název díla?</a:t>
            </a:r>
          </a:p>
          <a:p>
            <a:r>
              <a:rPr lang="cs-CZ" dirty="0" smtClean="0"/>
              <a:t>Fidlovačka aneb Žádný hněv a žádná rvačka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Autorem Slovanských tanců je</a:t>
            </a:r>
          </a:p>
          <a:p>
            <a:r>
              <a:rPr lang="cs-CZ" dirty="0" smtClean="0"/>
              <a:t> a) Antonín Dvořák</a:t>
            </a:r>
          </a:p>
          <a:p>
            <a:r>
              <a:rPr lang="cs-CZ" dirty="0" smtClean="0"/>
              <a:t> b) Bedřich Smetana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Kdo složil České tance?</a:t>
            </a:r>
          </a:p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Otázka </a:t>
            </a:r>
            <a:r>
              <a:rPr lang="cs-CZ" dirty="0" smtClean="0"/>
              <a:t>navíc: </a:t>
            </a:r>
            <a:r>
              <a:rPr lang="cs-CZ" dirty="0" smtClean="0">
                <a:solidFill>
                  <a:srgbClr val="FF0000"/>
                </a:solidFill>
              </a:rPr>
              <a:t>kdo složil Lašské tance?</a:t>
            </a:r>
          </a:p>
          <a:p>
            <a:r>
              <a:rPr lang="cs-CZ" dirty="0" smtClean="0"/>
              <a:t>Leoš Janáček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Zbyněk. 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Praha: SPN, 2002, ISBN 80-7235-012-9. 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2 pro gymnázia</a:t>
            </a:r>
            <a:r>
              <a:rPr lang="cs-CZ" sz="1200" dirty="0" smtClean="0"/>
              <a:t>. Praha: SPN, 2003, ISBN 80-7235-219-9.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pPr marL="228600" indent="-228600"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</a:t>
            </a:r>
            <a:r>
              <a:rPr lang="en-US" sz="1200" i="1" dirty="0" smtClean="0">
                <a:latin typeface="Calibri" pitchFamily="34" charset="0"/>
              </a:rPr>
              <a:t>commons.wikimedia.org</a:t>
            </a:r>
            <a:r>
              <a:rPr lang="en-US" sz="1200" dirty="0" smtClean="0">
                <a:latin typeface="Calibri" pitchFamily="34" charset="0"/>
              </a:rPr>
              <a:t> [online]. [cit. 23.3.2014].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http://commons.wikimedia.org/wiki/File%3ASmetana.jpg </a:t>
            </a: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FontTx/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</a:t>
            </a:r>
            <a:r>
              <a:rPr lang="en-US" sz="1200" i="1" dirty="0" smtClean="0">
                <a:latin typeface="Calibri" pitchFamily="34" charset="0"/>
              </a:rPr>
              <a:t>commons.wikimedia.org</a:t>
            </a:r>
            <a:r>
              <a:rPr lang="en-US" sz="1200" dirty="0" smtClean="0">
                <a:latin typeface="Calibri" pitchFamily="34" charset="0"/>
              </a:rPr>
              <a:t> [online]. [cit. 23.3.2014].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</a:t>
            </a:r>
            <a:r>
              <a:rPr lang="en-US" sz="1200" dirty="0" smtClean="0">
                <a:latin typeface="Calibri" pitchFamily="34" charset="0"/>
                <a:hlinkClick r:id="rId3"/>
              </a:rPr>
              <a:t>http://commons.wikimedia.org/wiki/File%3ADvorak.jpg</a:t>
            </a: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FontTx/>
              <a:buAutoNum type="arabicPlain"/>
            </a:pPr>
            <a:r>
              <a:rPr lang="cs-CZ" sz="1200" dirty="0" smtClean="0">
                <a:latin typeface="Calibri" pitchFamily="34" charset="0"/>
              </a:rPr>
              <a:t>BY ANONYMOUS, AFTER A PHOTO BY F. FRIEDRICH (EBAY.DE) [PUBLIC DOMAIN], VIA WIKIMEDIA COMMONS. </a:t>
            </a:r>
            <a:r>
              <a:rPr lang="cs-CZ" sz="1200" dirty="0" err="1" smtClean="0">
                <a:latin typeface="Calibri" pitchFamily="34" charset="0"/>
              </a:rPr>
              <a:t>commons.wikimedia.org</a:t>
            </a:r>
            <a:r>
              <a:rPr lang="cs-CZ" sz="1200" dirty="0" smtClean="0">
                <a:latin typeface="Calibri" pitchFamily="34" charset="0"/>
              </a:rPr>
              <a:t> [online]. [cit. 26.3.2014]. Dostupný na WWW: http://commons.wikimedia.org/wiki/File%3ANarodni_divadlo_Praha_1881.jpg </a:t>
            </a:r>
          </a:p>
          <a:p>
            <a:pPr marL="228600" indent="-228600">
              <a:buFontTx/>
              <a:buAutoNum type="arabicPlain"/>
            </a:pPr>
            <a:r>
              <a:rPr lang="en-US" sz="1200" dirty="0" smtClean="0">
                <a:latin typeface="Calibri" pitchFamily="34" charset="0"/>
              </a:rPr>
              <a:t>AUTOR NEUVEDEN. commons.wikimedia.org [online]. [cit. 26.3.2014].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</a:t>
            </a:r>
            <a:r>
              <a:rPr lang="en-US" sz="1200" dirty="0" smtClean="0">
                <a:latin typeface="Calibri" pitchFamily="34" charset="0"/>
                <a:hlinkClick r:id="rId4"/>
              </a:rPr>
              <a:t>http://upload.wikimedia.org/wikipedia/commons/2/22/ZFibich.jpg?uselang=cs</a:t>
            </a:r>
            <a:r>
              <a:rPr lang="en-US" sz="1200" dirty="0" smtClean="0">
                <a:latin typeface="Calibri" pitchFamily="34" charset="0"/>
              </a:rPr>
              <a:t> </a:t>
            </a:r>
            <a:endParaRPr lang="cs-CZ" sz="1200" dirty="0" smtClean="0">
              <a:latin typeface="Calibri" pitchFamily="34" charset="0"/>
            </a:endParaRPr>
          </a:p>
          <a:p>
            <a:endParaRPr lang="cs-CZ" sz="1200" i="1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?v=9FaIsRxP2IQ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?v=Pel5mgcrtL4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?v=ueg0vRIDVxs&amp;list=PLA7699AA315155274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youtube.com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watch</a:t>
            </a:r>
            <a:r>
              <a:rPr lang="cs-CZ" sz="1200" dirty="0" smtClean="0">
                <a:hlinkClick r:id="rId8"/>
              </a:rPr>
              <a:t>?v=Rncnj0tSak4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youtube.com</a:t>
            </a:r>
            <a:r>
              <a:rPr lang="cs-CZ" sz="1200" dirty="0" smtClean="0"/>
              <a:t>/</a:t>
            </a:r>
            <a:r>
              <a:rPr lang="cs-CZ" sz="1200" dirty="0" err="1" smtClean="0"/>
              <a:t>watch</a:t>
            </a:r>
            <a:r>
              <a:rPr lang="cs-CZ" sz="1200" dirty="0" smtClean="0"/>
              <a:t>?v=ZfAH4dJ6gKs</a:t>
            </a:r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9"/>
              </a:rPr>
              <a:t>www.office.</a:t>
            </a:r>
            <a:r>
              <a:rPr lang="cs-CZ" sz="1200" u="sng" dirty="0" err="1" smtClean="0">
                <a:hlinkClick r:id="rId9"/>
              </a:rPr>
              <a:t>microsoft.com</a:t>
            </a:r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353</TotalTime>
  <Words>1078</Words>
  <Application>Microsoft Office PowerPoint</Application>
  <PresentationFormat>Předvádění na obrazovce (4:3)</PresentationFormat>
  <Paragraphs>162</Paragraphs>
  <Slides>20</Slides>
  <Notes>20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Snímek 1</vt:lpstr>
      <vt:lpstr>anotace</vt:lpstr>
      <vt:lpstr>Český hudební romantismus</vt:lpstr>
      <vt:lpstr>Úkol: Charakterizuj romantismus v hudbě</vt:lpstr>
      <vt:lpstr>Snímek 5</vt:lpstr>
      <vt:lpstr>František Škroup (1801-1862)</vt:lpstr>
      <vt:lpstr>Bedřich Smetana (1824-1884)</vt:lpstr>
      <vt:lpstr>Snímek 8</vt:lpstr>
      <vt:lpstr>Které další skladby znáš?</vt:lpstr>
      <vt:lpstr>Antonín Dvořák (1841-1904)</vt:lpstr>
      <vt:lpstr>Snímek 11</vt:lpstr>
      <vt:lpstr>Poznáš písně, které inspirovaly autora?</vt:lpstr>
      <vt:lpstr>Zdeněk Fibich (1850-1900)</vt:lpstr>
      <vt:lpstr>Snímek 14</vt:lpstr>
      <vt:lpstr>Obraz hudebního života v 19. století…</vt:lpstr>
      <vt:lpstr>test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46</cp:revision>
  <dcterms:created xsi:type="dcterms:W3CDTF">2014-03-26T13:34:38Z</dcterms:created>
  <dcterms:modified xsi:type="dcterms:W3CDTF">2014-04-13T19:05:35Z</dcterms:modified>
</cp:coreProperties>
</file>