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23"/>
  </p:notesMasterIdLst>
  <p:sldIdLst>
    <p:sldId id="257" r:id="rId2"/>
    <p:sldId id="258" r:id="rId3"/>
    <p:sldId id="260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Gymnázium Lovosice, Sady pionýrů 600/6</a:t>
          </a:r>
          <a:endParaRPr lang="cs-CZ" sz="2000" b="0" dirty="0">
            <a:latin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latin typeface="Calibri" pitchFamily="34" charset="0"/>
            </a:rPr>
            <a:t>CZ.1.07/1.5.00/34.1073</a:t>
          </a:r>
          <a:endParaRPr lang="cs-CZ" sz="2000" b="0" dirty="0">
            <a:latin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</a:rPr>
            <a:t>: </a:t>
          </a:r>
          <a:r>
            <a:rPr lang="cs-CZ" sz="2000" b="0" dirty="0" smtClean="0">
              <a:solidFill>
                <a:schemeClr val="tx1"/>
              </a:solidFill>
              <a:latin typeface="Calibri" pitchFamily="34" charset="0"/>
            </a:rPr>
            <a:t>Mgr. Jarmila Brejchová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březen 2014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tercie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</a:t>
          </a:r>
          <a:r>
            <a:rPr lang="cs-CZ" sz="2000" dirty="0" smtClean="0">
              <a:solidFill>
                <a:schemeClr val="tx1"/>
              </a:solidFill>
              <a:latin typeface="Calibri" pitchFamily="34" charset="0"/>
            </a:rPr>
            <a:t>Hudební nauka</a:t>
          </a:r>
          <a:endParaRPr lang="cs-CZ" sz="2000" dirty="0">
            <a:solidFill>
              <a:schemeClr val="tx1"/>
            </a:solidFill>
            <a:latin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160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1600" baseline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800" b="0" baseline="0" smtClean="0">
              <a:solidFill>
                <a:schemeClr val="tx1"/>
              </a:solidFill>
              <a:latin typeface="Calibri" pitchFamily="34" charset="0"/>
            </a:rPr>
            <a:t>VY_32_INOVACE_3C_18_</a:t>
          </a:r>
          <a:r>
            <a:rPr lang="cs-CZ" sz="1600" b="0" baseline="0" smtClean="0">
              <a:solidFill>
                <a:schemeClr val="tx1"/>
              </a:solidFill>
              <a:latin typeface="Calibri" pitchFamily="34" charset="0"/>
            </a:rPr>
            <a:t> </a:t>
          </a:r>
          <a:r>
            <a:rPr lang="cs-CZ" sz="2000" b="0" baseline="0" dirty="0" smtClean="0">
              <a:solidFill>
                <a:schemeClr val="tx1"/>
              </a:solidFill>
              <a:latin typeface="Calibri" pitchFamily="34" charset="0"/>
            </a:rPr>
            <a:t>Hudební klasicismus      </a:t>
          </a:r>
          <a:endParaRPr lang="cs-CZ" sz="2000" b="0" dirty="0">
            <a:solidFill>
              <a:schemeClr val="tx1"/>
            </a:solidFill>
            <a:latin typeface="Calibri" pitchFamily="34" charset="0"/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E26D12-DDC6-4C0F-84A2-2BB8FE43F3CB}" type="presOf" srcId="{4C35D32F-0EAB-4CD7-82EE-45574DC2A586}" destId="{8BEBB6EC-1DAA-4CAC-8A25-BC0FCBD5DBD5}" srcOrd="0" destOrd="0" presId="urn:microsoft.com/office/officeart/2005/8/layout/target3"/>
    <dgm:cxn modelId="{D3C1F345-C854-4915-B0CD-CD92C523817A}" type="presOf" srcId="{B651F6E3-6281-48DB-9319-2AEAFDAE7572}" destId="{6BB5E863-4638-4E1D-BFDE-399D028AC4ED}" srcOrd="1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B1740207-3DA4-4974-9E8F-462B54A58D16}" type="presOf" srcId="{D8197B8C-B260-4A16-BDF4-0947B075E274}" destId="{5A5FFA88-C948-4069-8E93-59FA12366E83}" srcOrd="1" destOrd="0" presId="urn:microsoft.com/office/officeart/2005/8/layout/target3"/>
    <dgm:cxn modelId="{A1DB4BD5-7091-42DE-ADA2-661CF5942B64}" type="presOf" srcId="{CEBA0FA6-500F-48B5-B7A1-B51529BD38F2}" destId="{CAD3E342-3400-4A52-8AAC-15B5BF88AAB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169CAB-518C-4171-A667-3AA1548FB935}" type="presOf" srcId="{757F3AB3-0718-4624-B441-E567A8F0AB56}" destId="{333A1088-737F-45CB-B68E-254E46348037}" srcOrd="0" destOrd="0" presId="urn:microsoft.com/office/officeart/2005/8/layout/target3"/>
    <dgm:cxn modelId="{F09E4592-FEB2-4567-AC35-CF75E60BC831}" type="presOf" srcId="{BBE1F95E-D5AA-436D-B4F5-748C3834552C}" destId="{A5C228C9-6EC4-4821-934B-9E2EFBAB4497}" srcOrd="0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ACA0DDF-BF43-4EFA-BADB-A09B0BBC4C7D}" type="presOf" srcId="{BBE1F95E-D5AA-436D-B4F5-748C3834552C}" destId="{B5AA812A-7391-47E3-B3BF-07AB9DC3D00C}" srcOrd="1" destOrd="0" presId="urn:microsoft.com/office/officeart/2005/8/layout/target3"/>
    <dgm:cxn modelId="{BD63EE24-4F64-48AF-A27C-770FFD88EC97}" type="presOf" srcId="{D1D4F407-5343-4D3F-B5B9-D407B03CAEB4}" destId="{D005CE8C-CC26-4C3E-AC11-E15060ECD759}" srcOrd="0" destOrd="0" presId="urn:microsoft.com/office/officeart/2005/8/layout/target3"/>
    <dgm:cxn modelId="{F96CDBCC-DB1E-481B-A7D1-FAD7D9243642}" type="presOf" srcId="{D1B46980-6531-4606-95E6-44980827E919}" destId="{6140AFEC-043D-4C43-A2F9-D0F5331DF3A3}" srcOrd="0" destOrd="0" presId="urn:microsoft.com/office/officeart/2005/8/layout/target3"/>
    <dgm:cxn modelId="{932EB5FB-5D4D-444F-A282-E415A5996851}" type="presOf" srcId="{D1B46980-6531-4606-95E6-44980827E919}" destId="{2BE915AB-18AA-4053-B92C-3BFC9ED204BB}" srcOrd="1" destOrd="0" presId="urn:microsoft.com/office/officeart/2005/8/layout/target3"/>
    <dgm:cxn modelId="{5F948183-4C57-425E-8ACA-E4B75C282006}" type="presOf" srcId="{4C35D32F-0EAB-4CD7-82EE-45574DC2A586}" destId="{890E4F0B-2866-4A3F-A3C7-2A14B1797930}" srcOrd="1" destOrd="0" presId="urn:microsoft.com/office/officeart/2005/8/layout/target3"/>
    <dgm:cxn modelId="{851A2279-F952-4523-A793-8BAA730D680B}" type="presOf" srcId="{CEBA0FA6-500F-48B5-B7A1-B51529BD38F2}" destId="{02176FA0-10E9-44DC-9A54-485A362F109B}" srcOrd="1" destOrd="0" presId="urn:microsoft.com/office/officeart/2005/8/layout/target3"/>
    <dgm:cxn modelId="{8D8C8273-F769-4C73-BE19-266E6E5B74C7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78500A-8F4A-4763-B1B9-55BE6E8914C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DC32230-6282-415F-A0C9-7EE66E189349}" type="presOf" srcId="{D1D4F407-5343-4D3F-B5B9-D407B03CAEB4}" destId="{AED2198E-93D5-4001-81B4-73124B309672}" srcOrd="1" destOrd="0" presId="urn:microsoft.com/office/officeart/2005/8/layout/target3"/>
    <dgm:cxn modelId="{45E9DDC4-3D63-417D-B7C3-7AC09498DF73}" type="presParOf" srcId="{333A1088-737F-45CB-B68E-254E46348037}" destId="{F5ABB229-8D3B-4694-996A-96F23CF14429}" srcOrd="0" destOrd="0" presId="urn:microsoft.com/office/officeart/2005/8/layout/target3"/>
    <dgm:cxn modelId="{448209F8-EFA4-46DA-B4D7-82A23EEE234F}" type="presParOf" srcId="{333A1088-737F-45CB-B68E-254E46348037}" destId="{F41139FD-01EE-4571-8B17-4FB00FC51163}" srcOrd="1" destOrd="0" presId="urn:microsoft.com/office/officeart/2005/8/layout/target3"/>
    <dgm:cxn modelId="{CCA4879A-EE0E-4597-A469-BDB857A71D65}" type="presParOf" srcId="{333A1088-737F-45CB-B68E-254E46348037}" destId="{D005CE8C-CC26-4C3E-AC11-E15060ECD759}" srcOrd="2" destOrd="0" presId="urn:microsoft.com/office/officeart/2005/8/layout/target3"/>
    <dgm:cxn modelId="{8655B451-76FB-429A-82F7-77137D5DAC09}" type="presParOf" srcId="{333A1088-737F-45CB-B68E-254E46348037}" destId="{2C702D82-9B77-49B7-9568-BB8EB47C3372}" srcOrd="3" destOrd="0" presId="urn:microsoft.com/office/officeart/2005/8/layout/target3"/>
    <dgm:cxn modelId="{F613B644-8CBF-4CD3-AEAD-670B124E77FA}" type="presParOf" srcId="{333A1088-737F-45CB-B68E-254E46348037}" destId="{A52A0455-90FF-4808-ABD0-F02540D31D5A}" srcOrd="4" destOrd="0" presId="urn:microsoft.com/office/officeart/2005/8/layout/target3"/>
    <dgm:cxn modelId="{A314E944-7738-40B7-B5C0-30E2FAE59A3C}" type="presParOf" srcId="{333A1088-737F-45CB-B68E-254E46348037}" destId="{6140AFEC-043D-4C43-A2F9-D0F5331DF3A3}" srcOrd="5" destOrd="0" presId="urn:microsoft.com/office/officeart/2005/8/layout/target3"/>
    <dgm:cxn modelId="{F469F476-B608-483C-A344-2B7FEDA73E97}" type="presParOf" srcId="{333A1088-737F-45CB-B68E-254E46348037}" destId="{9358AC05-5D7D-4327-9F80-1AD486AEA664}" srcOrd="6" destOrd="0" presId="urn:microsoft.com/office/officeart/2005/8/layout/target3"/>
    <dgm:cxn modelId="{8A8FBCC5-63EB-4FA6-A663-FB7711D68419}" type="presParOf" srcId="{333A1088-737F-45CB-B68E-254E46348037}" destId="{313FC574-E1CD-4FB4-B054-0B805CE0447D}" srcOrd="7" destOrd="0" presId="urn:microsoft.com/office/officeart/2005/8/layout/target3"/>
    <dgm:cxn modelId="{0F550148-69F7-4495-AA03-59BE2C163DCC}" type="presParOf" srcId="{333A1088-737F-45CB-B68E-254E46348037}" destId="{619D679B-A015-4ECF-8348-D1034C574F40}" srcOrd="8" destOrd="0" presId="urn:microsoft.com/office/officeart/2005/8/layout/target3"/>
    <dgm:cxn modelId="{387ACB3D-C76A-47D6-8A74-D3B36D1F7A53}" type="presParOf" srcId="{333A1088-737F-45CB-B68E-254E46348037}" destId="{322283A8-4A27-4CDA-BAE3-F381106A9174}" srcOrd="9" destOrd="0" presId="urn:microsoft.com/office/officeart/2005/8/layout/target3"/>
    <dgm:cxn modelId="{2583D87C-7BA9-4A21-8CD7-757D8A4B6CDA}" type="presParOf" srcId="{333A1088-737F-45CB-B68E-254E46348037}" destId="{FFC9F71D-1B4F-4AD9-A4A6-86ADEFC8AF5C}" srcOrd="10" destOrd="0" presId="urn:microsoft.com/office/officeart/2005/8/layout/target3"/>
    <dgm:cxn modelId="{ADC6E4BB-DCE0-487D-907B-A0035E4AB6B3}" type="presParOf" srcId="{333A1088-737F-45CB-B68E-254E46348037}" destId="{25B08C86-7E15-44DC-BE7F-FFB55DD49D12}" srcOrd="11" destOrd="0" presId="urn:microsoft.com/office/officeart/2005/8/layout/target3"/>
    <dgm:cxn modelId="{1D0C8C91-3DDF-4CB9-8E1C-00EEEB0D7221}" type="presParOf" srcId="{333A1088-737F-45CB-B68E-254E46348037}" destId="{76644BE8-9D7C-4C09-B250-3D10AF48CBB7}" srcOrd="12" destOrd="0" presId="urn:microsoft.com/office/officeart/2005/8/layout/target3"/>
    <dgm:cxn modelId="{764E1CA6-DA7D-4850-B8CA-D624F7C179FB}" type="presParOf" srcId="{333A1088-737F-45CB-B68E-254E46348037}" destId="{EE85B701-7295-41C0-BA7A-34D3756A2AE6}" srcOrd="13" destOrd="0" presId="urn:microsoft.com/office/officeart/2005/8/layout/target3"/>
    <dgm:cxn modelId="{83B31495-1272-4A9B-B0A7-1F3C40517BA8}" type="presParOf" srcId="{333A1088-737F-45CB-B68E-254E46348037}" destId="{8BEBB6EC-1DAA-4CAC-8A25-BC0FCBD5DBD5}" srcOrd="14" destOrd="0" presId="urn:microsoft.com/office/officeart/2005/8/layout/target3"/>
    <dgm:cxn modelId="{E9F98DC1-8289-42E0-A794-8FA21A49B1F9}" type="presParOf" srcId="{333A1088-737F-45CB-B68E-254E46348037}" destId="{5955ED15-90AA-4F08-A8A5-1ED70581E58B}" srcOrd="15" destOrd="0" presId="urn:microsoft.com/office/officeart/2005/8/layout/target3"/>
    <dgm:cxn modelId="{6C543456-E666-4BAF-AC5E-2749D8B6E572}" type="presParOf" srcId="{333A1088-737F-45CB-B68E-254E46348037}" destId="{26528689-9DF4-4685-8F23-BABDBD774F07}" srcOrd="16" destOrd="0" presId="urn:microsoft.com/office/officeart/2005/8/layout/target3"/>
    <dgm:cxn modelId="{8F611A3A-92C1-4318-85B3-7D7B26A5CCB9}" type="presParOf" srcId="{333A1088-737F-45CB-B68E-254E46348037}" destId="{CAD3E342-3400-4A52-8AAC-15B5BF88AABE}" srcOrd="17" destOrd="0" presId="urn:microsoft.com/office/officeart/2005/8/layout/target3"/>
    <dgm:cxn modelId="{699215A3-236B-4861-9143-ABB565ECA433}" type="presParOf" srcId="{333A1088-737F-45CB-B68E-254E46348037}" destId="{486F9B35-3F77-4B86-95AC-C956F2B86E44}" srcOrd="18" destOrd="0" presId="urn:microsoft.com/office/officeart/2005/8/layout/target3"/>
    <dgm:cxn modelId="{547D1159-CF67-4AE6-A73A-AF2C0CBA91DD}" type="presParOf" srcId="{333A1088-737F-45CB-B68E-254E46348037}" destId="{FE72208B-B9B5-47BF-B463-2DC6D6185814}" srcOrd="19" destOrd="0" presId="urn:microsoft.com/office/officeart/2005/8/layout/target3"/>
    <dgm:cxn modelId="{95858F91-D7DA-4906-8D02-F7404046D499}" type="presParOf" srcId="{333A1088-737F-45CB-B68E-254E46348037}" destId="{A5C228C9-6EC4-4821-934B-9E2EFBAB4497}" srcOrd="20" destOrd="0" presId="urn:microsoft.com/office/officeart/2005/8/layout/target3"/>
    <dgm:cxn modelId="{BE153AF2-0347-49B9-95E0-337FFC39FE28}" type="presParOf" srcId="{333A1088-737F-45CB-B68E-254E46348037}" destId="{AED2198E-93D5-4001-81B4-73124B309672}" srcOrd="21" destOrd="0" presId="urn:microsoft.com/office/officeart/2005/8/layout/target3"/>
    <dgm:cxn modelId="{16B14321-4A01-4B15-94F4-0387475D443A}" type="presParOf" srcId="{333A1088-737F-45CB-B68E-254E46348037}" destId="{2BE915AB-18AA-4053-B92C-3BFC9ED204BB}" srcOrd="22" destOrd="0" presId="urn:microsoft.com/office/officeart/2005/8/layout/target3"/>
    <dgm:cxn modelId="{D67A4C84-7054-451E-85D4-ABBDA1542B40}" type="presParOf" srcId="{333A1088-737F-45CB-B68E-254E46348037}" destId="{6BB5E863-4638-4E1D-BFDE-399D028AC4ED}" srcOrd="23" destOrd="0" presId="urn:microsoft.com/office/officeart/2005/8/layout/target3"/>
    <dgm:cxn modelId="{D870F5A0-9A9D-4D0C-ABFB-8056AF9B7FBD}" type="presParOf" srcId="{333A1088-737F-45CB-B68E-254E46348037}" destId="{5A5FFA88-C948-4069-8E93-59FA12366E83}" srcOrd="24" destOrd="0" presId="urn:microsoft.com/office/officeart/2005/8/layout/target3"/>
    <dgm:cxn modelId="{EB5D28A1-9B5D-4F62-95EF-4D166C59636D}" type="presParOf" srcId="{333A1088-737F-45CB-B68E-254E46348037}" destId="{890E4F0B-2866-4A3F-A3C7-2A14B1797930}" srcOrd="25" destOrd="0" presId="urn:microsoft.com/office/officeart/2005/8/layout/target3"/>
    <dgm:cxn modelId="{0D747016-38B9-4F68-BFA7-2714633D921F}" type="presParOf" srcId="{333A1088-737F-45CB-B68E-254E46348037}" destId="{02176FA0-10E9-44DC-9A54-485A362F109B}" srcOrd="26" destOrd="0" presId="urn:microsoft.com/office/officeart/2005/8/layout/target3"/>
    <dgm:cxn modelId="{0184ED3E-4961-4F24-9221-0A67FB2BA6D0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2F6BF0-8410-426F-8F1D-AA451B5997E6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E69BB5-A245-4079-B1A1-4B239E6DD1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69BB5-A245-4079-B1A1-4B239E6DD11E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12448F5-721C-4316-B329-B0427F77247B}" type="datetimeFigureOut">
              <a:rPr lang="cs-CZ" smtClean="0"/>
              <a:pPr/>
              <a:t>13.4.2014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28FB278-6CB8-4F5B-B248-72787B8A8F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PbxIT9W1AY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o1TLkvQEHQ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slide" Target="slide13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F5kr251BRs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4N5-OALObk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Mozart_drawing_Doris_Stock_1789.jpg?uselang=cs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tF5kr251BRs" TargetMode="External"/><Relationship Id="rId5" Type="http://schemas.openxmlformats.org/officeDocument/2006/relationships/hyperlink" Target="https://www.youtube.com/watch?v=io1TLkvQEHQ" TargetMode="External"/><Relationship Id="rId4" Type="http://schemas.openxmlformats.org/officeDocument/2006/relationships/hyperlink" Target="https://www.youtube.com/watch?v=nPbxIT9W1A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seznamuje  žáky s dějinami hudby v období klasicismu</a:t>
            </a:r>
          </a:p>
          <a:p>
            <a:r>
              <a:rPr lang="cs-CZ" dirty="0" smtClean="0"/>
              <a:t>Přibližuje jim trojici nejvýznamnějších skladatelů, mají možnost poslechnout si ukázky z jejich tvorby dostupné na </a:t>
            </a:r>
            <a:r>
              <a:rPr lang="cs-CZ" dirty="0" err="1" smtClean="0"/>
              <a:t>You</a:t>
            </a:r>
            <a:r>
              <a:rPr lang="cs-CZ" dirty="0" smtClean="0"/>
              <a:t> Tube</a:t>
            </a:r>
          </a:p>
          <a:p>
            <a:r>
              <a:rPr lang="cs-CZ" dirty="0" smtClean="0"/>
              <a:t>Je určen pro interaktivní </a:t>
            </a:r>
            <a:r>
              <a:rPr lang="cs-CZ" dirty="0" smtClean="0"/>
              <a:t>tabuli </a:t>
            </a:r>
            <a:endParaRPr lang="cs-CZ" dirty="0" smtClean="0"/>
          </a:p>
          <a:p>
            <a:r>
              <a:rPr lang="cs-CZ" dirty="0" smtClean="0"/>
              <a:t>Lze jej využít pro výklad i opakování, poslouží i pro zápisky žáků</a:t>
            </a:r>
          </a:p>
          <a:p>
            <a:r>
              <a:rPr lang="cs-CZ" dirty="0" smtClean="0"/>
              <a:t>Primárně je určen pro tercii víceletého studia, ale dá se využít i v dalších ročnících nižšího gymnázia a v sextě či ve 2. ročníku čtyřletého studia</a:t>
            </a:r>
          </a:p>
          <a:p>
            <a:r>
              <a:rPr lang="cs-CZ" dirty="0" smtClean="0"/>
              <a:t>Součástí </a:t>
            </a:r>
            <a:r>
              <a:rPr lang="cs-CZ" dirty="0" smtClean="0"/>
              <a:t>jsou také úkoly pro žáky (červeně zbarvené, po klepnutí se objeví správná odpověď</a:t>
            </a:r>
            <a:r>
              <a:rPr lang="cs-CZ" dirty="0" smtClean="0"/>
              <a:t>) a </a:t>
            </a:r>
            <a:r>
              <a:rPr lang="cs-CZ" dirty="0" smtClean="0"/>
              <a:t>test (po klepnutí zůstane na snímku pouze správná odpověď</a:t>
            </a:r>
            <a:r>
              <a:rPr lang="cs-CZ" dirty="0" smtClean="0"/>
              <a:t>)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Zahrnuje hudební tvorbu v rozmezí let 1730-1820</a:t>
            </a:r>
          </a:p>
          <a:p>
            <a:r>
              <a:rPr lang="cs-CZ" dirty="0" smtClean="0"/>
              <a:t>Myšlenkově souvisí  s racionalismem a osvícenstvím  (důraz je kladen na význam rozumu v lidském konání)</a:t>
            </a:r>
          </a:p>
          <a:p>
            <a:r>
              <a:rPr lang="cs-CZ" dirty="0" smtClean="0"/>
              <a:t>Ve výtvarném umění je vzorem antické Řecko (střízlivost a prostota výrazu, pevný řád a forma)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Hudební klasicismus přinesl oproti baroku uměřenost, vyrovnanost, klidnější melodické linie, důraz na vůdčí melodii, pozornost k vybroušení formy</a:t>
            </a:r>
          </a:p>
          <a:p>
            <a:r>
              <a:rPr lang="cs-CZ" dirty="0" smtClean="0"/>
              <a:t>Vznikla sonátová forma, která se užívala v prvních větách symfonií, sonát pro sólové nástroje, v dílech pro smyčcové kvarteto</a:t>
            </a:r>
          </a:p>
          <a:p>
            <a:r>
              <a:rPr lang="cs-CZ" sz="2000" dirty="0" smtClean="0">
                <a:hlinkClick r:id="rId3"/>
              </a:rPr>
              <a:t>Mozart, </a:t>
            </a:r>
            <a:r>
              <a:rPr lang="cs-CZ" sz="2000" dirty="0" err="1" smtClean="0">
                <a:hlinkClick r:id="rId3"/>
              </a:rPr>
              <a:t>Eine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err="1" smtClean="0">
                <a:hlinkClick r:id="rId3"/>
              </a:rPr>
              <a:t>kleine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err="1" smtClean="0">
                <a:hlinkClick r:id="rId3"/>
              </a:rPr>
              <a:t>Nachtmusik</a:t>
            </a:r>
            <a:r>
              <a:rPr lang="cs-CZ" sz="2000" dirty="0" smtClean="0">
                <a:hlinkClick r:id="rId3"/>
              </a:rPr>
              <a:t> KV 525 Karl </a:t>
            </a:r>
            <a:r>
              <a:rPr lang="cs-CZ" sz="2000" dirty="0" err="1" smtClean="0">
                <a:hlinkClick r:id="rId3"/>
              </a:rPr>
              <a:t>Bohm</a:t>
            </a:r>
            <a:r>
              <a:rPr lang="cs-CZ" sz="2000" dirty="0" smtClean="0">
                <a:hlinkClick r:id="rId3"/>
              </a:rPr>
              <a:t>, </a:t>
            </a:r>
            <a:r>
              <a:rPr lang="cs-CZ" sz="2000" dirty="0" err="1" smtClean="0">
                <a:hlinkClick r:id="rId3"/>
              </a:rPr>
              <a:t>Wiener</a:t>
            </a:r>
            <a:r>
              <a:rPr lang="cs-CZ" sz="2000" dirty="0" smtClean="0">
                <a:hlinkClick r:id="rId3"/>
              </a:rPr>
              <a:t> </a:t>
            </a:r>
            <a:r>
              <a:rPr lang="cs-CZ" sz="2000" dirty="0" err="1" smtClean="0">
                <a:hlinkClick r:id="rId3"/>
              </a:rPr>
              <a:t>Philharmoniker</a:t>
            </a:r>
            <a:r>
              <a:rPr lang="cs-CZ" sz="2000" dirty="0" smtClean="0">
                <a:hlinkClick r:id="rId3"/>
              </a:rPr>
              <a:t> - </a:t>
            </a:r>
            <a:r>
              <a:rPr lang="cs-CZ" sz="2000" dirty="0" err="1" smtClean="0">
                <a:hlinkClick r:id="rId3"/>
              </a:rPr>
              <a:t>YouTube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84615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/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Které nástroje najdeš ve smyčcovém kvartetu?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5" name="Picture 7" descr="C:\Users\Lovosice Home\AppData\Local\Microsoft\Windows\Temporary Internet Files\Content.IE5\V37IZ9LW\MP90038537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6062008" y="2571744"/>
            <a:ext cx="2510520" cy="3514727"/>
          </a:xfrm>
          <a:prstGeom prst="rect">
            <a:avLst/>
          </a:prstGeom>
          <a:noFill/>
        </p:spPr>
      </p:pic>
      <p:pic>
        <p:nvPicPr>
          <p:cNvPr id="2056" name="Picture 8" descr="C:\Users\Lovosice Home\AppData\Local\Microsoft\Windows\Temporary Internet Files\Content.IE5\VNBYKD7A\MP90038278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5" y="2163527"/>
            <a:ext cx="2571768" cy="1836977"/>
          </a:xfrm>
          <a:prstGeom prst="rect">
            <a:avLst/>
          </a:prstGeom>
          <a:noFill/>
        </p:spPr>
      </p:pic>
      <p:pic>
        <p:nvPicPr>
          <p:cNvPr id="14" name="Picture 8" descr="C:\Users\Lovosice Home\AppData\Local\Microsoft\Windows\Temporary Internet Files\Content.IE5\VNBYKD7A\MP900382780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316872"/>
            <a:ext cx="2571768" cy="1836979"/>
          </a:xfrm>
          <a:prstGeom prst="rect">
            <a:avLst/>
          </a:prstGeom>
          <a:noFill/>
        </p:spPr>
      </p:pic>
      <p:pic>
        <p:nvPicPr>
          <p:cNvPr id="2057" name="Picture 9" descr="C:\Users\Lovosice Home\AppData\Local\Microsoft\Windows\Temporary Internet Files\Content.IE5\V37IZ9LW\MP90038275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57554" y="2243129"/>
            <a:ext cx="2428891" cy="3400449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857356" y="3429000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housle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14480" y="5000636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housle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29124" y="3071810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viola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643702" y="3714752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violoncello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25"/>
            <a:ext cx="8229600" cy="5697538"/>
          </a:xfrm>
        </p:spPr>
        <p:txBody>
          <a:bodyPr/>
          <a:lstStyle/>
          <a:p>
            <a:r>
              <a:rPr lang="cs-CZ" dirty="0" smtClean="0"/>
              <a:t>Zdokonalily se hudební nástroje, což umožnilo zdokonalit techniku nástrojové hry</a:t>
            </a:r>
          </a:p>
          <a:p>
            <a:r>
              <a:rPr lang="cs-CZ" dirty="0" smtClean="0"/>
              <a:t>Ustálil se malý klasický orchestr, symfonické těleso čítalo 35-40 hráčů</a:t>
            </a:r>
          </a:p>
          <a:p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V37IZ9LW\MP9004049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3020782"/>
            <a:ext cx="4214842" cy="3010601"/>
          </a:xfrm>
          <a:prstGeom prst="rect">
            <a:avLst/>
          </a:prstGeom>
          <a:noFill/>
        </p:spPr>
      </p:pic>
      <p:pic>
        <p:nvPicPr>
          <p:cNvPr id="1030" name="Picture 6" descr="C:\Users\Lovosice Home\AppData\Local\Microsoft\Windows\Temporary Internet Files\Content.IE5\V37IZ9LW\dglxasset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70" y="2986082"/>
            <a:ext cx="2153346" cy="30146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1214422"/>
            <a:ext cx="7786742" cy="5359416"/>
          </a:xfrm>
        </p:spPr>
        <p:txBody>
          <a:bodyPr/>
          <a:lstStyle/>
          <a:p>
            <a:r>
              <a:rPr lang="cs-CZ" dirty="0" smtClean="0"/>
              <a:t>Rozvíjela se opera, už nejen v Itálii, ale stejně kvalitně i v dalších zemích a nezpívalo se jen italsky jako dříve</a:t>
            </a:r>
          </a:p>
          <a:p>
            <a:r>
              <a:rPr lang="cs-CZ" dirty="0" smtClean="0"/>
              <a:t>Vznikaly i lidové opery, oblíbená byla komická opera (buffa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en-US" sz="2400" dirty="0" smtClean="0">
                <a:hlinkClick r:id="rId3"/>
              </a:rPr>
              <a:t>Mozart : The Marriage of Figaro - Overture - YouTube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hlinkClick r:id="rId3" action="ppaction://hlinksldjump"/>
              </a:rPr>
              <a:t>Joseph</a:t>
            </a:r>
            <a:r>
              <a:rPr lang="cs-CZ" sz="3600" dirty="0" smtClean="0">
                <a:hlinkClick r:id="rId3" action="ppaction://hlinksldjump"/>
              </a:rPr>
              <a:t> Haydn </a:t>
            </a:r>
            <a:r>
              <a:rPr lang="cs-CZ" dirty="0" smtClean="0">
                <a:hlinkClick r:id="rId3" action="ppaction://hlinksldjump"/>
              </a:rPr>
              <a:t>(1732-1809)</a:t>
            </a:r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>
                <a:hlinkClick r:id="rId4" action="ppaction://hlinksldjump"/>
              </a:rPr>
              <a:t>Wolfgang Amadeus Mozart </a:t>
            </a:r>
            <a:r>
              <a:rPr lang="cs-CZ" dirty="0" smtClean="0">
                <a:hlinkClick r:id="rId4" action="ppaction://hlinksldjump"/>
              </a:rPr>
              <a:t>(</a:t>
            </a:r>
            <a:r>
              <a:rPr lang="cs-CZ" smtClean="0">
                <a:hlinkClick r:id="rId4" action="ppaction://hlinksldjump"/>
              </a:rPr>
              <a:t>1756-1791)</a:t>
            </a:r>
            <a:endParaRPr lang="cs-CZ" smtClean="0"/>
          </a:p>
          <a:p>
            <a:endParaRPr lang="cs-CZ" dirty="0" smtClean="0"/>
          </a:p>
          <a:p>
            <a:r>
              <a:rPr lang="cs-CZ" sz="3600" dirty="0" err="1" smtClean="0">
                <a:hlinkClick r:id="rId5" action="ppaction://hlinksldjump"/>
              </a:rPr>
              <a:t>Ludwig</a:t>
            </a:r>
            <a:r>
              <a:rPr lang="cs-CZ" sz="3600" dirty="0" smtClean="0">
                <a:hlinkClick r:id="rId5" action="ppaction://hlinksldjump"/>
              </a:rPr>
              <a:t> van Beethoven </a:t>
            </a:r>
            <a:r>
              <a:rPr lang="cs-CZ" dirty="0" smtClean="0">
                <a:hlinkClick r:id="rId5" action="ppaction://hlinksldjump"/>
              </a:rPr>
              <a:t>(1770-1827)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Joseph</a:t>
            </a:r>
            <a:r>
              <a:rPr lang="cs-CZ" dirty="0" smtClean="0"/>
              <a:t> Haydn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Otec smyčcového kvartetu (83 , např. Skřivánčí, Císařský…)</a:t>
            </a:r>
          </a:p>
          <a:p>
            <a:r>
              <a:rPr lang="cs-CZ" dirty="0" smtClean="0"/>
              <a:t>Zkomponoval 104 symfonií (např. Symfonie č. 94 G dur S úderem kotlů, Symfonie č. 100 G dur Vojenská…)</a:t>
            </a:r>
          </a:p>
          <a:p>
            <a:r>
              <a:rPr lang="cs-CZ" dirty="0" smtClean="0"/>
              <a:t>Autor oratorií (Stvoření světa, Roční doby)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143900" y="6143644"/>
            <a:ext cx="500066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Nikdy nebyl svobodným umělcem, ve službách knížete </a:t>
            </a:r>
            <a:r>
              <a:rPr lang="cs-CZ" dirty="0" err="1" smtClean="0"/>
              <a:t>Esterházyho</a:t>
            </a:r>
            <a:r>
              <a:rPr lang="cs-CZ" dirty="0" smtClean="0"/>
              <a:t> byl téměř 30 let</a:t>
            </a:r>
            <a:endParaRPr lang="cs-CZ" dirty="0"/>
          </a:p>
        </p:txBody>
      </p:sp>
      <p:pic>
        <p:nvPicPr>
          <p:cNvPr id="9" name="Obrázek 8" descr="Joseph_Hayd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8926" y="720553"/>
            <a:ext cx="3786214" cy="478492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714612" y="5143512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8072462" y="6143644"/>
            <a:ext cx="500066" cy="42862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Wolfgang Amadeus Mozart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Jeho hudební genialita se projevila již v raném dětství, jako zázračné dítě procestoval téměř celou Evropu</a:t>
            </a:r>
          </a:p>
          <a:p>
            <a:r>
              <a:rPr lang="cs-CZ" dirty="0" smtClean="0"/>
              <a:t>Byl koncertním mistrem salcburské arcibiskupské kapely, ale od roku 1781 se jako svobodný umělec usadil ve Vídni</a:t>
            </a:r>
          </a:p>
          <a:p>
            <a:r>
              <a:rPr lang="cs-CZ" dirty="0" smtClean="0"/>
              <a:t>Ačkoli sklízel úspěchy například v Praze, zájem veřejnosti o něj opadal a zadlužený Mozart, vyčerpaný intrikami a s podlomeným zdravím z mládí předčasně zemřel </a:t>
            </a:r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286776" y="6215082"/>
            <a:ext cx="500066" cy="357190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Mozartova nejznámější díla vynikají invencí, svěží melodikou a hravostí</a:t>
            </a:r>
            <a:endParaRPr lang="cs-CZ" sz="2800" dirty="0"/>
          </a:p>
        </p:txBody>
      </p:sp>
      <p:pic>
        <p:nvPicPr>
          <p:cNvPr id="4" name="Zástupný symbol pro obsah 3" descr="Mozart_drawing_Doris_Stock_1789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35054" y="2249488"/>
            <a:ext cx="3682891" cy="4525962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Opery: Únos ze serailu, </a:t>
            </a:r>
            <a:r>
              <a:rPr lang="cs-CZ" dirty="0" err="1" smtClean="0"/>
              <a:t>Figarova</a:t>
            </a:r>
            <a:r>
              <a:rPr lang="cs-CZ" dirty="0" smtClean="0"/>
              <a:t> svatba, Don </a:t>
            </a:r>
            <a:r>
              <a:rPr lang="cs-CZ" dirty="0" err="1" smtClean="0"/>
              <a:t>Giovanni</a:t>
            </a:r>
            <a:r>
              <a:rPr lang="cs-CZ" dirty="0" smtClean="0"/>
              <a:t>, Kouzelná flétna</a:t>
            </a:r>
          </a:p>
          <a:p>
            <a:r>
              <a:rPr lang="cs-CZ" dirty="0" smtClean="0"/>
              <a:t>Symfonie:  D dur Pražská, symfonie C dur Jupiter</a:t>
            </a:r>
          </a:p>
          <a:p>
            <a:r>
              <a:rPr lang="cs-CZ" dirty="0" smtClean="0"/>
              <a:t>Komorní tvorba: </a:t>
            </a:r>
            <a:r>
              <a:rPr lang="cs-CZ" dirty="0" err="1" smtClean="0"/>
              <a:t>Haffnerova</a:t>
            </a:r>
            <a:r>
              <a:rPr lang="cs-CZ" dirty="0" smtClean="0"/>
              <a:t> serenáda, Malá noční hudba</a:t>
            </a:r>
          </a:p>
          <a:p>
            <a:r>
              <a:rPr lang="cs-CZ" dirty="0" smtClean="0"/>
              <a:t>Oceňované jsou sólové houslové koncerty A dur, D dur, klavírní koncert d moll, smyčcová kvarteta</a:t>
            </a:r>
          </a:p>
          <a:p>
            <a:r>
              <a:rPr lang="cs-CZ" dirty="0" smtClean="0"/>
              <a:t>Vokálně-instrumentální díla: Ave </a:t>
            </a:r>
            <a:r>
              <a:rPr lang="cs-CZ" dirty="0" err="1" smtClean="0"/>
              <a:t>verum</a:t>
            </a:r>
            <a:r>
              <a:rPr lang="cs-CZ" dirty="0" smtClean="0"/>
              <a:t> corpus, Rekviem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59293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8715404" y="6357958"/>
            <a:ext cx="285752" cy="35719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Ludwig</a:t>
            </a:r>
            <a:r>
              <a:rPr lang="cs-CZ" dirty="0" smtClean="0"/>
              <a:t> van Beethoven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 svém díle předjímá romantismus</a:t>
            </a:r>
          </a:p>
          <a:p>
            <a:r>
              <a:rPr lang="cs-CZ" dirty="0" smtClean="0"/>
              <a:t>Záhy projevil hudební nadání, které jeho otec, hudebník, nesoustavně rozvíjel; Beethoven neměl příliš šťastné dětství</a:t>
            </a:r>
          </a:p>
          <a:p>
            <a:r>
              <a:rPr lang="cs-CZ" dirty="0" smtClean="0"/>
              <a:t>Jako hudebník začínal u dvora v Bonnu, od roku 1792 se usadil ve Vídni jako svobodný umělec</a:t>
            </a:r>
          </a:p>
          <a:p>
            <a:r>
              <a:rPr lang="cs-CZ" dirty="0" smtClean="0"/>
              <a:t>Jeho choroba vyústila roku 1816 v úplnou hluchotu a ovlivňovala jeho chování k lidem</a:t>
            </a:r>
          </a:p>
          <a:p>
            <a:r>
              <a:rPr lang="cs-CZ" dirty="0" smtClean="0"/>
              <a:t>Byl nadšen ideály Velké francouzské revoluce, smýšlel jako demokrat a humanista</a:t>
            </a:r>
            <a:endParaRPr lang="cs-CZ" dirty="0"/>
          </a:p>
        </p:txBody>
      </p:sp>
      <p:sp>
        <p:nvSpPr>
          <p:cNvPr id="4" name="Tlačítko akce: Domů 3">
            <a:hlinkClick r:id="rId3" action="ppaction://hlinksldjump" highlightClick="1"/>
          </p:cNvPr>
          <p:cNvSpPr/>
          <p:nvPr/>
        </p:nvSpPr>
        <p:spPr>
          <a:xfrm>
            <a:off x="8215338" y="6072206"/>
            <a:ext cx="428628" cy="50004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Beethovenova tvorba</a:t>
            </a:r>
            <a:endParaRPr lang="cs-CZ" sz="3200" dirty="0"/>
          </a:p>
        </p:txBody>
      </p:sp>
      <p:pic>
        <p:nvPicPr>
          <p:cNvPr id="4" name="Zástupný symbol pro obsah 3" descr="Ludwig_van_Beethoven.jpg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0056" y="2285992"/>
            <a:ext cx="3476902" cy="4357718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429124" y="2249424"/>
            <a:ext cx="425767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9 symfonií, např. 3. symfonie Es dur </a:t>
            </a:r>
            <a:r>
              <a:rPr lang="cs-CZ" dirty="0" err="1" smtClean="0"/>
              <a:t>Eroika</a:t>
            </a:r>
            <a:r>
              <a:rPr lang="cs-CZ" dirty="0" smtClean="0"/>
              <a:t>, 5. symfonie c moll Osudová,  6. symfonie F dur Pastorální, 9. symfonie d moll s Schillerovou Ódou na radost</a:t>
            </a:r>
          </a:p>
          <a:p>
            <a:r>
              <a:rPr lang="cs-CZ" dirty="0" smtClean="0"/>
              <a:t>Klavírní sonáty: Patetická c moll, sonáta Měsíční svit cis moll </a:t>
            </a:r>
          </a:p>
          <a:p>
            <a:r>
              <a:rPr lang="cs-CZ" dirty="0" smtClean="0"/>
              <a:t>Komorní tvorba: smyčcové kvartety, houslové sonáty, klavírní a houslové koncerty </a:t>
            </a:r>
          </a:p>
          <a:p>
            <a:r>
              <a:rPr lang="cs-CZ" dirty="0" smtClean="0"/>
              <a:t>Vokálně-instrumentální skladby: opera </a:t>
            </a:r>
            <a:r>
              <a:rPr lang="cs-CZ" dirty="0" err="1" smtClean="0"/>
              <a:t>Fidelio</a:t>
            </a:r>
            <a:r>
              <a:rPr lang="cs-CZ" dirty="0" smtClean="0"/>
              <a:t>, </a:t>
            </a:r>
            <a:r>
              <a:rPr lang="cs-CZ" dirty="0" err="1" smtClean="0"/>
              <a:t>Missa</a:t>
            </a:r>
            <a:r>
              <a:rPr lang="cs-CZ" dirty="0" smtClean="0"/>
              <a:t> </a:t>
            </a:r>
            <a:r>
              <a:rPr lang="cs-CZ" dirty="0" err="1" smtClean="0"/>
              <a:t>solemnis</a:t>
            </a:r>
            <a:r>
              <a:rPr lang="cs-CZ" dirty="0" smtClean="0"/>
              <a:t> D dur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642939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8643966" y="6286520"/>
            <a:ext cx="357190" cy="35719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Znáš správnou odpověď?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Víš, jak se říká symfonii, ze které je následující ukázka?</a:t>
            </a:r>
          </a:p>
          <a:p>
            <a:r>
              <a:rPr lang="cs-CZ" sz="2000" dirty="0" err="1" smtClean="0">
                <a:hlinkClick r:id="rId3"/>
              </a:rPr>
              <a:t>Joseph</a:t>
            </a:r>
            <a:r>
              <a:rPr lang="cs-CZ" sz="2000" dirty="0" smtClean="0">
                <a:hlinkClick r:id="rId3"/>
              </a:rPr>
              <a:t> Haydn -</a:t>
            </a:r>
            <a:r>
              <a:rPr lang="cs-CZ" sz="2000" dirty="0" err="1" smtClean="0">
                <a:hlinkClick r:id="rId3"/>
              </a:rPr>
              <a:t>Symphony</a:t>
            </a:r>
            <a:r>
              <a:rPr lang="cs-CZ" sz="2000" dirty="0" smtClean="0">
                <a:hlinkClick r:id="rId3"/>
              </a:rPr>
              <a:t> no. 94- </a:t>
            </a:r>
            <a:r>
              <a:rPr lang="cs-CZ" sz="2000" dirty="0" err="1" smtClean="0">
                <a:hlinkClick r:id="rId3"/>
              </a:rPr>
              <a:t>YouTube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 úderem kotlů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VNBYKD7A\MC9003906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2" y="3732762"/>
            <a:ext cx="2133529" cy="22680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Jakou funkci plní část následující skladby?</a:t>
            </a:r>
          </a:p>
          <a:p>
            <a:endParaRPr lang="cs-CZ" dirty="0" smtClean="0"/>
          </a:p>
          <a:p>
            <a:r>
              <a:rPr lang="cs-CZ" sz="2000" dirty="0" smtClean="0">
                <a:hlinkClick r:id="rId3"/>
              </a:rPr>
              <a:t>BEETHOVEN - </a:t>
            </a:r>
            <a:r>
              <a:rPr lang="cs-CZ" sz="2000" dirty="0" err="1" smtClean="0">
                <a:hlinkClick r:id="rId3"/>
              </a:rPr>
              <a:t>Symphony</a:t>
            </a:r>
            <a:r>
              <a:rPr lang="cs-CZ" sz="2000" dirty="0" smtClean="0">
                <a:hlinkClick r:id="rId3"/>
              </a:rPr>
              <a:t> no. 9 "CHORAL" - Leonard </a:t>
            </a:r>
            <a:r>
              <a:rPr lang="cs-CZ" sz="2000" dirty="0" err="1" smtClean="0">
                <a:hlinkClick r:id="rId3"/>
              </a:rPr>
              <a:t>Bernstein</a:t>
            </a:r>
            <a:r>
              <a:rPr lang="cs-CZ" sz="2000" dirty="0" smtClean="0">
                <a:hlinkClick r:id="rId3"/>
              </a:rPr>
              <a:t> (4) – </a:t>
            </a:r>
            <a:r>
              <a:rPr lang="cs-CZ" sz="2000" dirty="0" err="1" smtClean="0">
                <a:hlinkClick r:id="rId3"/>
              </a:rPr>
              <a:t>YouTube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Evropské hymny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Lovosice Home\AppData\Local\Microsoft\Windows\Temporary Internet Files\Content.IE5\VNBYKD7A\MC90044039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3571876"/>
            <a:ext cx="3143272" cy="3143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Kde měla premiéru  Mozartova opera Don </a:t>
            </a:r>
            <a:r>
              <a:rPr lang="cs-CZ" dirty="0" err="1" smtClean="0">
                <a:solidFill>
                  <a:srgbClr val="FF0000"/>
                </a:solidFill>
              </a:rPr>
              <a:t>Giovanni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a) v Praze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b) ve Vídni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c) v Salcburku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Který skladatel ztratil sluch?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a) </a:t>
            </a:r>
            <a:r>
              <a:rPr lang="cs-CZ" dirty="0" err="1" smtClean="0">
                <a:solidFill>
                  <a:srgbClr val="FF0000"/>
                </a:solidFill>
              </a:rPr>
              <a:t>Joseph</a:t>
            </a:r>
            <a:r>
              <a:rPr lang="cs-CZ" dirty="0" smtClean="0">
                <a:solidFill>
                  <a:srgbClr val="FF0000"/>
                </a:solidFill>
              </a:rPr>
              <a:t> Haydn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b) Wolfgang Amadeus Mozart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c) </a:t>
            </a:r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Který skladatel bývá nazýván otcem smyčcového kvartetu?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a) </a:t>
            </a:r>
            <a:r>
              <a:rPr lang="cs-CZ" dirty="0" err="1" smtClean="0">
                <a:solidFill>
                  <a:srgbClr val="FF0000"/>
                </a:solidFill>
              </a:rPr>
              <a:t>Joseph</a:t>
            </a:r>
            <a:r>
              <a:rPr lang="cs-CZ" dirty="0" smtClean="0">
                <a:solidFill>
                  <a:srgbClr val="FF0000"/>
                </a:solidFill>
              </a:rPr>
              <a:t> Haydn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b) Wolfgang Amadeus Mozart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c) </a:t>
            </a:r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ze skladatelů složil nejvíce symfonií?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a) </a:t>
            </a:r>
            <a:r>
              <a:rPr lang="cs-CZ" dirty="0" err="1" smtClean="0">
                <a:solidFill>
                  <a:srgbClr val="FF0000"/>
                </a:solidFill>
              </a:rPr>
              <a:t>Joseph</a:t>
            </a:r>
            <a:r>
              <a:rPr lang="cs-CZ" dirty="0" smtClean="0">
                <a:solidFill>
                  <a:srgbClr val="FF0000"/>
                </a:solidFill>
              </a:rPr>
              <a:t> Haydn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Wolfgang Amadeus Mozart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c) </a:t>
            </a:r>
            <a:r>
              <a:rPr lang="cs-CZ" dirty="0" err="1" smtClean="0">
                <a:solidFill>
                  <a:srgbClr val="FF0000"/>
                </a:solidFill>
              </a:rPr>
              <a:t>Ludwig</a:t>
            </a:r>
            <a:r>
              <a:rPr lang="cs-CZ" dirty="0" smtClean="0">
                <a:solidFill>
                  <a:srgbClr val="FF0000"/>
                </a:solidFill>
              </a:rPr>
              <a:t> van Beethoven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Použitá literatura a zdroje: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Praha: SPN, 2002, ISBN 80-7235-041-2.</a:t>
            </a:r>
          </a:p>
          <a:p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 a kol. </a:t>
            </a:r>
            <a:r>
              <a:rPr lang="cs-CZ" sz="1200" i="1" dirty="0" smtClean="0"/>
              <a:t>Hudební výchova 2 pro gymnázia</a:t>
            </a:r>
            <a:r>
              <a:rPr lang="cs-CZ" sz="1200" dirty="0" smtClean="0"/>
              <a:t>. Praha: SPN, 2003, ISBN 80-7235-219-9.</a:t>
            </a:r>
          </a:p>
          <a:p>
            <a:endParaRPr lang="cs-CZ" sz="1200" dirty="0" smtClean="0"/>
          </a:p>
          <a:p>
            <a:r>
              <a:rPr lang="cs-CZ" sz="1200" i="1" dirty="0" smtClean="0"/>
              <a:t>C</a:t>
            </a:r>
            <a:r>
              <a:rPr lang="en-US" sz="1200" i="1" dirty="0" err="1" smtClean="0"/>
              <a:t>itace</a:t>
            </a:r>
            <a:r>
              <a:rPr lang="cs-CZ" sz="1200" i="1" dirty="0" smtClean="0"/>
              <a:t> obrázků</a:t>
            </a:r>
            <a:r>
              <a:rPr lang="en-US" sz="1200" i="1" dirty="0" smtClean="0"/>
              <a:t>:</a:t>
            </a:r>
            <a:endParaRPr lang="cs-CZ" sz="1200" i="1" dirty="0" smtClean="0"/>
          </a:p>
          <a:p>
            <a:pPr marL="228600" indent="-228600">
              <a:buAutoNum type="arabicPlain"/>
            </a:pPr>
            <a:r>
              <a:rPr lang="cs-CZ" sz="1200" dirty="0" smtClean="0"/>
              <a:t>THOMAS HARDY (1757-CCA 1805) [PUBLIC DOMAIN], PROSTŘEDNICTVÍM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29.3.2014]. Dostupný na WWW: http://commons.wikimedia.org/wiki/File%3AJoseph_Haydn.jpghttp://commons.wikimedia.org/wiki/File%3AJoseph_Haydn.jpg </a:t>
            </a:r>
          </a:p>
          <a:p>
            <a:pPr marL="228600" indent="-228600">
              <a:buAutoNum type="arabicPlain"/>
            </a:pPr>
            <a:r>
              <a:rPr lang="en-US" sz="1200" dirty="0" smtClean="0"/>
              <a:t>AUTOR NEUVEDEN. </a:t>
            </a:r>
            <a:r>
              <a:rPr lang="en-US" sz="1200" i="1" dirty="0" smtClean="0"/>
              <a:t>commons.wikimedia.org</a:t>
            </a:r>
            <a:r>
              <a:rPr lang="en-US" sz="1200" dirty="0" smtClean="0"/>
              <a:t> [online]. [cit. 29.3.2014].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http://commons.wikimedia.org/wiki/File:Mozart_drawing_Doris_Stock_1789.jpg?uselang=cs#file</a:t>
            </a:r>
            <a:endParaRPr lang="cs-CZ" sz="1200" dirty="0" smtClean="0"/>
          </a:p>
          <a:p>
            <a:pPr marL="228600" indent="-228600">
              <a:buAutoNum type="arabicPlain"/>
            </a:pPr>
            <a:r>
              <a:rPr lang="cs-CZ" sz="1200" dirty="0" smtClean="0"/>
              <a:t>JOSEPH KARL STIELER [PUBLIC DOMAIN], VIA WIKIMEDIA COMMONS.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29.3.2014]. Dostupný na WWW: http://commons.wikimedia.org/wiki/File%3ALudwig_van_Beethoven.jpg</a:t>
            </a:r>
            <a:endParaRPr lang="cs-CZ" sz="1200" i="1" dirty="0" smtClean="0"/>
          </a:p>
          <a:p>
            <a:endParaRPr lang="cs-CZ" sz="1200" i="1" dirty="0" smtClean="0"/>
          </a:p>
          <a:p>
            <a:r>
              <a:rPr lang="cs-CZ" sz="1200" dirty="0" smtClean="0"/>
              <a:t>Použité hypertextové odkazy jsou platné ke dni vytvoření této prezentace:</a:t>
            </a:r>
          </a:p>
          <a:p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https://www.youtube.com/watch?v=nPbxIT9W1AY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https://www.youtube.com/watch?v=io1TLkvQEHQ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https://www.youtube.com/watch?v=tF5kr251BRs</a:t>
            </a:r>
            <a:endParaRPr lang="cs-CZ" sz="1200" dirty="0" smtClean="0"/>
          </a:p>
          <a:p>
            <a:r>
              <a:rPr lang="cs-CZ" sz="1200" dirty="0" smtClean="0"/>
              <a:t>https://www.youtube.com/watch?v=t4N5-OALObk</a:t>
            </a:r>
          </a:p>
          <a:p>
            <a:endParaRPr lang="cs-CZ" sz="1200" dirty="0" smtClean="0"/>
          </a:p>
          <a:p>
            <a:r>
              <a:rPr lang="cs-CZ" sz="1200" dirty="0" smtClean="0"/>
              <a:t>Klipart obrázky jsou součástí galerie Microsoft Office volně dostupné na adrese </a:t>
            </a:r>
            <a:r>
              <a:rPr lang="cs-CZ" sz="1200" u="sng" dirty="0" smtClean="0">
                <a:hlinkClick r:id="rId7"/>
              </a:rPr>
              <a:t>www.office.</a:t>
            </a:r>
            <a:r>
              <a:rPr lang="cs-CZ" sz="1200" u="sng" dirty="0" err="1" smtClean="0">
                <a:hlinkClick r:id="rId7"/>
              </a:rPr>
              <a:t>microsoft.com</a:t>
            </a:r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311</TotalTime>
  <Words>1007</Words>
  <Application>Microsoft Office PowerPoint</Application>
  <PresentationFormat>Předvádění na obrazovce (4:3)</PresentationFormat>
  <Paragraphs>146</Paragraphs>
  <Slides>21</Slides>
  <Notes>21</Notes>
  <HiddenSlides>7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Urbanistický</vt:lpstr>
      <vt:lpstr>Snímek 1</vt:lpstr>
      <vt:lpstr>anotace</vt:lpstr>
      <vt:lpstr>Klasicismus</vt:lpstr>
      <vt:lpstr>Snímek 4</vt:lpstr>
      <vt:lpstr> Které nástroje najdeš ve smyčcovém kvartetu? </vt:lpstr>
      <vt:lpstr>Snímek 6</vt:lpstr>
      <vt:lpstr>Snímek 7</vt:lpstr>
      <vt:lpstr>Nejvýznamnější skladatelé</vt:lpstr>
      <vt:lpstr>Joseph Haydn</vt:lpstr>
      <vt:lpstr>Snímek 10</vt:lpstr>
      <vt:lpstr>Wolfgang Amadeus Mozart</vt:lpstr>
      <vt:lpstr>Mozartova nejznámější díla vynikají invencí, svěží melodikou a hravostí</vt:lpstr>
      <vt:lpstr>Ludwig van Beethoven</vt:lpstr>
      <vt:lpstr>Beethovenova tvorba</vt:lpstr>
      <vt:lpstr>Znáš správnou odpověď?</vt:lpstr>
      <vt:lpstr>Snímek 16</vt:lpstr>
      <vt:lpstr>TEST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36</cp:revision>
  <dcterms:created xsi:type="dcterms:W3CDTF">2014-03-29T18:29:29Z</dcterms:created>
  <dcterms:modified xsi:type="dcterms:W3CDTF">2014-04-13T18:06:36Z</dcterms:modified>
</cp:coreProperties>
</file>