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7" r:id="rId2"/>
    <p:sldId id="258" r:id="rId3"/>
    <p:sldId id="263" r:id="rId4"/>
    <p:sldId id="261" r:id="rId5"/>
    <p:sldId id="264" r:id="rId6"/>
    <p:sldId id="262" r:id="rId7"/>
    <p:sldId id="265" r:id="rId8"/>
    <p:sldId id="266" r:id="rId9"/>
    <p:sldId id="267" r:id="rId10"/>
    <p:sldId id="270" r:id="rId11"/>
    <p:sldId id="272" r:id="rId12"/>
    <p:sldId id="268" r:id="rId13"/>
    <p:sldId id="271" r:id="rId14"/>
    <p:sldId id="273" r:id="rId15"/>
    <p:sldId id="274" r:id="rId16"/>
    <p:sldId id="275" r:id="rId17"/>
    <p:sldId id="276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Gymnázium Lovosice, Sady pionýrů 600/6</a:t>
          </a:r>
          <a:endParaRPr lang="cs-CZ" sz="2000" b="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CZ.1.07/1.5.00/34.1073</a:t>
          </a:r>
          <a:endParaRPr lang="cs-CZ" sz="2000" b="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rPr>
            <a:t>: </a:t>
          </a:r>
          <a:r>
            <a:rPr lang="cs-CZ" sz="2000" b="0" dirty="0" smtClean="0">
              <a:solidFill>
                <a:schemeClr val="tx1"/>
              </a:solidFill>
              <a:latin typeface="Calibri" pitchFamily="34" charset="0"/>
            </a:rPr>
            <a:t>Mgr. Jarmila Brejchová</a:t>
          </a:r>
          <a:endParaRPr lang="cs-CZ" sz="2000" b="0" dirty="0">
            <a:solidFill>
              <a:schemeClr val="tx1"/>
            </a:solidFill>
            <a:latin typeface="Calibri" pitchFamily="34" charset="0"/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duben 2014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tercie,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kvarta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Hudební nauka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MATERIÁLU:</a:t>
          </a:r>
          <a:r>
            <a:rPr lang="cs-CZ" sz="16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800" b="0" baseline="0" dirty="0" smtClean="0">
              <a:solidFill>
                <a:schemeClr val="tx1"/>
              </a:solidFill>
              <a:latin typeface="Calibri" pitchFamily="34" charset="0"/>
            </a:rPr>
            <a:t>VY_32_INOVACE_3C_19_</a:t>
          </a:r>
          <a:r>
            <a:rPr lang="cs-CZ" sz="1600" b="0" baseline="0" dirty="0" smtClean="0">
              <a:solidFill>
                <a:schemeClr val="tx1"/>
              </a:solidFill>
              <a:latin typeface="Calibri" pitchFamily="34" charset="0"/>
            </a:rPr>
            <a:t> </a:t>
          </a:r>
          <a:r>
            <a:rPr lang="cs-CZ" sz="2000" b="0" baseline="0" dirty="0" smtClean="0">
              <a:solidFill>
                <a:schemeClr val="tx1"/>
              </a:solidFill>
              <a:latin typeface="Calibri" pitchFamily="34" charset="0"/>
            </a:rPr>
            <a:t>Hudební romantismus      </a:t>
          </a:r>
          <a:endParaRPr lang="cs-CZ" sz="2000" b="0" dirty="0">
            <a:solidFill>
              <a:schemeClr val="tx1"/>
            </a:solidFill>
            <a:latin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E1C0FB-1913-4B09-9EBD-582DB8DE8F10}" type="presOf" srcId="{BBE1F95E-D5AA-436D-B4F5-748C3834552C}" destId="{A5C228C9-6EC4-4821-934B-9E2EFBAB4497}" srcOrd="0" destOrd="0" presId="urn:microsoft.com/office/officeart/2005/8/layout/target3"/>
    <dgm:cxn modelId="{F18097B9-8D8F-482D-973F-80872441E2DF}" type="presOf" srcId="{CEBA0FA6-500F-48B5-B7A1-B51529BD38F2}" destId="{CAD3E342-3400-4A52-8AAC-15B5BF88AABE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9CD53DB1-8407-444C-A7AE-873FD46247A2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DE433A0-DAFF-45EB-9150-76AF059E3852}" type="presOf" srcId="{D8197B8C-B260-4A16-BDF4-0947B075E274}" destId="{5A5FFA88-C948-4069-8E93-59FA12366E83}" srcOrd="1" destOrd="0" presId="urn:microsoft.com/office/officeart/2005/8/layout/target3"/>
    <dgm:cxn modelId="{33785707-2252-41EF-8080-E0A7CB259D3E}" type="presOf" srcId="{B651F6E3-6281-48DB-9319-2AEAFDAE7572}" destId="{6BB5E863-4638-4E1D-BFDE-399D028AC4ED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3F30A691-DCD8-4225-B3AF-60058412A3C0}" type="presOf" srcId="{4C35D32F-0EAB-4CD7-82EE-45574DC2A586}" destId="{8BEBB6EC-1DAA-4CAC-8A25-BC0FCBD5DBD5}" srcOrd="0" destOrd="0" presId="urn:microsoft.com/office/officeart/2005/8/layout/target3"/>
    <dgm:cxn modelId="{C17B721E-7570-4B18-8A44-6FDE56DBAC92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70DBD6D-0E0C-4785-8D0E-D0DD8ACD2B1E}" type="presOf" srcId="{757F3AB3-0718-4624-B441-E567A8F0AB56}" destId="{333A1088-737F-45CB-B68E-254E46348037}" srcOrd="0" destOrd="0" presId="urn:microsoft.com/office/officeart/2005/8/layout/target3"/>
    <dgm:cxn modelId="{0954164F-B7D5-4146-9E02-88F1B6D5BD5D}" type="presOf" srcId="{D1D4F407-5343-4D3F-B5B9-D407B03CAEB4}" destId="{AED2198E-93D5-4001-81B4-73124B309672}" srcOrd="1" destOrd="0" presId="urn:microsoft.com/office/officeart/2005/8/layout/target3"/>
    <dgm:cxn modelId="{7062B084-9517-4C0D-B126-C4237780D9C8}" type="presOf" srcId="{B651F6E3-6281-48DB-9319-2AEAFDAE7572}" destId="{619D679B-A015-4ECF-8348-D1034C574F40}" srcOrd="0" destOrd="0" presId="urn:microsoft.com/office/officeart/2005/8/layout/target3"/>
    <dgm:cxn modelId="{0E7A0F0F-89D5-452D-B444-6F948CC843E8}" type="presOf" srcId="{D1B46980-6531-4606-95E6-44980827E919}" destId="{2BE915AB-18AA-4053-B92C-3BFC9ED204BB}" srcOrd="1" destOrd="0" presId="urn:microsoft.com/office/officeart/2005/8/layout/target3"/>
    <dgm:cxn modelId="{33078276-ED0F-4D2E-8535-53A9C687F45A}" type="presOf" srcId="{CEBA0FA6-500F-48B5-B7A1-B51529BD38F2}" destId="{02176FA0-10E9-44DC-9A54-485A362F109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3CCACA4-7D66-4C48-86C9-627A395ACAD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050989D-41B5-484A-88A8-F08B30053E4C}" type="presOf" srcId="{BBE1F95E-D5AA-436D-B4F5-748C3834552C}" destId="{B5AA812A-7391-47E3-B3BF-07AB9DC3D00C}" srcOrd="1" destOrd="0" presId="urn:microsoft.com/office/officeart/2005/8/layout/target3"/>
    <dgm:cxn modelId="{DA18AC26-0A9D-4822-869B-4E55E50DE0FA}" type="presOf" srcId="{D1D4F407-5343-4D3F-B5B9-D407B03CAEB4}" destId="{D005CE8C-CC26-4C3E-AC11-E15060ECD759}" srcOrd="0" destOrd="0" presId="urn:microsoft.com/office/officeart/2005/8/layout/target3"/>
    <dgm:cxn modelId="{92B1B9B0-94C2-43D0-83CF-73BBC2014617}" type="presParOf" srcId="{333A1088-737F-45CB-B68E-254E46348037}" destId="{F5ABB229-8D3B-4694-996A-96F23CF14429}" srcOrd="0" destOrd="0" presId="urn:microsoft.com/office/officeart/2005/8/layout/target3"/>
    <dgm:cxn modelId="{D12A46FF-4A12-4148-8096-1BC2F77B9D89}" type="presParOf" srcId="{333A1088-737F-45CB-B68E-254E46348037}" destId="{F41139FD-01EE-4571-8B17-4FB00FC51163}" srcOrd="1" destOrd="0" presId="urn:microsoft.com/office/officeart/2005/8/layout/target3"/>
    <dgm:cxn modelId="{86EC35C7-B3E3-43EE-B1E3-2444721C5794}" type="presParOf" srcId="{333A1088-737F-45CB-B68E-254E46348037}" destId="{D005CE8C-CC26-4C3E-AC11-E15060ECD759}" srcOrd="2" destOrd="0" presId="urn:microsoft.com/office/officeart/2005/8/layout/target3"/>
    <dgm:cxn modelId="{4C6A1C0D-147B-4BA2-8F1A-BD78B53ABDE9}" type="presParOf" srcId="{333A1088-737F-45CB-B68E-254E46348037}" destId="{2C702D82-9B77-49B7-9568-BB8EB47C3372}" srcOrd="3" destOrd="0" presId="urn:microsoft.com/office/officeart/2005/8/layout/target3"/>
    <dgm:cxn modelId="{78297DFE-A9EA-4440-8BE8-E9C44C8715EC}" type="presParOf" srcId="{333A1088-737F-45CB-B68E-254E46348037}" destId="{A52A0455-90FF-4808-ABD0-F02540D31D5A}" srcOrd="4" destOrd="0" presId="urn:microsoft.com/office/officeart/2005/8/layout/target3"/>
    <dgm:cxn modelId="{7335C630-97A4-46B0-97DC-D4DF16BB4A05}" type="presParOf" srcId="{333A1088-737F-45CB-B68E-254E46348037}" destId="{6140AFEC-043D-4C43-A2F9-D0F5331DF3A3}" srcOrd="5" destOrd="0" presId="urn:microsoft.com/office/officeart/2005/8/layout/target3"/>
    <dgm:cxn modelId="{49E1369F-006B-4BC9-8B51-E84083920DC6}" type="presParOf" srcId="{333A1088-737F-45CB-B68E-254E46348037}" destId="{9358AC05-5D7D-4327-9F80-1AD486AEA664}" srcOrd="6" destOrd="0" presId="urn:microsoft.com/office/officeart/2005/8/layout/target3"/>
    <dgm:cxn modelId="{4C139518-6603-4898-8AF6-B095EF738569}" type="presParOf" srcId="{333A1088-737F-45CB-B68E-254E46348037}" destId="{313FC574-E1CD-4FB4-B054-0B805CE0447D}" srcOrd="7" destOrd="0" presId="urn:microsoft.com/office/officeart/2005/8/layout/target3"/>
    <dgm:cxn modelId="{83C5F85B-FF15-4636-9210-9868F4CCA5FB}" type="presParOf" srcId="{333A1088-737F-45CB-B68E-254E46348037}" destId="{619D679B-A015-4ECF-8348-D1034C574F40}" srcOrd="8" destOrd="0" presId="urn:microsoft.com/office/officeart/2005/8/layout/target3"/>
    <dgm:cxn modelId="{D84EEFC6-D080-4FA8-947A-C9676021B435}" type="presParOf" srcId="{333A1088-737F-45CB-B68E-254E46348037}" destId="{322283A8-4A27-4CDA-BAE3-F381106A9174}" srcOrd="9" destOrd="0" presId="urn:microsoft.com/office/officeart/2005/8/layout/target3"/>
    <dgm:cxn modelId="{E301AB73-D03B-4EBA-9F67-64BA82A88B19}" type="presParOf" srcId="{333A1088-737F-45CB-B68E-254E46348037}" destId="{FFC9F71D-1B4F-4AD9-A4A6-86ADEFC8AF5C}" srcOrd="10" destOrd="0" presId="urn:microsoft.com/office/officeart/2005/8/layout/target3"/>
    <dgm:cxn modelId="{3E915D59-426C-469B-943C-9315CC6E9F57}" type="presParOf" srcId="{333A1088-737F-45CB-B68E-254E46348037}" destId="{25B08C86-7E15-44DC-BE7F-FFB55DD49D12}" srcOrd="11" destOrd="0" presId="urn:microsoft.com/office/officeart/2005/8/layout/target3"/>
    <dgm:cxn modelId="{BF9F97BD-06D1-43C1-8374-531D976BDB68}" type="presParOf" srcId="{333A1088-737F-45CB-B68E-254E46348037}" destId="{76644BE8-9D7C-4C09-B250-3D10AF48CBB7}" srcOrd="12" destOrd="0" presId="urn:microsoft.com/office/officeart/2005/8/layout/target3"/>
    <dgm:cxn modelId="{3C1B5F06-37D2-4ECA-9E40-280E1402AD5B}" type="presParOf" srcId="{333A1088-737F-45CB-B68E-254E46348037}" destId="{EE85B701-7295-41C0-BA7A-34D3756A2AE6}" srcOrd="13" destOrd="0" presId="urn:microsoft.com/office/officeart/2005/8/layout/target3"/>
    <dgm:cxn modelId="{626CB267-3D42-4CCB-815A-45DD2DF67732}" type="presParOf" srcId="{333A1088-737F-45CB-B68E-254E46348037}" destId="{8BEBB6EC-1DAA-4CAC-8A25-BC0FCBD5DBD5}" srcOrd="14" destOrd="0" presId="urn:microsoft.com/office/officeart/2005/8/layout/target3"/>
    <dgm:cxn modelId="{6993D00F-6E35-4A62-96B9-C5432273FDBA}" type="presParOf" srcId="{333A1088-737F-45CB-B68E-254E46348037}" destId="{5955ED15-90AA-4F08-A8A5-1ED70581E58B}" srcOrd="15" destOrd="0" presId="urn:microsoft.com/office/officeart/2005/8/layout/target3"/>
    <dgm:cxn modelId="{EAF01ACE-038C-4687-8A7F-7B334316CCE9}" type="presParOf" srcId="{333A1088-737F-45CB-B68E-254E46348037}" destId="{26528689-9DF4-4685-8F23-BABDBD774F07}" srcOrd="16" destOrd="0" presId="urn:microsoft.com/office/officeart/2005/8/layout/target3"/>
    <dgm:cxn modelId="{CC5D42C2-2383-4883-8653-E2755747B5A2}" type="presParOf" srcId="{333A1088-737F-45CB-B68E-254E46348037}" destId="{CAD3E342-3400-4A52-8AAC-15B5BF88AABE}" srcOrd="17" destOrd="0" presId="urn:microsoft.com/office/officeart/2005/8/layout/target3"/>
    <dgm:cxn modelId="{FC5B48F2-4048-4030-8295-567F17E7974D}" type="presParOf" srcId="{333A1088-737F-45CB-B68E-254E46348037}" destId="{486F9B35-3F77-4B86-95AC-C956F2B86E44}" srcOrd="18" destOrd="0" presId="urn:microsoft.com/office/officeart/2005/8/layout/target3"/>
    <dgm:cxn modelId="{7C7398D2-1AE6-48F3-A12F-869709ACC49A}" type="presParOf" srcId="{333A1088-737F-45CB-B68E-254E46348037}" destId="{FE72208B-B9B5-47BF-B463-2DC6D6185814}" srcOrd="19" destOrd="0" presId="urn:microsoft.com/office/officeart/2005/8/layout/target3"/>
    <dgm:cxn modelId="{2B405610-78B1-4A1A-849E-41148B64FC7A}" type="presParOf" srcId="{333A1088-737F-45CB-B68E-254E46348037}" destId="{A5C228C9-6EC4-4821-934B-9E2EFBAB4497}" srcOrd="20" destOrd="0" presId="urn:microsoft.com/office/officeart/2005/8/layout/target3"/>
    <dgm:cxn modelId="{D904F167-67C8-47C2-B03E-2D29A26CFF2E}" type="presParOf" srcId="{333A1088-737F-45CB-B68E-254E46348037}" destId="{AED2198E-93D5-4001-81B4-73124B309672}" srcOrd="21" destOrd="0" presId="urn:microsoft.com/office/officeart/2005/8/layout/target3"/>
    <dgm:cxn modelId="{4530CB85-E757-4AD4-967C-CE94B057A2E8}" type="presParOf" srcId="{333A1088-737F-45CB-B68E-254E46348037}" destId="{2BE915AB-18AA-4053-B92C-3BFC9ED204BB}" srcOrd="22" destOrd="0" presId="urn:microsoft.com/office/officeart/2005/8/layout/target3"/>
    <dgm:cxn modelId="{9FFB1CE9-4E38-41A9-B9B5-8A24D48A8214}" type="presParOf" srcId="{333A1088-737F-45CB-B68E-254E46348037}" destId="{6BB5E863-4638-4E1D-BFDE-399D028AC4ED}" srcOrd="23" destOrd="0" presId="urn:microsoft.com/office/officeart/2005/8/layout/target3"/>
    <dgm:cxn modelId="{C762389A-9606-4B75-8F51-EA351269EF53}" type="presParOf" srcId="{333A1088-737F-45CB-B68E-254E46348037}" destId="{5A5FFA88-C948-4069-8E93-59FA12366E83}" srcOrd="24" destOrd="0" presId="urn:microsoft.com/office/officeart/2005/8/layout/target3"/>
    <dgm:cxn modelId="{AAD878DE-EBD3-4FBF-AC16-2E5BEC133948}" type="presParOf" srcId="{333A1088-737F-45CB-B68E-254E46348037}" destId="{890E4F0B-2866-4A3F-A3C7-2A14B1797930}" srcOrd="25" destOrd="0" presId="urn:microsoft.com/office/officeart/2005/8/layout/target3"/>
    <dgm:cxn modelId="{44A19C4C-7DD0-4609-9DD2-C6704813C699}" type="presParOf" srcId="{333A1088-737F-45CB-B68E-254E46348037}" destId="{02176FA0-10E9-44DC-9A54-485A362F109B}" srcOrd="26" destOrd="0" presId="urn:microsoft.com/office/officeart/2005/8/layout/target3"/>
    <dgm:cxn modelId="{893F5606-B123-46CF-B3ED-EB55CAE863E3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48A175-54F7-4F0D-A1C5-56453770DF31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AE3E42-2A54-4AE5-B480-11C7019200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D2DCA7-FA55-44C9-AA72-CE199E7E2C3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E3E42-2A54-4AE5-B480-11C70192004F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A2A8C6A-F354-450A-8BAE-D7C14FF4ED63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10146D-816B-4BA4-94B1-1037D61471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6JN0l7A_m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slide" Target="slide12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hyperlink" Target="https://www.youtube.com/watch?v=hKILwVH_Md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DaGv6H9puI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slide" Target="slide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slide" Target="slide9.xml"/><Relationship Id="rId4" Type="http://schemas.openxmlformats.org/officeDocument/2006/relationships/slide" Target="slide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CNBIJj1CFM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slide" Target="slide8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ao6WyF-61s" TargetMode="External"/><Relationship Id="rId7" Type="http://schemas.openxmlformats.org/officeDocument/2006/relationships/slide" Target="slide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N7XO5pYXqM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slide" Target="sl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HsFIv8VA7w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image" Target="../media/image12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ZN7XO5pYXqM" TargetMode="External"/><Relationship Id="rId3" Type="http://schemas.openxmlformats.org/officeDocument/2006/relationships/hyperlink" Target="https://www.youtube.com/watch?v=sHsFIv8VA7w" TargetMode="External"/><Relationship Id="rId7" Type="http://schemas.openxmlformats.org/officeDocument/2006/relationships/hyperlink" Target="https://www.youtube.com/watch?v=cao6WyF-61s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1CNBIJj1CFM" TargetMode="External"/><Relationship Id="rId5" Type="http://schemas.openxmlformats.org/officeDocument/2006/relationships/hyperlink" Target="https://www.youtube.com/watch?v=hKILwVH_MdM" TargetMode="External"/><Relationship Id="rId4" Type="http://schemas.openxmlformats.org/officeDocument/2006/relationships/hyperlink" Target="https://www.youtube.com/watch?v=5DaGv6H9puI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seznamuje  žáky s vývojem hudby v období romantismu</a:t>
            </a:r>
          </a:p>
          <a:p>
            <a:r>
              <a:rPr lang="cs-CZ" dirty="0" smtClean="0"/>
              <a:t>Uvádí znaky romantismu,nejvýznamnější skladatele, žáci mají možnost poslechnout si ukázky z jejich tvorby dostupné na </a:t>
            </a:r>
            <a:r>
              <a:rPr lang="cs-CZ" dirty="0" err="1" smtClean="0"/>
              <a:t>YouTube</a:t>
            </a:r>
            <a:endParaRPr lang="cs-CZ" dirty="0" smtClean="0"/>
          </a:p>
          <a:p>
            <a:r>
              <a:rPr lang="cs-CZ" dirty="0" smtClean="0"/>
              <a:t>Je určen pro interaktivní </a:t>
            </a:r>
            <a:r>
              <a:rPr lang="cs-CZ" dirty="0" smtClean="0"/>
              <a:t>tabuli, mezi snímky se lze pohybovat pomocí hypertextových odkazů a tlačítek akcí</a:t>
            </a:r>
            <a:endParaRPr lang="cs-CZ" dirty="0" smtClean="0"/>
          </a:p>
          <a:p>
            <a:r>
              <a:rPr lang="cs-CZ" dirty="0" smtClean="0"/>
              <a:t>Lze jej využít pro výklad i opakování, poslouží i pro zápisky žáků</a:t>
            </a:r>
          </a:p>
          <a:p>
            <a:r>
              <a:rPr lang="cs-CZ" dirty="0" smtClean="0"/>
              <a:t>Primárně je určen pro tercii víceletého studia, ale dá se využít i v dalších ročnících nižšího gymnázia a v sextě či ve 2. ročníku čtyřletého studia</a:t>
            </a:r>
          </a:p>
          <a:p>
            <a:r>
              <a:rPr lang="cs-CZ" dirty="0" smtClean="0"/>
              <a:t>Součástí jsou úkoly pro žáky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Umění romantismu se rozvíjelo v době po Velké francouzské revoluci (1789)</a:t>
            </a:r>
          </a:p>
          <a:p>
            <a:r>
              <a:rPr lang="cs-CZ" dirty="0" smtClean="0"/>
              <a:t>Důraz </a:t>
            </a:r>
            <a:r>
              <a:rPr lang="cs-CZ" dirty="0" smtClean="0"/>
              <a:t>byl kladen na </a:t>
            </a:r>
            <a:r>
              <a:rPr lang="cs-CZ" dirty="0" smtClean="0"/>
              <a:t>individualitu jedince, jeho zájmy a prožitky</a:t>
            </a:r>
          </a:p>
          <a:p>
            <a:r>
              <a:rPr lang="cs-CZ" dirty="0" smtClean="0"/>
              <a:t>Nenaplnění ideálů revoluce přineslo rozčarování, umělci utíkali do světa snů a fantazie, oslavovali minulost, obdivovali přírodu</a:t>
            </a:r>
          </a:p>
          <a:p>
            <a:r>
              <a:rPr lang="cs-CZ" dirty="0" smtClean="0"/>
              <a:t>Umělec se stává svobodným, nezávislým tvůrcem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Hudební 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Důležitou roli hraje cit, fantazie</a:t>
            </a:r>
          </a:p>
          <a:p>
            <a:r>
              <a:rPr lang="cs-CZ" dirty="0" smtClean="0"/>
              <a:t>Tvoří se velkolepá hudební dramata</a:t>
            </a:r>
          </a:p>
          <a:p>
            <a:r>
              <a:rPr lang="cs-CZ" dirty="0" smtClean="0"/>
              <a:t>Vzniká programní hudba</a:t>
            </a:r>
          </a:p>
          <a:p>
            <a:r>
              <a:rPr lang="cs-CZ" dirty="0" smtClean="0"/>
              <a:t>Skladatele inspiruje národní lidová hudba a tradice</a:t>
            </a:r>
          </a:p>
          <a:p>
            <a:r>
              <a:rPr lang="cs-CZ" dirty="0" smtClean="0"/>
              <a:t>Rozvíjí se symfonická tvorba, symfonie i symfonické básně, orchestr čítá 50-70 hudebníků</a:t>
            </a:r>
          </a:p>
          <a:p>
            <a:r>
              <a:rPr lang="cs-CZ" dirty="0" smtClean="0"/>
              <a:t>Opera klade důraz na děj, přináší filozofické i politické myšlenky  </a:t>
            </a:r>
          </a:p>
          <a:p>
            <a:r>
              <a:rPr lang="cs-CZ" sz="2000" dirty="0" err="1" smtClean="0">
                <a:hlinkClick r:id="rId3"/>
              </a:rPr>
              <a:t>Nabucco</a:t>
            </a:r>
            <a:r>
              <a:rPr lang="cs-CZ" sz="2000" dirty="0" smtClean="0">
                <a:hlinkClick r:id="rId3"/>
              </a:rPr>
              <a:t> - </a:t>
            </a:r>
            <a:r>
              <a:rPr lang="cs-CZ" sz="2000" dirty="0" err="1" smtClean="0">
                <a:hlinkClick r:id="rId3"/>
              </a:rPr>
              <a:t>Hebrew</a:t>
            </a:r>
            <a:r>
              <a:rPr lang="cs-CZ" sz="2000" dirty="0" smtClean="0">
                <a:hlinkClick r:id="rId3"/>
              </a:rPr>
              <a:t> </a:t>
            </a:r>
            <a:r>
              <a:rPr lang="cs-CZ" sz="2000" dirty="0" err="1" smtClean="0">
                <a:hlinkClick r:id="rId3"/>
              </a:rPr>
              <a:t>Slaves</a:t>
            </a:r>
            <a:r>
              <a:rPr lang="cs-CZ" sz="2000" dirty="0" smtClean="0">
                <a:hlinkClick r:id="rId3"/>
              </a:rPr>
              <a:t> Chorus - </a:t>
            </a:r>
            <a:r>
              <a:rPr lang="cs-CZ" sz="2000" dirty="0" err="1" smtClean="0">
                <a:hlinkClick r:id="rId3"/>
              </a:rPr>
              <a:t>YouTube</a:t>
            </a:r>
            <a:r>
              <a:rPr lang="cs-CZ" sz="2000" dirty="0" smtClean="0"/>
              <a:t> </a:t>
            </a:r>
            <a:r>
              <a:rPr lang="cs-CZ" dirty="0" smtClean="0"/>
              <a:t>      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hlinkClick r:id="rId3" action="ppaction://hlinksldjump"/>
              </a:rPr>
              <a:t>Raný romantismus</a:t>
            </a:r>
            <a:endParaRPr lang="cs-CZ" b="1" dirty="0" smtClean="0"/>
          </a:p>
          <a:p>
            <a:r>
              <a:rPr lang="cs-CZ" b="1" dirty="0" smtClean="0">
                <a:hlinkClick r:id="rId4" action="ppaction://hlinksldjump"/>
              </a:rPr>
              <a:t>Vrcholný romantismus (novoromantismus)</a:t>
            </a:r>
            <a:endParaRPr lang="cs-CZ" b="1" dirty="0" smtClean="0"/>
          </a:p>
          <a:p>
            <a:r>
              <a:rPr lang="cs-CZ" b="1" dirty="0" smtClean="0">
                <a:hlinkClick r:id="rId5" action="ppaction://hlinksldjump"/>
              </a:rPr>
              <a:t>Pozdní romantismus</a:t>
            </a:r>
            <a:endParaRPr lang="cs-CZ" b="1" dirty="0"/>
          </a:p>
        </p:txBody>
      </p:sp>
      <p:pic>
        <p:nvPicPr>
          <p:cNvPr id="1027" name="Picture 3" descr="C:\Users\Lovosice Home\AppData\Local\Microsoft\Windows\Temporary Internet Files\Content.IE5\JUNP7B5R\MP900385393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643174" y="3061588"/>
            <a:ext cx="4286280" cy="3061628"/>
          </a:xfrm>
          <a:prstGeom prst="rect">
            <a:avLst/>
          </a:prstGeom>
          <a:effectLst>
            <a:softEdge rad="6350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Raný 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>
                <a:hlinkClick r:id="rId3" action="ppaction://hlinksldjump"/>
              </a:rPr>
              <a:t>Franz</a:t>
            </a:r>
            <a:r>
              <a:rPr lang="cs-CZ" dirty="0" smtClean="0">
                <a:hlinkClick r:id="rId3" action="ppaction://hlinksldjump"/>
              </a:rPr>
              <a:t> Schubert</a:t>
            </a:r>
            <a:r>
              <a:rPr lang="cs-CZ" dirty="0" smtClean="0"/>
              <a:t>    (1797-1828)</a:t>
            </a:r>
          </a:p>
          <a:p>
            <a:r>
              <a:rPr lang="cs-CZ" dirty="0" err="1" smtClean="0"/>
              <a:t>Carl</a:t>
            </a:r>
            <a:r>
              <a:rPr lang="cs-CZ" dirty="0" smtClean="0"/>
              <a:t> Maria </a:t>
            </a:r>
            <a:r>
              <a:rPr lang="cs-CZ" dirty="0" err="1" smtClean="0"/>
              <a:t>von</a:t>
            </a:r>
            <a:r>
              <a:rPr lang="cs-CZ" dirty="0" smtClean="0"/>
              <a:t> Weber</a:t>
            </a:r>
          </a:p>
          <a:p>
            <a:r>
              <a:rPr lang="cs-CZ" dirty="0" smtClean="0"/>
              <a:t>Felix </a:t>
            </a:r>
            <a:r>
              <a:rPr lang="cs-CZ" dirty="0" err="1" smtClean="0"/>
              <a:t>Mendelssohn</a:t>
            </a:r>
            <a:r>
              <a:rPr lang="cs-CZ" dirty="0" smtClean="0"/>
              <a:t>-</a:t>
            </a:r>
            <a:r>
              <a:rPr lang="cs-CZ" dirty="0" err="1" smtClean="0"/>
              <a:t>Bartholdy</a:t>
            </a:r>
            <a:endParaRPr lang="cs-CZ" dirty="0" smtClean="0"/>
          </a:p>
          <a:p>
            <a:r>
              <a:rPr lang="cs-CZ" dirty="0" smtClean="0"/>
              <a:t>Robert </a:t>
            </a:r>
            <a:r>
              <a:rPr lang="cs-CZ" dirty="0" err="1" smtClean="0"/>
              <a:t>Schuman</a:t>
            </a:r>
            <a:endParaRPr lang="cs-CZ" dirty="0" smtClean="0"/>
          </a:p>
          <a:p>
            <a:r>
              <a:rPr lang="cs-CZ" dirty="0" err="1" smtClean="0">
                <a:hlinkClick r:id="rId3" action="ppaction://hlinksldjump"/>
              </a:rPr>
              <a:t>Fryderyk</a:t>
            </a:r>
            <a:r>
              <a:rPr lang="cs-CZ" dirty="0" smtClean="0">
                <a:hlinkClick r:id="rId3" action="ppaction://hlinksldjump"/>
              </a:rPr>
              <a:t> Chopin</a:t>
            </a:r>
            <a:r>
              <a:rPr lang="cs-CZ" dirty="0" smtClean="0"/>
              <a:t>      (1810-1849)</a:t>
            </a:r>
          </a:p>
          <a:p>
            <a:endParaRPr lang="cs-CZ" dirty="0" smtClean="0"/>
          </a:p>
          <a:p>
            <a:r>
              <a:rPr lang="nl-NL" sz="2000" dirty="0" smtClean="0">
                <a:hlinkClick r:id="rId4"/>
              </a:rPr>
              <a:t>Lang Lang - Chopin Minute Waltz Op. 64 No. 1 - YouTube</a:t>
            </a:r>
            <a:endParaRPr lang="cs-CZ" sz="2000" dirty="0"/>
          </a:p>
        </p:txBody>
      </p:sp>
      <p:sp>
        <p:nvSpPr>
          <p:cNvPr id="4" name="Tlačítko akce: Domů 3">
            <a:hlinkClick r:id="rId5" action="ppaction://hlinksldjump" highlightClick="1"/>
          </p:cNvPr>
          <p:cNvSpPr/>
          <p:nvPr/>
        </p:nvSpPr>
        <p:spPr>
          <a:xfrm>
            <a:off x="8286776" y="5786454"/>
            <a:ext cx="357190" cy="35719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Franz</a:t>
            </a:r>
            <a:r>
              <a:rPr lang="cs-CZ" b="1" dirty="0" smtClean="0"/>
              <a:t> Schubert </a:t>
            </a:r>
            <a:r>
              <a:rPr lang="cs-CZ" dirty="0" smtClean="0"/>
              <a:t>je autorem mnoha písní.Můžete nějakou uvést?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Schubert - Pstruh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Fryderyk</a:t>
            </a:r>
            <a:r>
              <a:rPr lang="cs-CZ" b="1" dirty="0" smtClean="0"/>
              <a:t> Chopin </a:t>
            </a:r>
            <a:r>
              <a:rPr lang="cs-CZ" dirty="0" smtClean="0"/>
              <a:t>byl polský skladatel, který žil od svých 20 let v cizině. Víte, kde?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Mohl vidět tento symbol?</a:t>
            </a:r>
          </a:p>
          <a:p>
            <a:r>
              <a:rPr lang="cs-CZ" dirty="0" smtClean="0"/>
              <a:t>Ne, zemřel roku 1849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Lovosice Home\AppData\Local\Microsoft\Windows\Temporary Internet Files\Content.IE5\UYHZQF3A\MC9000363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3071811"/>
            <a:ext cx="3429024" cy="1344244"/>
          </a:xfrm>
          <a:prstGeom prst="rect">
            <a:avLst/>
          </a:prstGeom>
          <a:noFill/>
        </p:spPr>
      </p:pic>
      <p:pic>
        <p:nvPicPr>
          <p:cNvPr id="2051" name="Picture 3" descr="C:\Users\Lovosice Home\AppData\Local\Microsoft\Windows\Temporary Internet Files\Content.IE5\VNBYKD7A\MC9001577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43636" y="2789333"/>
            <a:ext cx="2109388" cy="212873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215206" y="307181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1887-9</a:t>
            </a:r>
            <a:endParaRPr lang="cs-CZ" dirty="0"/>
          </a:p>
        </p:txBody>
      </p:sp>
      <p:sp>
        <p:nvSpPr>
          <p:cNvPr id="9" name="Tlačítko akce: Domů 8">
            <a:hlinkClick r:id="rId6" action="ppaction://hlinksldjump" highlightClick="1"/>
          </p:cNvPr>
          <p:cNvSpPr/>
          <p:nvPr/>
        </p:nvSpPr>
        <p:spPr>
          <a:xfrm>
            <a:off x="8429652" y="6000768"/>
            <a:ext cx="357190" cy="35719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Vrcholný romantismus (novoromantismus)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Hector Berlioz</a:t>
            </a:r>
            <a:r>
              <a:rPr lang="cs-CZ" dirty="0" smtClean="0"/>
              <a:t>   (1803-1869)</a:t>
            </a:r>
          </a:p>
          <a:p>
            <a:r>
              <a:rPr lang="cs-CZ" dirty="0" smtClean="0">
                <a:hlinkClick r:id="rId4" action="ppaction://hlinksldjump"/>
              </a:rPr>
              <a:t>Ferenc </a:t>
            </a:r>
            <a:r>
              <a:rPr lang="cs-CZ" dirty="0" err="1" smtClean="0">
                <a:hlinkClick r:id="rId4" action="ppaction://hlinksldjump"/>
              </a:rPr>
              <a:t>Liszt</a:t>
            </a:r>
            <a:r>
              <a:rPr lang="cs-CZ" dirty="0" smtClean="0"/>
              <a:t>   (1811-1886) </a:t>
            </a:r>
          </a:p>
          <a:p>
            <a:r>
              <a:rPr lang="cs-CZ" dirty="0" smtClean="0">
                <a:hlinkClick r:id="rId5" action="ppaction://hlinksldjump"/>
              </a:rPr>
              <a:t>Richard Wagner</a:t>
            </a:r>
            <a:r>
              <a:rPr lang="cs-CZ" dirty="0" smtClean="0"/>
              <a:t>   (1813-1883)</a:t>
            </a:r>
          </a:p>
          <a:p>
            <a:r>
              <a:rPr lang="cs-CZ" dirty="0" smtClean="0">
                <a:hlinkClick r:id="rId4" action="ppaction://hlinksldjump"/>
              </a:rPr>
              <a:t>Petr </a:t>
            </a:r>
            <a:r>
              <a:rPr lang="cs-CZ" dirty="0" err="1" smtClean="0">
                <a:hlinkClick r:id="rId4" action="ppaction://hlinksldjump"/>
              </a:rPr>
              <a:t>Iljič</a:t>
            </a:r>
            <a:r>
              <a:rPr lang="cs-CZ" dirty="0" smtClean="0">
                <a:hlinkClick r:id="rId4" action="ppaction://hlinksldjump"/>
              </a:rPr>
              <a:t> Čajkovskij</a:t>
            </a:r>
            <a:r>
              <a:rPr lang="cs-CZ" dirty="0" smtClean="0"/>
              <a:t>   (1840-1893)</a:t>
            </a:r>
          </a:p>
          <a:p>
            <a:r>
              <a:rPr lang="cs-CZ" dirty="0" smtClean="0"/>
              <a:t>Bedřich Smetana</a:t>
            </a:r>
          </a:p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4" name="Tlačítko akce: Domů 3">
            <a:hlinkClick r:id="rId6" action="ppaction://hlinksldjump" highlightClick="1"/>
          </p:cNvPr>
          <p:cNvSpPr/>
          <p:nvPr/>
        </p:nvSpPr>
        <p:spPr>
          <a:xfrm>
            <a:off x="8501090" y="5929330"/>
            <a:ext cx="285752" cy="35719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Richard Wagner </a:t>
            </a:r>
            <a:r>
              <a:rPr lang="cs-CZ" dirty="0" smtClean="0"/>
              <a:t>se zasloužil o reformu opery, usiloval o vytvoření souborného uměleckého díla, kde jsou všechny složky vyrovnané (děj, hudba, výtvarná scéna…), užíval příznačné motivy (leitmotivy)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de-DE" sz="1600" dirty="0" smtClean="0">
                <a:hlinkClick r:id="rId3"/>
              </a:rPr>
              <a:t>Wagner- Tristan und Isolde </a:t>
            </a:r>
            <a:r>
              <a:rPr lang="de-DE" sz="1600" dirty="0" err="1" smtClean="0">
                <a:hlinkClick r:id="rId3"/>
              </a:rPr>
              <a:t>Act</a:t>
            </a:r>
            <a:r>
              <a:rPr lang="de-DE" sz="1600" dirty="0" smtClean="0">
                <a:hlinkClick r:id="rId3"/>
              </a:rPr>
              <a:t> 3 "Liebestod" – </a:t>
            </a:r>
            <a:r>
              <a:rPr lang="de-DE" sz="1600" dirty="0" err="1" smtClean="0">
                <a:hlinkClick r:id="rId3"/>
              </a:rPr>
              <a:t>YouTube</a:t>
            </a:r>
            <a:endParaRPr lang="cs-CZ" sz="1600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Víš, ve kterém městě stojí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tato opera?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V Drážďanech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" name="Obrázek 7" descr="256px-Erstes_Opernhaus_Sempers_ca1850_186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7752" y="2786059"/>
            <a:ext cx="3874002" cy="261797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572000" y="5072074"/>
            <a:ext cx="327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lačítko akce: Domů 9">
            <a:hlinkClick r:id="rId5" action="ppaction://hlinksldjump" highlightClick="1"/>
          </p:cNvPr>
          <p:cNvSpPr/>
          <p:nvPr/>
        </p:nvSpPr>
        <p:spPr>
          <a:xfrm>
            <a:off x="8572528" y="6072206"/>
            <a:ext cx="285752" cy="21431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Hector Berlioz </a:t>
            </a:r>
            <a:r>
              <a:rPr lang="cs-CZ" dirty="0" smtClean="0"/>
              <a:t>je tvůrcem programní symfonie, používal při komponování „utkvělou myšlenku“ (</a:t>
            </a:r>
            <a:r>
              <a:rPr lang="cs-CZ" dirty="0" err="1" smtClean="0"/>
              <a:t>idée</a:t>
            </a:r>
            <a:r>
              <a:rPr lang="cs-CZ" dirty="0" smtClean="0"/>
              <a:t> fixe), jež procházela všemi částmi symfonie, charakterizovala hrdinu…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3"/>
              </a:rPr>
              <a:t>Berlioz: "</a:t>
            </a:r>
            <a:r>
              <a:rPr lang="cs-CZ" sz="2000" dirty="0" err="1" smtClean="0">
                <a:hlinkClick r:id="rId3"/>
              </a:rPr>
              <a:t>Symphonie</a:t>
            </a:r>
            <a:r>
              <a:rPr lang="cs-CZ" sz="2000" dirty="0" smtClean="0">
                <a:hlinkClick r:id="rId3"/>
              </a:rPr>
              <a:t> </a:t>
            </a:r>
            <a:r>
              <a:rPr lang="cs-CZ" sz="2000" dirty="0" err="1" smtClean="0">
                <a:hlinkClick r:id="rId3"/>
              </a:rPr>
              <a:t>Fantastique</a:t>
            </a:r>
            <a:r>
              <a:rPr lang="cs-CZ" sz="2000" dirty="0" smtClean="0">
                <a:hlinkClick r:id="rId3"/>
              </a:rPr>
              <a:t>" - 5th </a:t>
            </a:r>
            <a:r>
              <a:rPr lang="cs-CZ" sz="2000" dirty="0" err="1" smtClean="0">
                <a:hlinkClick r:id="rId3"/>
              </a:rPr>
              <a:t>Mvt</a:t>
            </a:r>
            <a:r>
              <a:rPr lang="cs-CZ" sz="2000" dirty="0" smtClean="0">
                <a:hlinkClick r:id="rId3"/>
              </a:rPr>
              <a:t>. - Leonard </a:t>
            </a:r>
            <a:r>
              <a:rPr lang="cs-CZ" sz="2000" dirty="0" err="1" smtClean="0">
                <a:hlinkClick r:id="rId3"/>
              </a:rPr>
              <a:t>Bernstein</a:t>
            </a:r>
            <a:r>
              <a:rPr lang="cs-CZ" sz="2000" dirty="0" smtClean="0">
                <a:hlinkClick r:id="rId3"/>
              </a:rPr>
              <a:t> - </a:t>
            </a:r>
            <a:r>
              <a:rPr lang="cs-CZ" sz="2000" dirty="0" err="1" smtClean="0">
                <a:hlinkClick r:id="rId3"/>
              </a:rPr>
              <a:t>YouTube</a:t>
            </a:r>
            <a:endParaRPr lang="cs-CZ" sz="2000" dirty="0"/>
          </a:p>
        </p:txBody>
      </p:sp>
      <p:pic>
        <p:nvPicPr>
          <p:cNvPr id="1026" name="Picture 2" descr="C:\Users\Lovosice Home\AppData\Local\Microsoft\Windows\Temporary Internet Files\Content.IE5\JUNP7B5R\MC90039861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3763756"/>
            <a:ext cx="2786082" cy="2494449"/>
          </a:xfrm>
          <a:prstGeom prst="rect">
            <a:avLst/>
          </a:prstGeom>
          <a:noFill/>
        </p:spPr>
      </p:pic>
      <p:pic>
        <p:nvPicPr>
          <p:cNvPr id="1029" name="Picture 5" descr="C:\Users\Lovosice Home\AppData\Local\Microsoft\Windows\Temporary Internet Files\Content.IE5\JUNP7B5R\MP900341439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12190" y="2500306"/>
            <a:ext cx="2103082" cy="1500198"/>
          </a:xfrm>
          <a:prstGeom prst="rect">
            <a:avLst/>
          </a:prstGeom>
          <a:noFill/>
        </p:spPr>
      </p:pic>
      <p:pic>
        <p:nvPicPr>
          <p:cNvPr id="1030" name="Picture 6" descr="C:\Users\Lovosice Home\AppData\Local\Microsoft\Windows\Temporary Internet Files\Content.IE5\V37IZ9LW\MC90028110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flipH="1">
            <a:off x="6560364" y="3046474"/>
            <a:ext cx="2297915" cy="1779071"/>
          </a:xfrm>
          <a:prstGeom prst="rect">
            <a:avLst/>
          </a:prstGeom>
          <a:noFill/>
        </p:spPr>
      </p:pic>
      <p:sp>
        <p:nvSpPr>
          <p:cNvPr id="10" name="Tlačítko akce: Domů 9">
            <a:hlinkClick r:id="rId7" action="ppaction://hlinksldjump" highlightClick="1"/>
          </p:cNvPr>
          <p:cNvSpPr/>
          <p:nvPr/>
        </p:nvSpPr>
        <p:spPr>
          <a:xfrm>
            <a:off x="8643966" y="6000768"/>
            <a:ext cx="199769" cy="28575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Ferenc </a:t>
            </a:r>
            <a:r>
              <a:rPr lang="cs-CZ" dirty="0" smtClean="0"/>
              <a:t>(</a:t>
            </a:r>
            <a:r>
              <a:rPr lang="cs-CZ" dirty="0" err="1" smtClean="0"/>
              <a:t>Franz</a:t>
            </a:r>
            <a:r>
              <a:rPr lang="cs-CZ" dirty="0" smtClean="0"/>
              <a:t>) </a:t>
            </a:r>
            <a:r>
              <a:rPr lang="cs-CZ" b="1" dirty="0" err="1" smtClean="0"/>
              <a:t>Liszt</a:t>
            </a:r>
            <a:r>
              <a:rPr lang="cs-CZ" dirty="0" smtClean="0"/>
              <a:t>, maďarský skladatel a klavírní virtuos a především tvůrce symfonické básně (Co slyšíme na horách, Orfeus, Hamlet…), ve které navázal na programní symfonie H. Berlioze</a:t>
            </a:r>
          </a:p>
          <a:p>
            <a:r>
              <a:rPr lang="cs-CZ" dirty="0" smtClean="0"/>
              <a:t> Jeho učitelem byl v Paříži i A. </a:t>
            </a:r>
            <a:r>
              <a:rPr lang="cs-CZ" dirty="0" err="1" smtClean="0"/>
              <a:t>Rejcha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6314" y="1428736"/>
            <a:ext cx="4038600" cy="468172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Petr </a:t>
            </a:r>
            <a:r>
              <a:rPr lang="cs-CZ" b="1" dirty="0" err="1" smtClean="0"/>
              <a:t>Iljič</a:t>
            </a:r>
            <a:r>
              <a:rPr lang="cs-CZ" b="1" dirty="0" smtClean="0"/>
              <a:t> Čajkovskij </a:t>
            </a:r>
            <a:r>
              <a:rPr lang="cs-CZ" dirty="0" smtClean="0"/>
              <a:t>spojil prvky ruské národní hudby s evropským novoromantismem</a:t>
            </a:r>
          </a:p>
          <a:p>
            <a:r>
              <a:rPr lang="cs-CZ" dirty="0" smtClean="0"/>
              <a:t> Jeho dílo je </a:t>
            </a:r>
            <a:r>
              <a:rPr lang="cs-CZ" dirty="0" smtClean="0"/>
              <a:t>mnohostranné, od </a:t>
            </a:r>
            <a:r>
              <a:rPr lang="cs-CZ" dirty="0" smtClean="0"/>
              <a:t>symfonií přes dramatická díla až po balety</a:t>
            </a:r>
          </a:p>
          <a:p>
            <a:endParaRPr lang="cs-CZ" dirty="0" smtClean="0"/>
          </a:p>
          <a:p>
            <a:r>
              <a:rPr lang="en-US" sz="2000" dirty="0" smtClean="0">
                <a:hlinkClick r:id="rId3"/>
              </a:rPr>
              <a:t>Tchaikovsky's Piano Concerto No.1 - YouTube</a:t>
            </a:r>
            <a:endParaRPr lang="cs-CZ" sz="2000" dirty="0"/>
          </a:p>
        </p:txBody>
      </p:sp>
      <p:sp>
        <p:nvSpPr>
          <p:cNvPr id="5" name="Tlačítko akce: Domů 4">
            <a:hlinkClick r:id="rId4" action="ppaction://hlinksldjump" highlightClick="1"/>
          </p:cNvPr>
          <p:cNvSpPr/>
          <p:nvPr/>
        </p:nvSpPr>
        <p:spPr>
          <a:xfrm>
            <a:off x="8501090" y="6000768"/>
            <a:ext cx="357190" cy="28575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Pozdní 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Gustav </a:t>
            </a:r>
            <a:r>
              <a:rPr lang="cs-CZ" dirty="0" err="1" smtClean="0"/>
              <a:t>Mahler</a:t>
            </a:r>
            <a:endParaRPr lang="cs-CZ" dirty="0" smtClean="0"/>
          </a:p>
          <a:p>
            <a:r>
              <a:rPr lang="cs-CZ" dirty="0" smtClean="0"/>
              <a:t>Richard </a:t>
            </a:r>
            <a:r>
              <a:rPr lang="cs-CZ" dirty="0" err="1" smtClean="0"/>
              <a:t>Strauss</a:t>
            </a:r>
            <a:endParaRPr lang="cs-CZ" dirty="0" smtClean="0"/>
          </a:p>
          <a:p>
            <a:endParaRPr lang="cs-CZ" dirty="0" smtClean="0"/>
          </a:p>
          <a:p>
            <a:r>
              <a:rPr lang="de-DE" dirty="0" smtClean="0">
                <a:hlinkClick r:id="rId3"/>
              </a:rPr>
              <a:t>Mahler -- </a:t>
            </a:r>
            <a:r>
              <a:rPr lang="de-DE" dirty="0" err="1" smtClean="0">
                <a:hlinkClick r:id="rId3"/>
              </a:rPr>
              <a:t>Symphony</a:t>
            </a:r>
            <a:r>
              <a:rPr lang="de-DE" dirty="0" smtClean="0">
                <a:hlinkClick r:id="rId3"/>
              </a:rPr>
              <a:t> </a:t>
            </a:r>
            <a:r>
              <a:rPr lang="de-DE" dirty="0" err="1" smtClean="0">
                <a:hlinkClick r:id="rId3"/>
              </a:rPr>
              <a:t>No</a:t>
            </a:r>
            <a:r>
              <a:rPr lang="de-DE" dirty="0" smtClean="0">
                <a:hlinkClick r:id="rId3"/>
              </a:rPr>
              <a:t>. 2 ‚</a:t>
            </a:r>
            <a:r>
              <a:rPr lang="cs-CZ" dirty="0" smtClean="0">
                <a:hlinkClick r:id="rId3"/>
              </a:rPr>
              <a:t>Vzkříšení</a:t>
            </a:r>
            <a:r>
              <a:rPr lang="de-DE" dirty="0" smtClean="0">
                <a:hlinkClick r:id="rId3"/>
              </a:rPr>
              <a:t>' – </a:t>
            </a:r>
            <a:r>
              <a:rPr lang="de-DE" dirty="0" err="1" smtClean="0">
                <a:hlinkClick r:id="rId3"/>
              </a:rPr>
              <a:t>YouTube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Lovosice Home\AppData\Local\Microsoft\Windows\Temporary Internet Files\Content.IE5\V37IZ9LW\MC9002818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3613424"/>
            <a:ext cx="1428759" cy="1844247"/>
          </a:xfrm>
          <a:prstGeom prst="rect">
            <a:avLst/>
          </a:prstGeom>
          <a:noFill/>
        </p:spPr>
      </p:pic>
      <p:sp>
        <p:nvSpPr>
          <p:cNvPr id="5" name="Tlačítko akce: Domů 4">
            <a:hlinkClick r:id="rId5" action="ppaction://hlinksldjump" highlightClick="1"/>
          </p:cNvPr>
          <p:cNvSpPr/>
          <p:nvPr/>
        </p:nvSpPr>
        <p:spPr>
          <a:xfrm>
            <a:off x="8429652" y="6000768"/>
            <a:ext cx="428628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Víš, kdo je autorem opery </a:t>
            </a:r>
            <a:r>
              <a:rPr lang="cs-CZ" dirty="0" err="1" smtClean="0"/>
              <a:t>Nabucco</a:t>
            </a:r>
            <a:r>
              <a:rPr lang="cs-CZ" dirty="0" smtClean="0"/>
              <a:t>, z níž jsme v úvodu vyslechli ukázku?</a:t>
            </a:r>
          </a:p>
          <a:p>
            <a:endParaRPr lang="cs-CZ" dirty="0" smtClean="0"/>
          </a:p>
          <a:p>
            <a:r>
              <a:rPr lang="cs-CZ" dirty="0" smtClean="0"/>
              <a:t> a) italský romantik </a:t>
            </a:r>
            <a:r>
              <a:rPr lang="cs-CZ" dirty="0" err="1" smtClean="0"/>
              <a:t>Giuseppe</a:t>
            </a:r>
            <a:r>
              <a:rPr lang="cs-CZ" dirty="0" smtClean="0"/>
              <a:t> Verdi                                 </a:t>
            </a:r>
          </a:p>
          <a:p>
            <a:r>
              <a:rPr lang="cs-CZ" dirty="0" smtClean="0"/>
              <a:t> b) italský romantik </a:t>
            </a:r>
            <a:r>
              <a:rPr lang="cs-CZ" dirty="0" err="1" smtClean="0"/>
              <a:t>Gioacchino</a:t>
            </a:r>
            <a:r>
              <a:rPr lang="cs-CZ" dirty="0" smtClean="0"/>
              <a:t> </a:t>
            </a:r>
            <a:r>
              <a:rPr lang="cs-CZ" dirty="0" err="1" smtClean="0"/>
              <a:t>Rossini</a:t>
            </a:r>
            <a:endParaRPr lang="cs-CZ" dirty="0" smtClean="0"/>
          </a:p>
          <a:p>
            <a:r>
              <a:rPr lang="cs-CZ" dirty="0" smtClean="0"/>
              <a:t> c) francouzský romantik </a:t>
            </a:r>
            <a:r>
              <a:rPr lang="cs-CZ" dirty="0" err="1" smtClean="0"/>
              <a:t>Jacques</a:t>
            </a:r>
            <a:r>
              <a:rPr lang="cs-CZ" dirty="0" smtClean="0"/>
              <a:t> </a:t>
            </a:r>
            <a:r>
              <a:rPr lang="cs-CZ" dirty="0" err="1" smtClean="0"/>
              <a:t>Offenbach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Kdo byl tvůrcem symfonické básně?</a:t>
            </a:r>
          </a:p>
          <a:p>
            <a:endParaRPr lang="cs-CZ" dirty="0" smtClean="0"/>
          </a:p>
          <a:p>
            <a:r>
              <a:rPr lang="cs-CZ" dirty="0" smtClean="0"/>
              <a:t> a) Hector Berlioz</a:t>
            </a:r>
          </a:p>
          <a:p>
            <a:r>
              <a:rPr lang="cs-CZ" dirty="0" smtClean="0"/>
              <a:t> b) Ferenc </a:t>
            </a:r>
            <a:r>
              <a:rPr lang="cs-CZ" dirty="0" err="1" smtClean="0"/>
              <a:t>Liszt</a:t>
            </a:r>
            <a:endParaRPr lang="cs-CZ" dirty="0" smtClean="0"/>
          </a:p>
          <a:p>
            <a:r>
              <a:rPr lang="cs-CZ" dirty="0" smtClean="0"/>
              <a:t> c) Richard Wagner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Kdo byl tvůrcem programní symfonie?</a:t>
            </a:r>
          </a:p>
          <a:p>
            <a:endParaRPr lang="cs-CZ" dirty="0" smtClean="0"/>
          </a:p>
          <a:p>
            <a:r>
              <a:rPr lang="cs-CZ" dirty="0" smtClean="0"/>
              <a:t> a) Hector Berlioz</a:t>
            </a:r>
          </a:p>
          <a:p>
            <a:r>
              <a:rPr lang="cs-CZ" dirty="0" smtClean="0"/>
              <a:t> b) Ferenc </a:t>
            </a:r>
            <a:r>
              <a:rPr lang="cs-CZ" dirty="0" err="1" smtClean="0"/>
              <a:t>Liszt</a:t>
            </a:r>
            <a:endParaRPr lang="cs-CZ" dirty="0" smtClean="0"/>
          </a:p>
          <a:p>
            <a:r>
              <a:rPr lang="cs-CZ" dirty="0" smtClean="0"/>
              <a:t> c) Richard Wagner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Richard Wagner používal ve svých operách</a:t>
            </a:r>
          </a:p>
          <a:p>
            <a:endParaRPr lang="cs-CZ" dirty="0" smtClean="0"/>
          </a:p>
          <a:p>
            <a:r>
              <a:rPr lang="cs-CZ" dirty="0" smtClean="0"/>
              <a:t> a) leitmotiv (příznačný motiv)</a:t>
            </a:r>
          </a:p>
          <a:p>
            <a:r>
              <a:rPr lang="cs-CZ" dirty="0" smtClean="0"/>
              <a:t> b) </a:t>
            </a:r>
            <a:r>
              <a:rPr lang="cs-CZ" dirty="0" err="1" smtClean="0"/>
              <a:t>idée</a:t>
            </a:r>
            <a:r>
              <a:rPr lang="cs-CZ" dirty="0" smtClean="0"/>
              <a:t> fixe (utkvělou myšlenku)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Ferenc </a:t>
            </a:r>
            <a:r>
              <a:rPr lang="cs-CZ" dirty="0" err="1" smtClean="0"/>
              <a:t>Liszt</a:t>
            </a:r>
            <a:r>
              <a:rPr lang="cs-CZ" dirty="0" smtClean="0"/>
              <a:t> byl žákem</a:t>
            </a:r>
          </a:p>
          <a:p>
            <a:r>
              <a:rPr lang="cs-CZ" dirty="0" smtClean="0"/>
              <a:t> a) Antonína Dvořáka</a:t>
            </a:r>
          </a:p>
          <a:p>
            <a:r>
              <a:rPr lang="cs-CZ" dirty="0" smtClean="0"/>
              <a:t> b) Richarda Wagnera</a:t>
            </a:r>
          </a:p>
          <a:p>
            <a:r>
              <a:rPr lang="cs-CZ" dirty="0" smtClean="0"/>
              <a:t> c) Antonína </a:t>
            </a:r>
            <a:r>
              <a:rPr lang="cs-CZ" dirty="0" err="1" smtClean="0"/>
              <a:t>Rejchy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Použitá literatura a zdroje:</a:t>
            </a:r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Praha: SPN, 2002, ISBN 80-7235-041-2.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2 pro gymnázia</a:t>
            </a:r>
            <a:r>
              <a:rPr lang="cs-CZ" sz="1200" dirty="0" smtClean="0"/>
              <a:t>. Praha: SPN, 2003, ISBN 80-7235-219-9.</a:t>
            </a:r>
          </a:p>
          <a:p>
            <a:endParaRPr lang="cs-CZ" sz="1200" dirty="0" smtClean="0"/>
          </a:p>
          <a:p>
            <a:r>
              <a:rPr lang="cs-CZ" sz="1200" i="1" dirty="0" smtClean="0"/>
              <a:t>C</a:t>
            </a:r>
            <a:r>
              <a:rPr lang="en-US" sz="1200" i="1" dirty="0" err="1" smtClean="0"/>
              <a:t>itace</a:t>
            </a:r>
            <a:r>
              <a:rPr lang="cs-CZ" sz="1200" i="1" dirty="0" smtClean="0"/>
              <a:t> obrázků</a:t>
            </a:r>
            <a:r>
              <a:rPr lang="en-US" sz="1200" i="1" dirty="0" smtClean="0"/>
              <a:t>:</a:t>
            </a:r>
            <a:endParaRPr lang="cs-CZ" sz="1200" i="1" dirty="0" smtClean="0"/>
          </a:p>
          <a:p>
            <a:r>
              <a:rPr lang="cs-CZ" sz="1200" dirty="0" smtClean="0"/>
              <a:t>1   CARL TÄUBERT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2.4.2014]. Dostupný na WWW: http://commons.wikimedia.org/wiki/File%3AErstes_Opernhaus_Sempers_ca1850_1860.jpg </a:t>
            </a:r>
            <a:endParaRPr lang="cs-CZ" sz="1200" i="1" dirty="0" smtClean="0"/>
          </a:p>
          <a:p>
            <a:endParaRPr lang="cs-CZ" sz="1200" i="1" dirty="0" smtClean="0"/>
          </a:p>
          <a:p>
            <a:r>
              <a:rPr lang="cs-CZ" sz="1200" dirty="0" smtClean="0"/>
              <a:t>Použité hypertextové odkazy jsou platné ke dni vytvoření této prezentace:</a:t>
            </a:r>
          </a:p>
          <a:p>
            <a:r>
              <a:rPr lang="cs-CZ" sz="1200" dirty="0" smtClean="0">
                <a:hlinkClick r:id="rId3"/>
              </a:rPr>
              <a:t>https://www.youtube.com/watch?v=sHsFIv8VA7w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https://www.youtube.com/watch?v=5DaGv6H9puI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https://www.youtube.com/watch?v=hKILwVH_MdM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https://www.youtube.com/watch?v=1CNBIJj1CFM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https://www.youtube.com/watch?v=cao6WyF-61s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https://</a:t>
            </a:r>
            <a:r>
              <a:rPr lang="cs-CZ" sz="1200" dirty="0" smtClean="0">
                <a:hlinkClick r:id="rId8"/>
              </a:rPr>
              <a:t>www.youtube.com/watch?v=ZN7XO5pYXqM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Klipart obrázky jsou součástí galerie Microsoft Office volně dostupné na adrese </a:t>
            </a:r>
            <a:r>
              <a:rPr lang="cs-CZ" sz="1200" u="sng" dirty="0" smtClean="0">
                <a:hlinkClick r:id="rId9"/>
              </a:rPr>
              <a:t>www.office.</a:t>
            </a:r>
            <a:r>
              <a:rPr lang="cs-CZ" sz="1200" u="sng" dirty="0" err="1" smtClean="0">
                <a:hlinkClick r:id="rId9"/>
              </a:rPr>
              <a:t>microsoft.com</a:t>
            </a:r>
            <a:endParaRPr lang="cs-CZ" sz="14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287</TotalTime>
  <Words>809</Words>
  <Application>Microsoft Office PowerPoint</Application>
  <PresentationFormat>Předvádění na obrazovce (4:3)</PresentationFormat>
  <Paragraphs>145</Paragraphs>
  <Slides>18</Slides>
  <Notes>18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Administrativní</vt:lpstr>
      <vt:lpstr>Snímek 1</vt:lpstr>
      <vt:lpstr>anotace</vt:lpstr>
      <vt:lpstr>Romantismus</vt:lpstr>
      <vt:lpstr>Hudební romantismus</vt:lpstr>
      <vt:lpstr>Snímek 5</vt:lpstr>
      <vt:lpstr>Raný romantismus</vt:lpstr>
      <vt:lpstr>Snímek 7</vt:lpstr>
      <vt:lpstr>Vrcholný romantismus (novoromantismus)</vt:lpstr>
      <vt:lpstr>Snímek 9</vt:lpstr>
      <vt:lpstr>Snímek 10</vt:lpstr>
      <vt:lpstr>Snímek 11</vt:lpstr>
      <vt:lpstr>Pozdní romantismus</vt:lpstr>
      <vt:lpstr>Otázky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38</cp:revision>
  <dcterms:created xsi:type="dcterms:W3CDTF">2014-03-27T21:12:14Z</dcterms:created>
  <dcterms:modified xsi:type="dcterms:W3CDTF">2014-04-08T20:06:16Z</dcterms:modified>
</cp:coreProperties>
</file>