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5" r:id="rId5"/>
    <p:sldId id="260" r:id="rId6"/>
    <p:sldId id="263" r:id="rId7"/>
    <p:sldId id="261" r:id="rId8"/>
    <p:sldId id="264" r:id="rId9"/>
    <p:sldId id="266" r:id="rId10"/>
    <p:sldId id="267" r:id="rId11"/>
    <p:sldId id="268" r:id="rId12"/>
    <p:sldId id="271" r:id="rId13"/>
    <p:sldId id="273" r:id="rId14"/>
    <p:sldId id="272" r:id="rId15"/>
    <p:sldId id="270" r:id="rId16"/>
    <p:sldId id="276" r:id="rId17"/>
    <p:sldId id="274" r:id="rId18"/>
    <p:sldId id="275" r:id="rId19"/>
    <p:sldId id="277" r:id="rId20"/>
    <p:sldId id="262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B647210-D543-4030-9C1E-354EBD30FF7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9C5DD96-778F-4105-B1B2-2C55076DF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tinyurl.com/odvrhj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SCmWnIoRpI" TargetMode="External"/><Relationship Id="rId2" Type="http://schemas.openxmlformats.org/officeDocument/2006/relationships/hyperlink" Target="http://tinyurl.com/nezju7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onxez49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XWCdHn5ioA" TargetMode="External"/><Relationship Id="rId2" Type="http://schemas.openxmlformats.org/officeDocument/2006/relationships/hyperlink" Target="http://tinyurl.com/nn542k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ugue.JPG" TargetMode="External"/><Relationship Id="rId2" Type="http://schemas.openxmlformats.org/officeDocument/2006/relationships/hyperlink" Target="http://commons.wikimedia.org/wiki/File:Gyor6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_20_Geometrická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abstrakce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9. 4. 2014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Geometrická abstrakce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lbertus Medium" pitchFamily="34" charset="0"/>
              </a:rPr>
              <a:t>Materiál slouží jako osnova výkladu učitele, podklad k tvorbě zápisků žáka.</a:t>
            </a:r>
          </a:p>
          <a:p>
            <a:r>
              <a:rPr lang="cs-CZ" dirty="0" smtClean="0">
                <a:latin typeface="Albertus Medium" pitchFamily="34" charset="0"/>
              </a:rPr>
              <a:t>Motivuje k vlastní výtvarné činnosti inspirované geometrickou abstrakcí.</a:t>
            </a:r>
          </a:p>
          <a:p>
            <a:r>
              <a:rPr lang="cs-CZ" dirty="0" smtClean="0">
                <a:latin typeface="Albertus Medium" pitchFamily="34" charset="0"/>
              </a:rPr>
              <a:t>Rozvíjí znalosti z dějin umění na základě prožitku a vlastní tvorby.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Abstraktní 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První díla vznikají kolem r. 1910</a:t>
            </a:r>
          </a:p>
          <a:p>
            <a:r>
              <a:rPr lang="cs-CZ" dirty="0" smtClean="0"/>
              <a:t>Malíři - </a:t>
            </a:r>
            <a:r>
              <a:rPr lang="cs-CZ" b="1" dirty="0" smtClean="0">
                <a:solidFill>
                  <a:srgbClr val="0070C0"/>
                </a:solidFill>
              </a:rPr>
              <a:t>V. </a:t>
            </a:r>
            <a:r>
              <a:rPr lang="cs-CZ" b="1" dirty="0" err="1" smtClean="0">
                <a:solidFill>
                  <a:srgbClr val="0070C0"/>
                </a:solidFill>
              </a:rPr>
              <a:t>Kandinskij</a:t>
            </a:r>
            <a:r>
              <a:rPr lang="cs-CZ" b="1" dirty="0" smtClean="0">
                <a:solidFill>
                  <a:srgbClr val="0070C0"/>
                </a:solidFill>
              </a:rPr>
              <a:t>, R. </a:t>
            </a:r>
            <a:r>
              <a:rPr lang="cs-CZ" b="1" dirty="0" err="1" smtClean="0">
                <a:solidFill>
                  <a:srgbClr val="0070C0"/>
                </a:solidFill>
              </a:rPr>
              <a:t>Delaunay</a:t>
            </a:r>
            <a:r>
              <a:rPr lang="cs-CZ" b="1" dirty="0" smtClean="0">
                <a:solidFill>
                  <a:srgbClr val="0070C0"/>
                </a:solidFill>
              </a:rPr>
              <a:t>, F. Kupka </a:t>
            </a:r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odvrhjp</a:t>
            </a:r>
            <a:endParaRPr lang="cs-CZ" dirty="0" smtClean="0"/>
          </a:p>
          <a:p>
            <a:r>
              <a:rPr lang="cs-CZ" dirty="0" smtClean="0"/>
              <a:t>Sochařství – V. </a:t>
            </a:r>
            <a:r>
              <a:rPr lang="cs-CZ" dirty="0" err="1" smtClean="0"/>
              <a:t>Tatlin</a:t>
            </a:r>
            <a:r>
              <a:rPr lang="cs-CZ" dirty="0" smtClean="0"/>
              <a:t> </a:t>
            </a:r>
          </a:p>
          <a:p>
            <a:r>
              <a:rPr lang="cs-CZ" dirty="0" smtClean="0"/>
              <a:t>Nová vlna – Rusko, Francie, Holandsko, Německo, USA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Geometrická abstrakce </a:t>
            </a:r>
            <a:r>
              <a:rPr lang="cs-CZ" dirty="0" smtClean="0"/>
              <a:t>– použití geometrických prvků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Suprematismus, konstruktivismus, </a:t>
            </a:r>
            <a:r>
              <a:rPr lang="cs-CZ" dirty="0" err="1" smtClean="0">
                <a:solidFill>
                  <a:srgbClr val="0070C0"/>
                </a:solidFill>
              </a:rPr>
              <a:t>neoplasticismus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rayonismus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Renesance po 2. sv. válce – </a:t>
            </a:r>
            <a:r>
              <a:rPr lang="cs-CZ" dirty="0" err="1" smtClean="0">
                <a:solidFill>
                  <a:srgbClr val="0070C0"/>
                </a:solidFill>
              </a:rPr>
              <a:t>op</a:t>
            </a:r>
            <a:r>
              <a:rPr lang="cs-CZ" dirty="0" smtClean="0">
                <a:solidFill>
                  <a:srgbClr val="0070C0"/>
                </a:solidFill>
              </a:rPr>
              <a:t>-</a:t>
            </a:r>
            <a:r>
              <a:rPr lang="cs-CZ" dirty="0" err="1" smtClean="0">
                <a:solidFill>
                  <a:srgbClr val="0070C0"/>
                </a:solidFill>
              </a:rPr>
              <a:t>art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kinetismus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Obrázek 3" descr="440px-Fugu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0"/>
            <a:ext cx="2267744" cy="1988840"/>
          </a:xfrm>
          <a:prstGeom prst="rect">
            <a:avLst/>
          </a:prstGeom>
        </p:spPr>
      </p:pic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NEZJIŠTĚNO.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Wikimedia Commons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13.4.2014]. Dostupný na WWW: http://commons.wikimedia.org/wiki/File:Fugue.JPG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1628800"/>
            <a:ext cx="2195736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Kandinskij</a:t>
            </a:r>
            <a:r>
              <a:rPr lang="cs-CZ" dirty="0" smtClean="0"/>
              <a:t> - Fuga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Suprematismus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412776"/>
            <a:ext cx="8964488" cy="525658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7200" dirty="0" smtClean="0"/>
              <a:t>Ve </a:t>
            </a:r>
            <a:r>
              <a:rPr lang="cs-CZ" sz="7200" dirty="0"/>
              <a:t>2. desetiletí 20. století vzniká v malířství směr později nazývaný </a:t>
            </a:r>
            <a:r>
              <a:rPr lang="cs-CZ" sz="7200" b="1" dirty="0">
                <a:solidFill>
                  <a:srgbClr val="0070C0"/>
                </a:solidFill>
              </a:rPr>
              <a:t>geometrická abstrakce</a:t>
            </a:r>
            <a:r>
              <a:rPr lang="cs-CZ" sz="7200" b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7200" dirty="0" smtClean="0"/>
              <a:t>Je </a:t>
            </a:r>
            <a:r>
              <a:rPr lang="cs-CZ" sz="7200" dirty="0"/>
              <a:t>pokračováním </a:t>
            </a:r>
            <a:r>
              <a:rPr lang="cs-CZ" sz="7200" b="1" dirty="0">
                <a:solidFill>
                  <a:srgbClr val="0070C0"/>
                </a:solidFill>
              </a:rPr>
              <a:t>negativního vymezování </a:t>
            </a:r>
            <a:r>
              <a:rPr lang="cs-CZ" sz="7200" b="1" dirty="0" smtClean="0">
                <a:solidFill>
                  <a:srgbClr val="0070C0"/>
                </a:solidFill>
              </a:rPr>
              <a:t>vůči impresionismu</a:t>
            </a:r>
            <a:r>
              <a:rPr lang="cs-CZ" sz="7200" dirty="0"/>
              <a:t> </a:t>
            </a:r>
            <a:endParaRPr lang="cs-CZ" sz="7200" dirty="0" smtClean="0"/>
          </a:p>
          <a:p>
            <a:r>
              <a:rPr lang="cs-CZ" sz="7200" dirty="0" smtClean="0"/>
              <a:t>Nejpozději </a:t>
            </a:r>
            <a:r>
              <a:rPr lang="cs-CZ" sz="7200" dirty="0"/>
              <a:t>roku 1915 vystavil Kazimír </a:t>
            </a:r>
            <a:r>
              <a:rPr lang="cs-CZ" sz="7200" dirty="0" err="1" smtClean="0"/>
              <a:t>Malevič</a:t>
            </a:r>
            <a:r>
              <a:rPr lang="cs-CZ" sz="7200" dirty="0" smtClean="0"/>
              <a:t> obraz</a:t>
            </a:r>
            <a:r>
              <a:rPr lang="cs-CZ" sz="7200" dirty="0"/>
              <a:t> </a:t>
            </a:r>
            <a:r>
              <a:rPr lang="cs-CZ" sz="7200" i="1" dirty="0"/>
              <a:t>Černý </a:t>
            </a:r>
            <a:r>
              <a:rPr lang="cs-CZ" sz="7200" i="1" dirty="0" smtClean="0"/>
              <a:t>čtverec</a:t>
            </a:r>
            <a:r>
              <a:rPr lang="cs-CZ" sz="7200" dirty="0" smtClean="0"/>
              <a:t> </a:t>
            </a:r>
            <a:r>
              <a:rPr lang="cs-CZ" sz="7200" dirty="0"/>
              <a:t>nazývaný také </a:t>
            </a:r>
            <a:r>
              <a:rPr lang="cs-CZ" sz="7200" b="1" i="1" dirty="0">
                <a:solidFill>
                  <a:srgbClr val="0070C0"/>
                </a:solidFill>
              </a:rPr>
              <a:t>Černý čtverec na bílém pozadí</a:t>
            </a:r>
            <a:r>
              <a:rPr lang="cs-CZ" sz="7200" dirty="0"/>
              <a:t>. Tímto aktem se obecně datuje vznik </a:t>
            </a:r>
            <a:r>
              <a:rPr lang="cs-CZ" sz="7200" dirty="0" smtClean="0"/>
              <a:t>suprematismu</a:t>
            </a:r>
          </a:p>
          <a:p>
            <a:r>
              <a:rPr lang="cs-CZ" sz="7200" i="1" dirty="0" smtClean="0">
                <a:solidFill>
                  <a:srgbClr val="0070C0"/>
                </a:solidFill>
              </a:rPr>
              <a:t>„Nevynalezl jsem nic, jen noc, a zahlédl jsem to nové, co jsem nazval suprematismus. Formulovalo se to ve mně v černé ploše, která vytvořila čtverec a potom kruh. V nich jsem uviděl nový barevný svět."</a:t>
            </a:r>
            <a:r>
              <a:rPr lang="cs-CZ" sz="7200" dirty="0" smtClean="0">
                <a:solidFill>
                  <a:srgbClr val="0070C0"/>
                </a:solidFill>
              </a:rPr>
              <a:t> </a:t>
            </a:r>
            <a:endParaRPr lang="cs-CZ" sz="7200" baseline="30000" dirty="0" smtClean="0">
              <a:solidFill>
                <a:srgbClr val="0070C0"/>
              </a:solidFill>
            </a:endParaRPr>
          </a:p>
          <a:p>
            <a:r>
              <a:rPr lang="cs-CZ" sz="7200" dirty="0" err="1" smtClean="0"/>
              <a:t>Malevič</a:t>
            </a:r>
            <a:r>
              <a:rPr lang="cs-CZ" sz="7200" dirty="0" smtClean="0"/>
              <a:t> odvodil název z</a:t>
            </a:r>
            <a:r>
              <a:rPr lang="cs-CZ" sz="7200" dirty="0"/>
              <a:t> </a:t>
            </a:r>
            <a:r>
              <a:rPr lang="cs-CZ" sz="7200" dirty="0" smtClean="0"/>
              <a:t>latinského</a:t>
            </a:r>
            <a:r>
              <a:rPr lang="cs-CZ" sz="7200" dirty="0"/>
              <a:t> slova „</a:t>
            </a:r>
            <a:r>
              <a:rPr lang="cs-CZ" sz="7200" dirty="0" err="1"/>
              <a:t>suprematia</a:t>
            </a:r>
            <a:r>
              <a:rPr lang="cs-CZ" sz="7200" dirty="0"/>
              <a:t>“, které lze přeložit jako nadvláda, převaha</a:t>
            </a:r>
            <a:r>
              <a:rPr lang="cs-CZ" sz="7200" dirty="0" smtClean="0"/>
              <a:t>.</a:t>
            </a:r>
          </a:p>
          <a:p>
            <a:r>
              <a:rPr lang="cs-CZ" sz="7200" b="1" dirty="0" smtClean="0">
                <a:solidFill>
                  <a:srgbClr val="0070C0"/>
                </a:solidFill>
              </a:rPr>
              <a:t>Barva </a:t>
            </a:r>
            <a:r>
              <a:rPr lang="cs-CZ" sz="7200" b="1" dirty="0">
                <a:solidFill>
                  <a:srgbClr val="0070C0"/>
                </a:solidFill>
              </a:rPr>
              <a:t>a forma mají mít převahu </a:t>
            </a:r>
            <a:r>
              <a:rPr lang="cs-CZ" sz="7200" dirty="0"/>
              <a:t>nad zobrazováním předmětné skutečnosti. Zároveň ale měly mít „čisté pocity“, jinými slovy </a:t>
            </a:r>
            <a:r>
              <a:rPr lang="cs-CZ" sz="7200" dirty="0" smtClean="0"/>
              <a:t>senzibilita převažuje </a:t>
            </a:r>
            <a:r>
              <a:rPr lang="cs-CZ" sz="7200" dirty="0"/>
              <a:t>nad racionální geometrickou </a:t>
            </a:r>
            <a:r>
              <a:rPr lang="cs-CZ" sz="7200" dirty="0" smtClean="0"/>
              <a:t>konstrukcí</a:t>
            </a:r>
          </a:p>
          <a:p>
            <a:r>
              <a:rPr lang="cs-CZ" sz="7200" b="1" dirty="0" smtClean="0">
                <a:solidFill>
                  <a:srgbClr val="0070C0"/>
                </a:solidFill>
              </a:rPr>
              <a:t>Barevné </a:t>
            </a:r>
            <a:r>
              <a:rPr lang="cs-CZ" sz="7200" b="1" dirty="0">
                <a:solidFill>
                  <a:srgbClr val="0070C0"/>
                </a:solidFill>
              </a:rPr>
              <a:t>geometrické obrazce: čtverce, obdélníky, trojúhelníky, nepravidelné mnohoúhelníky, kruhy a kříže, většinou na bílém pozadí</a:t>
            </a:r>
            <a:r>
              <a:rPr lang="cs-CZ" sz="7200" dirty="0"/>
              <a:t>, vytvářejí svět </a:t>
            </a:r>
            <a:r>
              <a:rPr lang="cs-CZ" sz="7200" dirty="0" smtClean="0"/>
              <a:t>suprematismu</a:t>
            </a:r>
          </a:p>
          <a:p>
            <a:r>
              <a:rPr lang="cs-CZ" sz="7200" dirty="0" smtClean="0"/>
              <a:t>Základní myšlenkou </a:t>
            </a:r>
            <a:r>
              <a:rPr lang="cs-CZ" sz="7200" dirty="0"/>
              <a:t>bylo, že </a:t>
            </a:r>
            <a:r>
              <a:rPr lang="cs-CZ" sz="7200" b="1" dirty="0">
                <a:solidFill>
                  <a:srgbClr val="0070C0"/>
                </a:solidFill>
              </a:rPr>
              <a:t>malířství má být nepředmětové</a:t>
            </a:r>
            <a:r>
              <a:rPr lang="cs-CZ" sz="7200" dirty="0"/>
              <a:t>, že jeho smyslem není zobrazovat jen přírodní formy </a:t>
            </a:r>
            <a:endParaRPr lang="cs-CZ" sz="4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Kazimir</a:t>
            </a:r>
            <a:r>
              <a:rPr lang="cs-CZ" dirty="0" smtClean="0"/>
              <a:t> </a:t>
            </a:r>
            <a:r>
              <a:rPr lang="cs-CZ" dirty="0" err="1" smtClean="0"/>
              <a:t>Malevič</a:t>
            </a:r>
            <a:endParaRPr lang="cs-CZ" dirty="0"/>
          </a:p>
        </p:txBody>
      </p:sp>
      <p:pic>
        <p:nvPicPr>
          <p:cNvPr id="4" name="Zástupný symbol pro obsah 3" descr="Malevich.black-squar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3744416" cy="3744416"/>
          </a:xfrm>
        </p:spPr>
      </p:pic>
      <p:pic>
        <p:nvPicPr>
          <p:cNvPr id="5" name="Obrázek 4" descr="Malevit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628800"/>
            <a:ext cx="3102826" cy="36004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5661248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Černý čtverec na bílém pozadí, 1915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5733256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Suprematism</a:t>
            </a:r>
            <a:r>
              <a:rPr lang="cs-CZ" sz="2400" dirty="0" smtClean="0"/>
              <a:t>,1921 - 1927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4283968" cy="990600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Kazimir</a:t>
            </a:r>
            <a:r>
              <a:rPr lang="cs-CZ" sz="2800" dirty="0" smtClean="0"/>
              <a:t> </a:t>
            </a:r>
            <a:r>
              <a:rPr lang="cs-CZ" sz="2800" dirty="0" err="1" smtClean="0"/>
              <a:t>Malevič</a:t>
            </a:r>
            <a:r>
              <a:rPr lang="cs-CZ" sz="2800" dirty="0" smtClean="0"/>
              <a:t>, Osm červených obdélníků,1915 Suprematismus, 1915 </a:t>
            </a:r>
            <a:endParaRPr lang="cs-CZ" sz="2800" dirty="0"/>
          </a:p>
        </p:txBody>
      </p:sp>
      <p:pic>
        <p:nvPicPr>
          <p:cNvPr id="4" name="Zástupný symbol pro obsah 3" descr="Malevich-Suprematism. (1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628800"/>
            <a:ext cx="3776472" cy="4495800"/>
          </a:xfrm>
        </p:spPr>
      </p:pic>
      <p:pic>
        <p:nvPicPr>
          <p:cNvPr id="5" name="Obrázek 4" descr="Malevich1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476672"/>
            <a:ext cx="4860032" cy="6381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Piet </a:t>
            </a:r>
            <a:r>
              <a:rPr lang="cs-CZ" dirty="0" err="1" smtClean="0"/>
              <a:t>Mondrian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916832"/>
            <a:ext cx="8370512" cy="47525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byl nizozemský malíř, vůdčí osobnost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neoplasticismu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Společně s Van </a:t>
            </a:r>
            <a:r>
              <a:rPr lang="cs-CZ" dirty="0" err="1" smtClean="0"/>
              <a:t>Doesburgem</a:t>
            </a:r>
            <a:r>
              <a:rPr lang="cs-CZ" dirty="0" smtClean="0"/>
              <a:t> a architekty </a:t>
            </a:r>
            <a:r>
              <a:rPr lang="cs-CZ" dirty="0" err="1" smtClean="0"/>
              <a:t>Gerrit</a:t>
            </a:r>
            <a:r>
              <a:rPr lang="cs-CZ" dirty="0" smtClean="0"/>
              <a:t> </a:t>
            </a:r>
            <a:r>
              <a:rPr lang="cs-CZ" dirty="0" err="1" smtClean="0"/>
              <a:t>Rietveldem</a:t>
            </a:r>
            <a:r>
              <a:rPr lang="cs-CZ" dirty="0" smtClean="0"/>
              <a:t> a J. J. P. </a:t>
            </a:r>
            <a:r>
              <a:rPr lang="cs-CZ" dirty="0" err="1" smtClean="0"/>
              <a:t>Oudem</a:t>
            </a:r>
            <a:r>
              <a:rPr lang="cs-CZ" dirty="0" smtClean="0"/>
              <a:t> byl členem nizozemského uměleckého hnutí</a:t>
            </a:r>
            <a:r>
              <a:rPr lang="cs-CZ" dirty="0" smtClean="0">
                <a:solidFill>
                  <a:srgbClr val="0070C0"/>
                </a:solidFill>
              </a:rPr>
              <a:t> </a:t>
            </a:r>
            <a:r>
              <a:rPr lang="cs-CZ" b="1" dirty="0" smtClean="0">
                <a:solidFill>
                  <a:srgbClr val="0070C0"/>
                </a:solidFill>
              </a:rPr>
              <a:t>De </a:t>
            </a:r>
            <a:r>
              <a:rPr lang="cs-CZ" b="1" dirty="0" err="1" smtClean="0">
                <a:solidFill>
                  <a:srgbClr val="0070C0"/>
                </a:solidFill>
              </a:rPr>
              <a:t>Stijl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založeného roku 1917.</a:t>
            </a:r>
          </a:p>
          <a:p>
            <a:r>
              <a:rPr lang="cs-CZ" dirty="0" smtClean="0"/>
              <a:t>Jeho abstraktní malby se v 60. letech nosily jako moderní vzory na šatech (modely návrháře </a:t>
            </a:r>
            <a:r>
              <a:rPr lang="cs-CZ" dirty="0" err="1" smtClean="0"/>
              <a:t>Yvese</a:t>
            </a:r>
            <a:r>
              <a:rPr lang="cs-CZ" dirty="0" smtClean="0"/>
              <a:t> </a:t>
            </a:r>
            <a:r>
              <a:rPr lang="cs-CZ" dirty="0" err="1" smtClean="0"/>
              <a:t>Saint</a:t>
            </a:r>
            <a:r>
              <a:rPr lang="cs-CZ" dirty="0" smtClean="0"/>
              <a:t>-</a:t>
            </a:r>
            <a:r>
              <a:rPr lang="cs-CZ" dirty="0" err="1" smtClean="0"/>
              <a:t>Laurenta</a:t>
            </a:r>
            <a:r>
              <a:rPr lang="cs-CZ" dirty="0" smtClean="0"/>
              <a:t>).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nezju7d</a:t>
            </a:r>
            <a:r>
              <a:rPr lang="cs-CZ" b="1" dirty="0" smtClean="0"/>
              <a:t> obrázky</a:t>
            </a:r>
          </a:p>
          <a:p>
            <a:r>
              <a:rPr lang="cs-CZ" b="1" dirty="0" smtClean="0">
                <a:hlinkClick r:id="rId3"/>
              </a:rPr>
              <a:t>http://www.</a:t>
            </a:r>
            <a:r>
              <a:rPr lang="cs-CZ" b="1" dirty="0" err="1" smtClean="0">
                <a:hlinkClick r:id="rId3"/>
              </a:rPr>
              <a:t>youtube.com</a:t>
            </a:r>
            <a:r>
              <a:rPr lang="cs-CZ" b="1" dirty="0" smtClean="0">
                <a:hlinkClick r:id="rId3"/>
              </a:rPr>
              <a:t>/</a:t>
            </a:r>
            <a:r>
              <a:rPr lang="cs-CZ" b="1" dirty="0" err="1" smtClean="0">
                <a:hlinkClick r:id="rId3"/>
              </a:rPr>
              <a:t>watch</a:t>
            </a:r>
            <a:r>
              <a:rPr lang="cs-CZ" b="1" dirty="0" smtClean="0">
                <a:hlinkClick r:id="rId3"/>
              </a:rPr>
              <a:t>?v=</a:t>
            </a:r>
            <a:r>
              <a:rPr lang="cs-CZ" b="1" dirty="0" err="1" smtClean="0">
                <a:hlinkClick r:id="rId3"/>
              </a:rPr>
              <a:t>iSCmWnIoRpI</a:t>
            </a:r>
            <a:r>
              <a:rPr lang="cs-CZ" b="1" dirty="0" smtClean="0"/>
              <a:t> video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440px-Piet_Mondriaa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32320" y="0"/>
            <a:ext cx="2011680" cy="2688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Piet </a:t>
            </a:r>
            <a:r>
              <a:rPr lang="cs-CZ" dirty="0" err="1" smtClean="0"/>
              <a:t>Mondrian</a:t>
            </a:r>
            <a:r>
              <a:rPr lang="cs-CZ" dirty="0" smtClean="0"/>
              <a:t> - obrazy</a:t>
            </a:r>
            <a:endParaRPr lang="cs-CZ" dirty="0"/>
          </a:p>
        </p:txBody>
      </p:sp>
      <p:pic>
        <p:nvPicPr>
          <p:cNvPr id="6" name="Zástupný symbol pro obsah 5" descr="120px-Mondrianlike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060848"/>
            <a:ext cx="3312368" cy="38164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600px-Mondrian_lookalik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143000"/>
            <a:ext cx="5715000" cy="571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Theo</a:t>
            </a:r>
            <a:r>
              <a:rPr lang="cs-CZ" dirty="0" smtClean="0"/>
              <a:t> van </a:t>
            </a:r>
            <a:r>
              <a:rPr lang="cs-CZ" dirty="0" err="1" smtClean="0"/>
              <a:t>Doesburg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052736"/>
            <a:ext cx="8964488" cy="58052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* 1883 - †  1931, Holandsko, </a:t>
            </a:r>
            <a:br>
              <a:rPr lang="cs-CZ" dirty="0" smtClean="0"/>
            </a:br>
            <a:r>
              <a:rPr lang="cs-CZ" dirty="0" smtClean="0"/>
              <a:t>Původně se jmenoval </a:t>
            </a:r>
            <a:r>
              <a:rPr lang="cs-CZ" b="1" dirty="0" err="1" smtClean="0"/>
              <a:t>Christiaan</a:t>
            </a:r>
            <a:r>
              <a:rPr lang="cs-CZ" b="1" dirty="0" smtClean="0"/>
              <a:t> Emil Marie </a:t>
            </a:r>
            <a:r>
              <a:rPr lang="cs-CZ" b="1" dirty="0" err="1" smtClean="0"/>
              <a:t>Küpper</a:t>
            </a:r>
            <a:endParaRPr lang="cs-CZ" dirty="0" smtClean="0"/>
          </a:p>
          <a:p>
            <a:r>
              <a:rPr lang="cs-CZ" dirty="0" smtClean="0"/>
              <a:t> Kolem roku 1903 začal podepisovat svoje obrazy jako </a:t>
            </a:r>
            <a:r>
              <a:rPr lang="cs-CZ" b="1" dirty="0" err="1" smtClean="0"/>
              <a:t>Theo</a:t>
            </a:r>
            <a:r>
              <a:rPr lang="cs-CZ" b="1" dirty="0" smtClean="0"/>
              <a:t> van </a:t>
            </a:r>
            <a:r>
              <a:rPr lang="cs-CZ" b="1" dirty="0" err="1" smtClean="0"/>
              <a:t>Doesburg</a:t>
            </a:r>
            <a:r>
              <a:rPr lang="cs-CZ" b="1" dirty="0" smtClean="0"/>
              <a:t> </a:t>
            </a:r>
            <a:r>
              <a:rPr lang="cs-CZ" dirty="0" smtClean="0"/>
              <a:t>podle svého nevlastního otce </a:t>
            </a:r>
            <a:r>
              <a:rPr lang="cs-CZ" dirty="0" err="1" smtClean="0"/>
              <a:t>Theodoruse</a:t>
            </a:r>
            <a:r>
              <a:rPr lang="cs-CZ" dirty="0" smtClean="0"/>
              <a:t> </a:t>
            </a:r>
            <a:r>
              <a:rPr lang="cs-CZ" dirty="0" err="1" smtClean="0"/>
              <a:t>Doesburga</a:t>
            </a:r>
            <a:r>
              <a:rPr lang="cs-CZ" dirty="0" smtClean="0"/>
              <a:t>. </a:t>
            </a:r>
            <a:br>
              <a:rPr lang="cs-CZ" dirty="0" smtClean="0"/>
            </a:br>
            <a:r>
              <a:rPr lang="cs-CZ" dirty="0" smtClean="0"/>
              <a:t>Začal malovat pod vlivem fauvismu a postimpresionismu jasně barevné figurativní práce.</a:t>
            </a:r>
          </a:p>
          <a:p>
            <a:r>
              <a:rPr lang="cs-CZ" dirty="0" smtClean="0"/>
              <a:t> Později se přiklonil k abstrakci </a:t>
            </a:r>
          </a:p>
          <a:p>
            <a:r>
              <a:rPr lang="cs-CZ" dirty="0" smtClean="0"/>
              <a:t>Spolu s </a:t>
            </a:r>
            <a:r>
              <a:rPr lang="cs-CZ" dirty="0" err="1" smtClean="0"/>
              <a:t>Pietem</a:t>
            </a:r>
            <a:r>
              <a:rPr lang="cs-CZ" dirty="0" smtClean="0"/>
              <a:t> </a:t>
            </a:r>
            <a:r>
              <a:rPr lang="cs-CZ" dirty="0" err="1" smtClean="0"/>
              <a:t>Mondrianem</a:t>
            </a:r>
            <a:r>
              <a:rPr lang="cs-CZ" dirty="0" smtClean="0"/>
              <a:t> v roce 1917 založil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De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Stijl</a:t>
            </a:r>
            <a:r>
              <a:rPr lang="cs-CZ" dirty="0" smtClean="0"/>
              <a:t>, umělecký časopis, který prezentoval názory a práce stejnojmenné skupiny umělců.</a:t>
            </a:r>
          </a:p>
          <a:p>
            <a:r>
              <a:rPr lang="cs-CZ" dirty="0" smtClean="0"/>
              <a:t>Celý život věnoval hlásání idejí De </a:t>
            </a:r>
            <a:r>
              <a:rPr lang="cs-CZ" dirty="0" err="1" smtClean="0"/>
              <a:t>Stijlu</a:t>
            </a:r>
            <a:r>
              <a:rPr lang="cs-CZ" dirty="0" smtClean="0"/>
              <a:t> – psal příručky a vyučoval, mimo jiné i na </a:t>
            </a:r>
            <a:r>
              <a:rPr lang="cs-CZ" b="1" dirty="0" err="1" smtClean="0">
                <a:solidFill>
                  <a:srgbClr val="0070C0"/>
                </a:solidFill>
              </a:rPr>
              <a:t>Bauhausu</a:t>
            </a:r>
            <a:r>
              <a:rPr lang="cs-CZ" dirty="0" smtClean="0"/>
              <a:t>, umění a architekturu.  </a:t>
            </a:r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onxez49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Theo</a:t>
            </a:r>
            <a:r>
              <a:rPr lang="cs-CZ" dirty="0" smtClean="0"/>
              <a:t> van </a:t>
            </a:r>
            <a:r>
              <a:rPr lang="cs-CZ" dirty="0" err="1" smtClean="0"/>
              <a:t>Doesburg</a:t>
            </a:r>
            <a:endParaRPr lang="cs-CZ" dirty="0"/>
          </a:p>
        </p:txBody>
      </p:sp>
      <p:pic>
        <p:nvPicPr>
          <p:cNvPr id="4" name="Zástupný symbol pro obsah 3" descr="220px-Theo_van_Doesburg_in_military_servic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76256" y="188640"/>
            <a:ext cx="2095500" cy="2505075"/>
          </a:xfrm>
        </p:spPr>
      </p:pic>
      <p:pic>
        <p:nvPicPr>
          <p:cNvPr id="5" name="Obrázek 4" descr="contra-composition-of-dissonances-xvi-1925.jpg!xlSma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068960"/>
            <a:ext cx="3960440" cy="3600400"/>
          </a:xfrm>
          <a:prstGeom prst="rect">
            <a:avLst/>
          </a:prstGeom>
        </p:spPr>
      </p:pic>
      <p:pic>
        <p:nvPicPr>
          <p:cNvPr id="6" name="Obrázek 5" descr="composition-i-still-life-1916.jpg!xlSmal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1268760"/>
            <a:ext cx="3240360" cy="2736304"/>
          </a:xfrm>
          <a:prstGeom prst="rect">
            <a:avLst/>
          </a:prstGeom>
        </p:spPr>
      </p:pic>
      <p:pic>
        <p:nvPicPr>
          <p:cNvPr id="7" name="Obrázek 6" descr="220px-Theo_van_Doesburg_Composition_VII_(the_three_graces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99592" y="4149080"/>
            <a:ext cx="3024336" cy="2708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cs-CZ" dirty="0" err="1" smtClean="0"/>
              <a:t>Optical</a:t>
            </a:r>
            <a:r>
              <a:rPr lang="cs-CZ" dirty="0" smtClean="0"/>
              <a:t> - </a:t>
            </a:r>
            <a:r>
              <a:rPr lang="cs-CZ" dirty="0" err="1" smtClean="0"/>
              <a:t>art</a:t>
            </a:r>
            <a:endParaRPr lang="cs-CZ" dirty="0" smtClean="0"/>
          </a:p>
          <a:p>
            <a:r>
              <a:rPr lang="cs-CZ" dirty="0" smtClean="0"/>
              <a:t>Začal se rozvíjet koncem 50. a počátkem 60. let 20. století.</a:t>
            </a:r>
          </a:p>
          <a:p>
            <a:r>
              <a:rPr lang="cs-CZ" dirty="0" smtClean="0"/>
              <a:t>Autoři </a:t>
            </a:r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artových</a:t>
            </a:r>
            <a:r>
              <a:rPr lang="cs-CZ" dirty="0" smtClean="0"/>
              <a:t> děl využívají poznatky z geometrie, fyziologie a optiky. Snaží se pomocí většinou černobílých geometrických obrazců, rastrů a vzájemně se překrývajících lineárních a plošných útvarů dosáhnou optické iluze pohybu, nestability, prostoru.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Viktor </a:t>
            </a:r>
            <a:r>
              <a:rPr lang="cs-CZ" dirty="0" err="1" smtClean="0"/>
              <a:t>Vasarely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820472" cy="5141168"/>
          </a:xfrm>
        </p:spPr>
        <p:txBody>
          <a:bodyPr>
            <a:normAutofit fontScale="92500"/>
          </a:bodyPr>
          <a:lstStyle/>
          <a:p>
            <a:r>
              <a:rPr lang="hu-HU" b="1" dirty="0" smtClean="0"/>
              <a:t>Vásárhelyi Győző – 1906 </a:t>
            </a:r>
            <a:r>
              <a:rPr lang="cs-CZ" dirty="0" smtClean="0"/>
              <a:t>Pécs</a:t>
            </a:r>
            <a:r>
              <a:rPr lang="hu-HU" b="1" dirty="0" smtClean="0"/>
              <a:t>- 1997 Paříž</a:t>
            </a:r>
            <a:endParaRPr lang="cs-CZ" dirty="0" smtClean="0"/>
          </a:p>
          <a:p>
            <a:r>
              <a:rPr lang="cs-CZ" dirty="0" err="1" smtClean="0"/>
              <a:t>maďarsko</a:t>
            </a:r>
            <a:r>
              <a:rPr lang="cs-CZ" dirty="0" smtClean="0"/>
              <a:t>–francouzský malíř, grafik a sochař, který je obecně považován za jednoho z představitelů </a:t>
            </a:r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artu</a:t>
            </a:r>
            <a:r>
              <a:rPr lang="cs-CZ" dirty="0" smtClean="0"/>
              <a:t> a kinetického umění</a:t>
            </a:r>
          </a:p>
          <a:p>
            <a:r>
              <a:rPr lang="cs-CZ" dirty="0" smtClean="0"/>
              <a:t>Vytváří myšlenku sériového šíření uměleckého díla.</a:t>
            </a:r>
          </a:p>
          <a:p>
            <a:r>
              <a:rPr lang="cs-CZ" dirty="0" smtClean="0"/>
              <a:t>Svojí tvorbou ovlivnil i reklamu, propagaci, dekorativní umění, módu a architekturu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nn542kf</a:t>
            </a:r>
            <a:r>
              <a:rPr lang="cs-CZ" b="1" dirty="0" smtClean="0"/>
              <a:t> obrázky</a:t>
            </a:r>
          </a:p>
          <a:p>
            <a:r>
              <a:rPr lang="cs-CZ" b="1" dirty="0" smtClean="0">
                <a:hlinkClick r:id="rId3"/>
              </a:rPr>
              <a:t>http://www.</a:t>
            </a:r>
            <a:r>
              <a:rPr lang="cs-CZ" b="1" dirty="0" err="1" smtClean="0">
                <a:hlinkClick r:id="rId3"/>
              </a:rPr>
              <a:t>youtube.com</a:t>
            </a:r>
            <a:r>
              <a:rPr lang="cs-CZ" b="1" dirty="0" smtClean="0">
                <a:hlinkClick r:id="rId3"/>
              </a:rPr>
              <a:t>/</a:t>
            </a:r>
            <a:r>
              <a:rPr lang="cs-CZ" b="1" dirty="0" err="1" smtClean="0">
                <a:hlinkClick r:id="rId3"/>
              </a:rPr>
              <a:t>watch</a:t>
            </a:r>
            <a:r>
              <a:rPr lang="cs-CZ" b="1" dirty="0" smtClean="0">
                <a:hlinkClick r:id="rId3"/>
              </a:rPr>
              <a:t>?v=</a:t>
            </a:r>
            <a:r>
              <a:rPr lang="cs-CZ" b="1" dirty="0" err="1" smtClean="0">
                <a:hlinkClick r:id="rId3"/>
              </a:rPr>
              <a:t>pXWCdHn5ioA</a:t>
            </a:r>
            <a:r>
              <a:rPr lang="cs-CZ" b="1" dirty="0" smtClean="0"/>
              <a:t> video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– V. </a:t>
            </a:r>
            <a:r>
              <a:rPr lang="cs-CZ" dirty="0" err="1" smtClean="0"/>
              <a:t>Vasarely</a:t>
            </a:r>
            <a:endParaRPr lang="cs-CZ" dirty="0"/>
          </a:p>
        </p:txBody>
      </p:sp>
      <p:pic>
        <p:nvPicPr>
          <p:cNvPr id="4" name="Zástupný symbol pro obsah 3" descr="1200px-Hungary_pecs_-_vasarely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9220" r="20717"/>
          <a:stretch>
            <a:fillRect/>
          </a:stretch>
        </p:blipFill>
        <p:spPr>
          <a:xfrm>
            <a:off x="467544" y="1484784"/>
            <a:ext cx="3600400" cy="4495800"/>
          </a:xfrm>
        </p:spPr>
      </p:pic>
      <p:pic>
        <p:nvPicPr>
          <p:cNvPr id="5" name="Obrázek 4" descr="Gyor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1340768"/>
            <a:ext cx="4663440" cy="4566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Autofit/>
          </a:bodyPr>
          <a:lstStyle/>
          <a:p>
            <a:r>
              <a:rPr lang="cs-CZ" sz="4000" dirty="0" smtClean="0"/>
              <a:t>Inspiruj se geometrickou abstrakcí</a:t>
            </a:r>
          </a:p>
          <a:p>
            <a:r>
              <a:rPr lang="cs-CZ" sz="4000" dirty="0" smtClean="0"/>
              <a:t>Vytvoř vlastní abstraktní kompozici</a:t>
            </a:r>
          </a:p>
          <a:p>
            <a:r>
              <a:rPr lang="cs-CZ" sz="4000" dirty="0" smtClean="0"/>
              <a:t>Navrhni předměty inspirované geometrickou abstrakcí (oblečení, nádobí, dekorační látku)</a:t>
            </a:r>
          </a:p>
          <a:p>
            <a:pPr>
              <a:buNone/>
            </a:pPr>
            <a:r>
              <a:rPr lang="cs-CZ" sz="4000" dirty="0" smtClean="0"/>
              <a:t>	</a:t>
            </a:r>
            <a:endParaRPr lang="cs-CZ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Studentské práce</a:t>
            </a:r>
            <a:endParaRPr lang="cs-CZ" dirty="0"/>
          </a:p>
        </p:txBody>
      </p:sp>
      <p:pic>
        <p:nvPicPr>
          <p:cNvPr id="3074" name="Picture 2" descr="E:\DCIM\Camera\2014-04-10 15.44.2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4784"/>
            <a:ext cx="7920880" cy="5112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E:\DCIM\Camera\2014-04-10 15.46.3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7704856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E:\DCIM\Camera\2014-04-10 15.45.2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7920880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E:\DCIM\Camera\2014-04-10 15.44.5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8208912" cy="542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153400" cy="5112568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NEZJIŠTĚNO. </a:t>
            </a:r>
            <a:r>
              <a:rPr lang="cs-CZ" sz="6400" i="1" dirty="0" smtClean="0"/>
              <a:t>Suprematismus</a:t>
            </a:r>
            <a:r>
              <a:rPr lang="cs-CZ" sz="6400" dirty="0" smtClean="0"/>
              <a:t> [online]. [cit. 9.4.2014].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/Suprematismus</a:t>
            </a:r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9.4.2014].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Malevich</a:t>
            </a:r>
            <a:r>
              <a:rPr lang="cs-CZ" sz="6400" dirty="0" smtClean="0"/>
              <a:t>-</a:t>
            </a:r>
            <a:r>
              <a:rPr lang="cs-CZ" sz="6400" dirty="0" err="1" smtClean="0"/>
              <a:t>Suprematism</a:t>
            </a:r>
            <a:r>
              <a:rPr lang="cs-CZ" sz="6400" dirty="0" smtClean="0"/>
              <a:t>..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9.4.2014].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Malevich103.jpg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9.4.2014].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Malevich.black</a:t>
            </a:r>
            <a:r>
              <a:rPr lang="cs-CZ" sz="6400" dirty="0" smtClean="0"/>
              <a:t>-square.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9.4.2014].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Malevitj.jpg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smtClean="0"/>
              <a:t>Piet </a:t>
            </a:r>
            <a:r>
              <a:rPr lang="cs-CZ" sz="6400" i="1" dirty="0" err="1" smtClean="0"/>
              <a:t>Mondrian</a:t>
            </a:r>
            <a:r>
              <a:rPr lang="cs-CZ" sz="6400" dirty="0" smtClean="0"/>
              <a:t> [online]. [cit. 10.4.2014].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/Piet_</a:t>
            </a:r>
            <a:r>
              <a:rPr lang="cs-CZ" sz="6400" dirty="0" err="1" smtClean="0"/>
              <a:t>Mondrian</a:t>
            </a:r>
            <a:endParaRPr lang="cs-CZ" sz="6400" dirty="0" smtClean="0"/>
          </a:p>
          <a:p>
            <a:r>
              <a:rPr lang="cs-CZ" sz="6400" dirty="0" err="1" smtClean="0"/>
              <a:t>STEENBERG</a:t>
            </a:r>
            <a:r>
              <a:rPr lang="cs-CZ" sz="6400" dirty="0" smtClean="0"/>
              <a:t>, Vincent.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10.4.2014].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/8/83/Piet_</a:t>
            </a:r>
            <a:r>
              <a:rPr lang="cs-CZ" sz="6400" dirty="0" err="1" smtClean="0"/>
              <a:t>Mondriaan.jpg</a:t>
            </a:r>
            <a:endParaRPr lang="cs-CZ" sz="6400" dirty="0" smtClean="0"/>
          </a:p>
          <a:p>
            <a:r>
              <a:rPr lang="cs-CZ" sz="6400" dirty="0" err="1" smtClean="0"/>
              <a:t>HENDRIKE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10.4.2014].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Mondrianlike.png</a:t>
            </a:r>
            <a:endParaRPr lang="cs-CZ" sz="6400" dirty="0" smtClean="0"/>
          </a:p>
          <a:p>
            <a:r>
              <a:rPr lang="cs-CZ" sz="6400" dirty="0" smtClean="0"/>
              <a:t>HUSKY.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10.4.2014].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Mondrian</a:t>
            </a:r>
            <a:r>
              <a:rPr lang="cs-CZ" sz="6400" dirty="0" smtClean="0"/>
              <a:t>_</a:t>
            </a:r>
            <a:r>
              <a:rPr lang="cs-CZ" sz="6400" dirty="0" err="1" smtClean="0"/>
              <a:t>lookalike.svg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13.4.2014]. Dostupný na WWW: http://</a:t>
            </a:r>
            <a:r>
              <a:rPr lang="cs-CZ" sz="6400" dirty="0" err="1" smtClean="0"/>
              <a:t>en.wikipedia.org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Theo</a:t>
            </a:r>
            <a:r>
              <a:rPr lang="cs-CZ" sz="6400" dirty="0" smtClean="0"/>
              <a:t>_van_</a:t>
            </a:r>
            <a:r>
              <a:rPr lang="cs-CZ" sz="6400" dirty="0" err="1" smtClean="0"/>
              <a:t>Doesburg</a:t>
            </a:r>
            <a:r>
              <a:rPr lang="cs-CZ" sz="6400" dirty="0" smtClean="0"/>
              <a:t>_in_</a:t>
            </a:r>
            <a:r>
              <a:rPr lang="cs-CZ" sz="6400" dirty="0" err="1" smtClean="0"/>
              <a:t>military</a:t>
            </a:r>
            <a:r>
              <a:rPr lang="cs-CZ" sz="6400" dirty="0" smtClean="0"/>
              <a:t>_</a:t>
            </a:r>
            <a:r>
              <a:rPr lang="cs-CZ" sz="6400" dirty="0" err="1" smtClean="0"/>
              <a:t>service.JPG</a:t>
            </a:r>
            <a:endParaRPr lang="cs-CZ" sz="64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NEZJIŠTĚNO. </a:t>
            </a:r>
            <a:r>
              <a:rPr lang="cs-CZ" i="1" dirty="0" err="1" smtClean="0"/>
              <a:t>WikiPaintings.org</a:t>
            </a:r>
            <a:r>
              <a:rPr lang="cs-CZ" dirty="0" smtClean="0"/>
              <a:t> [online]. [cit. 13.4.2014]. Dostupný na WWW: http://www.</a:t>
            </a:r>
            <a:r>
              <a:rPr lang="cs-CZ" dirty="0" err="1" smtClean="0"/>
              <a:t>wikipaintings.org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theo</a:t>
            </a:r>
            <a:r>
              <a:rPr lang="cs-CZ" dirty="0" smtClean="0"/>
              <a:t>-van-</a:t>
            </a:r>
            <a:r>
              <a:rPr lang="cs-CZ" dirty="0" err="1" smtClean="0"/>
              <a:t>doesburg</a:t>
            </a:r>
            <a:r>
              <a:rPr lang="cs-CZ" dirty="0" smtClean="0"/>
              <a:t>#</a:t>
            </a:r>
            <a:r>
              <a:rPr lang="cs-CZ" dirty="0" err="1" smtClean="0"/>
              <a:t>supersized</a:t>
            </a:r>
            <a:r>
              <a:rPr lang="cs-CZ" dirty="0" smtClean="0"/>
              <a:t>-</a:t>
            </a:r>
            <a:r>
              <a:rPr lang="cs-CZ" dirty="0" err="1" smtClean="0"/>
              <a:t>featured</a:t>
            </a:r>
            <a:r>
              <a:rPr lang="cs-CZ" dirty="0" smtClean="0"/>
              <a:t>-250929</a:t>
            </a:r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WikiPaintings.org</a:t>
            </a:r>
            <a:r>
              <a:rPr lang="cs-CZ" dirty="0" smtClean="0"/>
              <a:t> [online]. [cit. 13.4.2014]. Dostupný na WWW: http://www.</a:t>
            </a:r>
            <a:r>
              <a:rPr lang="cs-CZ" dirty="0" err="1" smtClean="0"/>
              <a:t>wikipaintings.org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theo</a:t>
            </a:r>
            <a:r>
              <a:rPr lang="cs-CZ" dirty="0" smtClean="0"/>
              <a:t>-van-</a:t>
            </a:r>
            <a:r>
              <a:rPr lang="cs-CZ" dirty="0" err="1" smtClean="0"/>
              <a:t>doesburg</a:t>
            </a:r>
            <a:r>
              <a:rPr lang="cs-CZ" dirty="0" smtClean="0"/>
              <a:t>#</a:t>
            </a:r>
            <a:r>
              <a:rPr lang="cs-CZ" dirty="0" err="1" smtClean="0"/>
              <a:t>supersized</a:t>
            </a:r>
            <a:r>
              <a:rPr lang="cs-CZ" dirty="0" smtClean="0"/>
              <a:t>-</a:t>
            </a:r>
            <a:r>
              <a:rPr lang="cs-CZ" dirty="0" err="1" smtClean="0"/>
              <a:t>featured</a:t>
            </a:r>
            <a:r>
              <a:rPr lang="cs-CZ" dirty="0" smtClean="0"/>
              <a:t>-250906</a:t>
            </a:r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13.4.2014]. Dostupný na WWW: http://</a:t>
            </a:r>
            <a:r>
              <a:rPr lang="cs-CZ" dirty="0" err="1" smtClean="0"/>
              <a:t>en.wikipedia.org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Theo</a:t>
            </a:r>
            <a:r>
              <a:rPr lang="cs-CZ" dirty="0" smtClean="0"/>
              <a:t>_van_</a:t>
            </a:r>
            <a:r>
              <a:rPr lang="cs-CZ" dirty="0" err="1" smtClean="0"/>
              <a:t>Doesburg</a:t>
            </a:r>
            <a:r>
              <a:rPr lang="cs-CZ" dirty="0" smtClean="0"/>
              <a:t>_</a:t>
            </a:r>
            <a:r>
              <a:rPr lang="cs-CZ" dirty="0" err="1" smtClean="0"/>
              <a:t>Composition</a:t>
            </a:r>
            <a:r>
              <a:rPr lang="cs-CZ" dirty="0" smtClean="0"/>
              <a:t>_VII_(</a:t>
            </a:r>
            <a:r>
              <a:rPr lang="cs-CZ" dirty="0" err="1" smtClean="0"/>
              <a:t>the</a:t>
            </a:r>
            <a:r>
              <a:rPr lang="cs-CZ" dirty="0" smtClean="0"/>
              <a:t>_</a:t>
            </a:r>
            <a:r>
              <a:rPr lang="cs-CZ" dirty="0" err="1" smtClean="0"/>
              <a:t>three</a:t>
            </a:r>
            <a:r>
              <a:rPr lang="cs-CZ" dirty="0" smtClean="0"/>
              <a:t>_</a:t>
            </a:r>
            <a:r>
              <a:rPr lang="cs-CZ" dirty="0" err="1" smtClean="0"/>
              <a:t>graces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err="1" smtClean="0"/>
              <a:t>VÁRADI</a:t>
            </a:r>
            <a:r>
              <a:rPr lang="cs-CZ" dirty="0" smtClean="0"/>
              <a:t>, </a:t>
            </a:r>
            <a:r>
              <a:rPr lang="cs-CZ" dirty="0" err="1" smtClean="0"/>
              <a:t>Zsolt</a:t>
            </a:r>
            <a:r>
              <a:rPr lang="cs-CZ" dirty="0" smtClean="0"/>
              <a:t>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13.4.2014].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Hungary</a:t>
            </a:r>
            <a:r>
              <a:rPr lang="cs-CZ" dirty="0" smtClean="0"/>
              <a:t>_</a:t>
            </a:r>
            <a:r>
              <a:rPr lang="cs-CZ" dirty="0" err="1" smtClean="0"/>
              <a:t>pecs</a:t>
            </a:r>
            <a:r>
              <a:rPr lang="cs-CZ" dirty="0" smtClean="0"/>
              <a:t>_-_</a:t>
            </a:r>
            <a:r>
              <a:rPr lang="cs-CZ" dirty="0" err="1" smtClean="0"/>
              <a:t>vasarely0.jpg</a:t>
            </a:r>
            <a:endParaRPr lang="cs-CZ" dirty="0" smtClean="0"/>
          </a:p>
          <a:p>
            <a:r>
              <a:rPr lang="en-US" dirty="0" smtClean="0"/>
              <a:t>KOVACS, Daniel. </a:t>
            </a:r>
            <a:r>
              <a:rPr lang="en-US" i="1" dirty="0" smtClean="0"/>
              <a:t>Wikimedia Commons</a:t>
            </a:r>
            <a:r>
              <a:rPr lang="en-US" dirty="0" smtClean="0"/>
              <a:t> [online]. [cit. 13.4.2014].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err="1" smtClean="0">
                <a:hlinkClick r:id="rId2"/>
              </a:rPr>
              <a:t>http://commons.wikimedia.org/wiki/File:Gyor6.jpg?uselang=cs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13.4.2014]. Dostupný na WWW: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</a:t>
            </a:r>
            <a:r>
              <a:rPr lang="cs-CZ" dirty="0" smtClean="0">
                <a:hlinkClick r:id="rId3"/>
              </a:rPr>
              <a:t>:</a:t>
            </a:r>
            <a:r>
              <a:rPr lang="cs-CZ" dirty="0" err="1" smtClean="0">
                <a:hlinkClick r:id="rId3"/>
              </a:rPr>
              <a:t>Fugue.JPG</a:t>
            </a:r>
            <a:endParaRPr lang="cs-CZ" dirty="0" smtClean="0"/>
          </a:p>
          <a:p>
            <a:r>
              <a:rPr lang="cs-CZ" dirty="0" smtClean="0"/>
              <a:t>Studentské práce: archiv autorky – se souhlasem autorů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233</TotalTime>
  <Words>318</Words>
  <Application>Microsoft Office PowerPoint</Application>
  <PresentationFormat>Předvádění na obrazovce (4:3)</PresentationFormat>
  <Paragraphs>96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Medián</vt:lpstr>
      <vt:lpstr>Snímek 1</vt:lpstr>
      <vt:lpstr>Geometrická abstrakce</vt:lpstr>
      <vt:lpstr>Anotace</vt:lpstr>
      <vt:lpstr>Abstraktní malířství</vt:lpstr>
      <vt:lpstr>Suprematismus</vt:lpstr>
      <vt:lpstr>Kazimir Malevič</vt:lpstr>
      <vt:lpstr>Kazimir Malevič, Osm červených obdélníků,1915 Suprematismus, 1915 </vt:lpstr>
      <vt:lpstr>Piet Mondrian</vt:lpstr>
      <vt:lpstr>Piet Mondrian - obrazy</vt:lpstr>
      <vt:lpstr>Theo van Doesburg</vt:lpstr>
      <vt:lpstr>Theo van Doesburg</vt:lpstr>
      <vt:lpstr>OP-art</vt:lpstr>
      <vt:lpstr>Viktor Vasarely</vt:lpstr>
      <vt:lpstr>Architektura – V. Vasarely</vt:lpstr>
      <vt:lpstr>Úkol pro tebe:</vt:lpstr>
      <vt:lpstr>Studentské práce</vt:lpstr>
      <vt:lpstr>Snímek 17</vt:lpstr>
      <vt:lpstr>Snímek 18</vt:lpstr>
      <vt:lpstr>Snímek 19</vt:lpstr>
      <vt:lpstr>Zdroje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12</cp:revision>
  <dcterms:created xsi:type="dcterms:W3CDTF">2014-04-09T19:21:22Z</dcterms:created>
  <dcterms:modified xsi:type="dcterms:W3CDTF">2014-05-05T19:29:10Z</dcterms:modified>
</cp:coreProperties>
</file>