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Override PartName="/ppt/notesSlides/notesSlide18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notesSlides/notesSlide16.xml" ContentType="application/vnd.openxmlformats-officedocument.presentationml.notesSlide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9.xml" ContentType="application/vnd.openxmlformats-officedocument.presentationml.notesSl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Override PartName="/ppt/notesSlides/notesSlide17.xml" ContentType="application/vnd.openxmlformats-officedocument.presentationml.notesSl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notesSlides/notesSlide13.xml" ContentType="application/vnd.openxmlformats-officedocument.presentationml.notesSlide+xml"/>
  <Override PartName="/ppt/notesSlides/notesSlide22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24"/>
  </p:notesMasterIdLst>
  <p:sldIdLst>
    <p:sldId id="257" r:id="rId2"/>
    <p:sldId id="258" r:id="rId3"/>
    <p:sldId id="260" r:id="rId4"/>
    <p:sldId id="261" r:id="rId5"/>
    <p:sldId id="262" r:id="rId6"/>
    <p:sldId id="263" r:id="rId7"/>
    <p:sldId id="264" r:id="rId8"/>
    <p:sldId id="269" r:id="rId9"/>
    <p:sldId id="265" r:id="rId10"/>
    <p:sldId id="270" r:id="rId11"/>
    <p:sldId id="266" r:id="rId12"/>
    <p:sldId id="267" r:id="rId13"/>
    <p:sldId id="272" r:id="rId14"/>
    <p:sldId id="271" r:id="rId15"/>
    <p:sldId id="268" r:id="rId16"/>
    <p:sldId id="273" r:id="rId17"/>
    <p:sldId id="274" r:id="rId18"/>
    <p:sldId id="275" r:id="rId19"/>
    <p:sldId id="276" r:id="rId20"/>
    <p:sldId id="277" r:id="rId21"/>
    <p:sldId id="278" r:id="rId22"/>
    <p:sldId id="259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colorful4" csCatId="colorful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NÁZEV ŠKOLY</a:t>
          </a:r>
          <a:r>
            <a:rPr lang="cs-CZ" sz="2000" dirty="0" smtClean="0">
              <a:solidFill>
                <a:schemeClr val="accent1">
                  <a:lumMod val="75000"/>
                </a:schemeClr>
              </a:solidFill>
            </a:rPr>
            <a:t>: </a:t>
          </a:r>
          <a:r>
            <a:rPr lang="cs-CZ" sz="2000" b="0" dirty="0" smtClean="0">
              <a:latin typeface="Calibri" pitchFamily="34" charset="0"/>
            </a:rPr>
            <a:t>Gymnázium Lovosice, Sady pionýrů 600/6</a:t>
          </a:r>
          <a:endParaRPr lang="cs-CZ" sz="2000" b="0" dirty="0">
            <a:latin typeface="Calibri" pitchFamily="34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ČÍSLO PROJEKTU</a:t>
          </a:r>
          <a:r>
            <a:rPr lang="cs-CZ" sz="2000" dirty="0" smtClean="0">
              <a:solidFill>
                <a:schemeClr val="accent1">
                  <a:lumMod val="75000"/>
                </a:schemeClr>
              </a:solidFill>
            </a:rPr>
            <a:t>: </a:t>
          </a:r>
          <a:r>
            <a:rPr lang="cs-CZ" sz="2000" b="0" dirty="0" smtClean="0">
              <a:latin typeface="Calibri" pitchFamily="34" charset="0"/>
            </a:rPr>
            <a:t>CZ.1.07/1.5.00/34.1073</a:t>
          </a:r>
          <a:endParaRPr lang="cs-CZ" sz="2000" b="0" dirty="0">
            <a:latin typeface="Calibri" pitchFamily="34" charset="0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BBE1F95E-D5AA-436D-B4F5-748C3834552C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AUTOR</a:t>
          </a:r>
          <a:r>
            <a:rPr lang="cs-CZ" sz="2000" dirty="0" smtClean="0">
              <a:solidFill>
                <a:schemeClr val="accent1">
                  <a:lumMod val="75000"/>
                </a:schemeClr>
              </a:solidFill>
              <a:latin typeface="Calibri" pitchFamily="34" charset="0"/>
            </a:rPr>
            <a:t>: </a:t>
          </a:r>
          <a:r>
            <a:rPr lang="cs-CZ" sz="2000" b="0" dirty="0" smtClean="0">
              <a:solidFill>
                <a:schemeClr val="tx1"/>
              </a:solidFill>
              <a:latin typeface="Calibri" pitchFamily="34" charset="0"/>
            </a:rPr>
            <a:t>Mgr. Jarmila Brejchová</a:t>
          </a:r>
          <a:endParaRPr lang="cs-CZ" sz="2000" b="0" dirty="0">
            <a:solidFill>
              <a:schemeClr val="tx1"/>
            </a:solidFill>
            <a:latin typeface="Calibri" pitchFamily="34" charset="0"/>
          </a:endParaRPr>
        </a:p>
      </dgm:t>
    </dgm:pt>
    <dgm:pt modelId="{1CDD0471-B056-4567-BB1B-C38D4C611172}" type="parTrans" cxnId="{3901ACD1-A028-4E32-BA57-C4DC950E269D}">
      <dgm:prSet/>
      <dgm:spPr/>
      <dgm:t>
        <a:bodyPr/>
        <a:lstStyle/>
        <a:p>
          <a:endParaRPr lang="cs-CZ"/>
        </a:p>
      </dgm:t>
    </dgm:pt>
    <dgm:pt modelId="{20C8744E-8A24-4C9B-85A7-DA2DB058409A}" type="sibTrans" cxnId="{3901ACD1-A028-4E32-BA57-C4DC950E269D}">
      <dgm:prSet/>
      <dgm:spPr/>
      <dgm:t>
        <a:bodyPr/>
        <a:lstStyle/>
        <a:p>
          <a:endParaRPr lang="cs-CZ"/>
        </a:p>
      </dgm:t>
    </dgm:pt>
    <dgm:pt modelId="{CEBA0FA6-500F-48B5-B7A1-B51529BD38F2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DATUM VZNIKU</a:t>
          </a:r>
          <a:r>
            <a:rPr lang="cs-CZ" sz="2000" dirty="0" smtClean="0">
              <a:solidFill>
                <a:schemeClr val="tx1"/>
              </a:solidFill>
            </a:rPr>
            <a:t>:  </a:t>
          </a:r>
          <a:r>
            <a:rPr lang="cs-CZ" sz="2000" dirty="0" smtClean="0">
              <a:solidFill>
                <a:schemeClr val="tx1"/>
              </a:solidFill>
              <a:latin typeface="Calibri" pitchFamily="34" charset="0"/>
            </a:rPr>
            <a:t>duben 2014</a:t>
          </a:r>
          <a:endParaRPr lang="cs-CZ" sz="2000" dirty="0">
            <a:solidFill>
              <a:schemeClr val="tx1"/>
            </a:solidFill>
            <a:latin typeface="Calibri" pitchFamily="34" charset="0"/>
          </a:endParaRPr>
        </a:p>
      </dgm:t>
    </dgm:pt>
    <dgm:pt modelId="{F2F34559-107E-4D59-84FB-CC8578F10151}" type="sibTrans" cxnId="{CDDC32B8-2AB7-4B03-B555-4BCFF2ACF63B}">
      <dgm:prSet/>
      <dgm:spPr/>
      <dgm:t>
        <a:bodyPr/>
        <a:lstStyle/>
        <a:p>
          <a:endParaRPr lang="cs-CZ"/>
        </a:p>
      </dgm:t>
    </dgm:pt>
    <dgm:pt modelId="{B2D1762D-083F-44FA-BFD2-87BA8632149C}" type="parTrans" cxnId="{CDDC32B8-2AB7-4B03-B555-4BCFF2ACF63B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ROČNÍK</a:t>
          </a:r>
          <a:r>
            <a:rPr lang="cs-CZ" sz="2000" dirty="0" smtClean="0">
              <a:solidFill>
                <a:schemeClr val="accent1">
                  <a:lumMod val="75000"/>
                </a:schemeClr>
              </a:solidFill>
            </a:rPr>
            <a:t>:  </a:t>
          </a:r>
          <a:r>
            <a:rPr lang="cs-CZ" sz="2000" dirty="0" smtClean="0">
              <a:solidFill>
                <a:schemeClr val="tx1"/>
              </a:solidFill>
            </a:rPr>
            <a:t>tercie</a:t>
          </a:r>
          <a:endParaRPr lang="cs-CZ" sz="2000" dirty="0">
            <a:solidFill>
              <a:schemeClr val="tx1"/>
            </a:solidFill>
            <a:latin typeface="Calibri" pitchFamily="34" charset="0"/>
          </a:endParaRPr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TÉMA SADY</a:t>
          </a:r>
          <a:r>
            <a:rPr lang="cs-CZ" sz="2000" dirty="0" smtClean="0">
              <a:solidFill>
                <a:schemeClr val="tx1"/>
              </a:solidFill>
            </a:rPr>
            <a:t>: </a:t>
          </a:r>
          <a:r>
            <a:rPr lang="cs-CZ" sz="2000" dirty="0" smtClean="0">
              <a:solidFill>
                <a:schemeClr val="tx1"/>
              </a:solidFill>
              <a:latin typeface="Calibri" pitchFamily="34" charset="0"/>
            </a:rPr>
            <a:t>Hudební nauka</a:t>
          </a:r>
          <a:endParaRPr lang="cs-CZ" sz="2000" dirty="0">
            <a:solidFill>
              <a:schemeClr val="tx1"/>
            </a:solidFill>
            <a:latin typeface="Calibri" pitchFamily="34" charset="0"/>
          </a:endParaRPr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NÁZEV MATERIÁLU:</a:t>
          </a:r>
          <a:r>
            <a:rPr lang="cs-CZ" sz="1600" baseline="0" dirty="0" smtClean="0">
              <a:solidFill>
                <a:schemeClr val="accent1">
                  <a:lumMod val="75000"/>
                </a:schemeClr>
              </a:solidFill>
            </a:rPr>
            <a:t> </a:t>
          </a:r>
          <a:r>
            <a:rPr lang="cs-CZ" sz="1800" b="0" baseline="0" dirty="0" smtClean="0">
              <a:solidFill>
                <a:schemeClr val="tx1"/>
              </a:solidFill>
              <a:latin typeface="Calibri" pitchFamily="34" charset="0"/>
            </a:rPr>
            <a:t>VY_32_INOVACE_3C_20_</a:t>
          </a:r>
          <a:r>
            <a:rPr lang="cs-CZ" sz="1600" b="0" baseline="0" dirty="0" smtClean="0">
              <a:solidFill>
                <a:schemeClr val="tx1"/>
              </a:solidFill>
              <a:latin typeface="Calibri" pitchFamily="34" charset="0"/>
            </a:rPr>
            <a:t> </a:t>
          </a:r>
          <a:r>
            <a:rPr lang="cs-CZ" sz="2000" b="0" baseline="0" dirty="0" smtClean="0">
              <a:solidFill>
                <a:schemeClr val="tx1"/>
              </a:solidFill>
              <a:latin typeface="Calibri" pitchFamily="34" charset="0"/>
            </a:rPr>
            <a:t>Vážná hudba 20.století      </a:t>
          </a:r>
          <a:endParaRPr lang="cs-CZ" sz="2000" b="0" dirty="0">
            <a:solidFill>
              <a:schemeClr val="tx1"/>
            </a:solidFill>
            <a:latin typeface="Calibri" pitchFamily="34" charset="0"/>
          </a:endParaRPr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7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7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7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7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7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7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7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7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7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7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7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7"/>
      <dgm:spPr/>
      <dgm:t>
        <a:bodyPr/>
        <a:lstStyle/>
        <a:p>
          <a:endParaRPr lang="cs-CZ"/>
        </a:p>
      </dgm:t>
    </dgm:pt>
    <dgm:pt modelId="{5955ED15-90AA-4F08-A8A5-1ED70581E58B}" type="pres">
      <dgm:prSet presAssocID="{CEBA0FA6-500F-48B5-B7A1-B51529BD38F2}" presName="vertSpace6" presStyleLbl="node1" presStyleIdx="4" presStyleCnt="7"/>
      <dgm:spPr/>
      <dgm:t>
        <a:bodyPr/>
        <a:lstStyle/>
        <a:p>
          <a:endParaRPr lang="cs-CZ"/>
        </a:p>
      </dgm:t>
    </dgm:pt>
    <dgm:pt modelId="{26528689-9DF4-4685-8F23-BABDBD774F07}" type="pres">
      <dgm:prSet presAssocID="{CEBA0FA6-500F-48B5-B7A1-B51529BD38F2}" presName="circle6" presStyleLbl="node1" presStyleIdx="5" presStyleCnt="7"/>
      <dgm:spPr/>
      <dgm:t>
        <a:bodyPr/>
        <a:lstStyle/>
        <a:p>
          <a:endParaRPr lang="cs-CZ"/>
        </a:p>
      </dgm:t>
    </dgm:pt>
    <dgm:pt modelId="{CAD3E342-3400-4A52-8AAC-15B5BF88AABE}" type="pres">
      <dgm:prSet presAssocID="{CEBA0FA6-500F-48B5-B7A1-B51529BD38F2}" presName="rect6" presStyleLbl="alignAcc1" presStyleIdx="5" presStyleCnt="7"/>
      <dgm:spPr/>
      <dgm:t>
        <a:bodyPr/>
        <a:lstStyle/>
        <a:p>
          <a:endParaRPr lang="cs-CZ"/>
        </a:p>
      </dgm:t>
    </dgm:pt>
    <dgm:pt modelId="{486F9B35-3F77-4B86-95AC-C956F2B86E44}" type="pres">
      <dgm:prSet presAssocID="{BBE1F95E-D5AA-436D-B4F5-748C3834552C}" presName="vertSpace7" presStyleLbl="node1" presStyleIdx="5" presStyleCnt="7"/>
      <dgm:spPr/>
      <dgm:t>
        <a:bodyPr/>
        <a:lstStyle/>
        <a:p>
          <a:endParaRPr lang="cs-CZ"/>
        </a:p>
      </dgm:t>
    </dgm:pt>
    <dgm:pt modelId="{FE72208B-B9B5-47BF-B463-2DC6D6185814}" type="pres">
      <dgm:prSet presAssocID="{BBE1F95E-D5AA-436D-B4F5-748C3834552C}" presName="circle7" presStyleLbl="node1" presStyleIdx="6" presStyleCnt="7"/>
      <dgm:spPr/>
      <dgm:t>
        <a:bodyPr/>
        <a:lstStyle/>
        <a:p>
          <a:endParaRPr lang="cs-CZ"/>
        </a:p>
      </dgm:t>
    </dgm:pt>
    <dgm:pt modelId="{A5C228C9-6EC4-4821-934B-9E2EFBAB4497}" type="pres">
      <dgm:prSet presAssocID="{BBE1F95E-D5AA-436D-B4F5-748C3834552C}" presName="rect7" presStyleLbl="alignAcc1" presStyleIdx="6" presStyleCnt="7" custLinFactNeighborX="320" custLinFactNeighborY="-6461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2176FA0-10E9-44DC-9A54-485A362F109B}" type="pres">
      <dgm:prSet presAssocID="{CEBA0FA6-500F-48B5-B7A1-B51529BD38F2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5AA812A-7391-47E3-B3BF-07AB9DC3D00C}" type="pres">
      <dgm:prSet presAssocID="{BBE1F95E-D5AA-436D-B4F5-748C3834552C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EDABDF9-614A-40E9-9651-370281B4B5CA}" type="presOf" srcId="{BBE1F95E-D5AA-436D-B4F5-748C3834552C}" destId="{B5AA812A-7391-47E3-B3BF-07AB9DC3D00C}" srcOrd="1" destOrd="0" presId="urn:microsoft.com/office/officeart/2005/8/layout/target3"/>
    <dgm:cxn modelId="{DF476195-CD4B-4406-848B-24E88FE6BD73}" type="presOf" srcId="{D1B46980-6531-4606-95E6-44980827E919}" destId="{2BE915AB-18AA-4053-B92C-3BFC9ED204BB}" srcOrd="1" destOrd="0" presId="urn:microsoft.com/office/officeart/2005/8/layout/target3"/>
    <dgm:cxn modelId="{4D199768-06BF-4DF8-A1E2-926D1A1E2B49}" type="presOf" srcId="{D8197B8C-B260-4A16-BDF4-0947B075E274}" destId="{5A5FFA88-C948-4069-8E93-59FA12366E83}" srcOrd="1" destOrd="0" presId="urn:microsoft.com/office/officeart/2005/8/layout/target3"/>
    <dgm:cxn modelId="{C0AB9B51-D5D9-4B8D-9507-6157731CA310}" type="presOf" srcId="{CEBA0FA6-500F-48B5-B7A1-B51529BD38F2}" destId="{02176FA0-10E9-44DC-9A54-485A362F109B}" srcOrd="1" destOrd="0" presId="urn:microsoft.com/office/officeart/2005/8/layout/target3"/>
    <dgm:cxn modelId="{7498391F-4F7A-4CBE-8586-D4BF122FA31C}" type="presOf" srcId="{757F3AB3-0718-4624-B441-E567A8F0AB56}" destId="{333A1088-737F-45CB-B68E-254E46348037}" srcOrd="0" destOrd="0" presId="urn:microsoft.com/office/officeart/2005/8/layout/target3"/>
    <dgm:cxn modelId="{CDDC32B8-2AB7-4B03-B555-4BCFF2ACF63B}" srcId="{757F3AB3-0718-4624-B441-E567A8F0AB56}" destId="{CEBA0FA6-500F-48B5-B7A1-B51529BD38F2}" srcOrd="5" destOrd="0" parTransId="{B2D1762D-083F-44FA-BFD2-87BA8632149C}" sibTransId="{F2F34559-107E-4D59-84FB-CC8578F10151}"/>
    <dgm:cxn modelId="{7EF4B921-A7A8-4C40-BF67-771803FE1C04}" type="presOf" srcId="{CEBA0FA6-500F-48B5-B7A1-B51529BD38F2}" destId="{CAD3E342-3400-4A52-8AAC-15B5BF88AABE}" srcOrd="0" destOrd="0" presId="urn:microsoft.com/office/officeart/2005/8/layout/target3"/>
    <dgm:cxn modelId="{6700B058-0AE1-4EC9-8473-139CB7F84EB2}" type="presOf" srcId="{D1B46980-6531-4606-95E6-44980827E919}" destId="{6140AFEC-043D-4C43-A2F9-D0F5331DF3A3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55C02D3-6AC0-4220-8A6A-5B59BBACEBE6}" type="presOf" srcId="{BBE1F95E-D5AA-436D-B4F5-748C3834552C}" destId="{A5C228C9-6EC4-4821-934B-9E2EFBAB449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394685EA-CF46-48EC-AFC7-6408B4231EFA}" type="presOf" srcId="{D1D4F407-5343-4D3F-B5B9-D407B03CAEB4}" destId="{AED2198E-93D5-4001-81B4-73124B309672}" srcOrd="1" destOrd="0" presId="urn:microsoft.com/office/officeart/2005/8/layout/target3"/>
    <dgm:cxn modelId="{3901ACD1-A028-4E32-BA57-C4DC950E269D}" srcId="{757F3AB3-0718-4624-B441-E567A8F0AB56}" destId="{BBE1F95E-D5AA-436D-B4F5-748C3834552C}" srcOrd="6" destOrd="0" parTransId="{1CDD0471-B056-4567-BB1B-C38D4C611172}" sibTransId="{20C8744E-8A24-4C9B-85A7-DA2DB058409A}"/>
    <dgm:cxn modelId="{42B7EBB1-E683-49A7-B9DB-4830A6C9C5A1}" type="presOf" srcId="{4C35D32F-0EAB-4CD7-82EE-45574DC2A586}" destId="{8BEBB6EC-1DAA-4CAC-8A25-BC0FCBD5DBD5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9554C9D6-6B5E-4B63-80C3-3E71CAB55667}" type="presOf" srcId="{B651F6E3-6281-48DB-9319-2AEAFDAE7572}" destId="{6BB5E863-4638-4E1D-BFDE-399D028AC4ED}" srcOrd="1" destOrd="0" presId="urn:microsoft.com/office/officeart/2005/8/layout/target3"/>
    <dgm:cxn modelId="{5B916ADB-ED5A-43A0-B312-684C17ADCA86}" type="presOf" srcId="{D8197B8C-B260-4A16-BDF4-0947B075E274}" destId="{25B08C86-7E15-44DC-BE7F-FFB55DD49D12}" srcOrd="0" destOrd="0" presId="urn:microsoft.com/office/officeart/2005/8/layout/target3"/>
    <dgm:cxn modelId="{162515DB-49C0-438E-B0A9-68940A3477FF}" type="presOf" srcId="{B651F6E3-6281-48DB-9319-2AEAFDAE7572}" destId="{619D679B-A015-4ECF-8348-D1034C574F40}" srcOrd="0" destOrd="0" presId="urn:microsoft.com/office/officeart/2005/8/layout/target3"/>
    <dgm:cxn modelId="{8A288899-E888-4F4E-AC5D-96B938F11E24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C6656307-07AB-4CAB-9786-8F6D9DCCDDB7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82DD15BB-8483-46AA-B1A0-87986D6832D2}" type="presParOf" srcId="{333A1088-737F-45CB-B68E-254E46348037}" destId="{F5ABB229-8D3B-4694-996A-96F23CF14429}" srcOrd="0" destOrd="0" presId="urn:microsoft.com/office/officeart/2005/8/layout/target3"/>
    <dgm:cxn modelId="{7AE09BB5-6A0A-40A6-8F99-E75E7134A086}" type="presParOf" srcId="{333A1088-737F-45CB-B68E-254E46348037}" destId="{F41139FD-01EE-4571-8B17-4FB00FC51163}" srcOrd="1" destOrd="0" presId="urn:microsoft.com/office/officeart/2005/8/layout/target3"/>
    <dgm:cxn modelId="{51FE3672-E72D-486E-B7C5-47804318AC41}" type="presParOf" srcId="{333A1088-737F-45CB-B68E-254E46348037}" destId="{D005CE8C-CC26-4C3E-AC11-E15060ECD759}" srcOrd="2" destOrd="0" presId="urn:microsoft.com/office/officeart/2005/8/layout/target3"/>
    <dgm:cxn modelId="{AB8C5BC9-A7B9-491E-A642-A4B2950E3A03}" type="presParOf" srcId="{333A1088-737F-45CB-B68E-254E46348037}" destId="{2C702D82-9B77-49B7-9568-BB8EB47C3372}" srcOrd="3" destOrd="0" presId="urn:microsoft.com/office/officeart/2005/8/layout/target3"/>
    <dgm:cxn modelId="{5DE183CA-974D-42AC-9292-3EB544049448}" type="presParOf" srcId="{333A1088-737F-45CB-B68E-254E46348037}" destId="{A52A0455-90FF-4808-ABD0-F02540D31D5A}" srcOrd="4" destOrd="0" presId="urn:microsoft.com/office/officeart/2005/8/layout/target3"/>
    <dgm:cxn modelId="{5F489779-E360-42FF-818D-FB15754776DB}" type="presParOf" srcId="{333A1088-737F-45CB-B68E-254E46348037}" destId="{6140AFEC-043D-4C43-A2F9-D0F5331DF3A3}" srcOrd="5" destOrd="0" presId="urn:microsoft.com/office/officeart/2005/8/layout/target3"/>
    <dgm:cxn modelId="{53088573-42DD-4298-A09A-C5994275216A}" type="presParOf" srcId="{333A1088-737F-45CB-B68E-254E46348037}" destId="{9358AC05-5D7D-4327-9F80-1AD486AEA664}" srcOrd="6" destOrd="0" presId="urn:microsoft.com/office/officeart/2005/8/layout/target3"/>
    <dgm:cxn modelId="{0B06D437-71B5-4BE0-87A9-97BD00DC2FC1}" type="presParOf" srcId="{333A1088-737F-45CB-B68E-254E46348037}" destId="{313FC574-E1CD-4FB4-B054-0B805CE0447D}" srcOrd="7" destOrd="0" presId="urn:microsoft.com/office/officeart/2005/8/layout/target3"/>
    <dgm:cxn modelId="{DA3FE350-5DA5-4A21-A8E2-41B85A2387ED}" type="presParOf" srcId="{333A1088-737F-45CB-B68E-254E46348037}" destId="{619D679B-A015-4ECF-8348-D1034C574F40}" srcOrd="8" destOrd="0" presId="urn:microsoft.com/office/officeart/2005/8/layout/target3"/>
    <dgm:cxn modelId="{9568F6FD-4D31-4E32-8509-0DEC513D7793}" type="presParOf" srcId="{333A1088-737F-45CB-B68E-254E46348037}" destId="{322283A8-4A27-4CDA-BAE3-F381106A9174}" srcOrd="9" destOrd="0" presId="urn:microsoft.com/office/officeart/2005/8/layout/target3"/>
    <dgm:cxn modelId="{EA3EEECB-43D3-4167-A473-FD703352DC2C}" type="presParOf" srcId="{333A1088-737F-45CB-B68E-254E46348037}" destId="{FFC9F71D-1B4F-4AD9-A4A6-86ADEFC8AF5C}" srcOrd="10" destOrd="0" presId="urn:microsoft.com/office/officeart/2005/8/layout/target3"/>
    <dgm:cxn modelId="{309AFB57-B1BF-4FE8-8350-E81E787CB677}" type="presParOf" srcId="{333A1088-737F-45CB-B68E-254E46348037}" destId="{25B08C86-7E15-44DC-BE7F-FFB55DD49D12}" srcOrd="11" destOrd="0" presId="urn:microsoft.com/office/officeart/2005/8/layout/target3"/>
    <dgm:cxn modelId="{6DD48636-768D-420B-B17A-2FF0E245E988}" type="presParOf" srcId="{333A1088-737F-45CB-B68E-254E46348037}" destId="{76644BE8-9D7C-4C09-B250-3D10AF48CBB7}" srcOrd="12" destOrd="0" presId="urn:microsoft.com/office/officeart/2005/8/layout/target3"/>
    <dgm:cxn modelId="{39C303AA-A15C-4003-9A9F-6074D8270295}" type="presParOf" srcId="{333A1088-737F-45CB-B68E-254E46348037}" destId="{EE85B701-7295-41C0-BA7A-34D3756A2AE6}" srcOrd="13" destOrd="0" presId="urn:microsoft.com/office/officeart/2005/8/layout/target3"/>
    <dgm:cxn modelId="{5BCE023E-893C-4F80-A32B-849719F255AF}" type="presParOf" srcId="{333A1088-737F-45CB-B68E-254E46348037}" destId="{8BEBB6EC-1DAA-4CAC-8A25-BC0FCBD5DBD5}" srcOrd="14" destOrd="0" presId="urn:microsoft.com/office/officeart/2005/8/layout/target3"/>
    <dgm:cxn modelId="{CC566259-3AF1-4C80-B181-FDA6F8113650}" type="presParOf" srcId="{333A1088-737F-45CB-B68E-254E46348037}" destId="{5955ED15-90AA-4F08-A8A5-1ED70581E58B}" srcOrd="15" destOrd="0" presId="urn:microsoft.com/office/officeart/2005/8/layout/target3"/>
    <dgm:cxn modelId="{C8D5AE64-69C0-486E-83FA-29663601C0ED}" type="presParOf" srcId="{333A1088-737F-45CB-B68E-254E46348037}" destId="{26528689-9DF4-4685-8F23-BABDBD774F07}" srcOrd="16" destOrd="0" presId="urn:microsoft.com/office/officeart/2005/8/layout/target3"/>
    <dgm:cxn modelId="{B46F273C-7805-454C-A7F9-898E3CA77F19}" type="presParOf" srcId="{333A1088-737F-45CB-B68E-254E46348037}" destId="{CAD3E342-3400-4A52-8AAC-15B5BF88AABE}" srcOrd="17" destOrd="0" presId="urn:microsoft.com/office/officeart/2005/8/layout/target3"/>
    <dgm:cxn modelId="{D6FCF93C-73B8-41B8-9F70-63BE6C3ACFFF}" type="presParOf" srcId="{333A1088-737F-45CB-B68E-254E46348037}" destId="{486F9B35-3F77-4B86-95AC-C956F2B86E44}" srcOrd="18" destOrd="0" presId="urn:microsoft.com/office/officeart/2005/8/layout/target3"/>
    <dgm:cxn modelId="{739A0807-D3CA-4A07-A2CF-11C8FAA69B67}" type="presParOf" srcId="{333A1088-737F-45CB-B68E-254E46348037}" destId="{FE72208B-B9B5-47BF-B463-2DC6D6185814}" srcOrd="19" destOrd="0" presId="urn:microsoft.com/office/officeart/2005/8/layout/target3"/>
    <dgm:cxn modelId="{A15F5528-2D6E-4F9D-9490-D1753E057ABB}" type="presParOf" srcId="{333A1088-737F-45CB-B68E-254E46348037}" destId="{A5C228C9-6EC4-4821-934B-9E2EFBAB4497}" srcOrd="20" destOrd="0" presId="urn:microsoft.com/office/officeart/2005/8/layout/target3"/>
    <dgm:cxn modelId="{205FFEFE-59CA-49B8-870A-8829F21A0459}" type="presParOf" srcId="{333A1088-737F-45CB-B68E-254E46348037}" destId="{AED2198E-93D5-4001-81B4-73124B309672}" srcOrd="21" destOrd="0" presId="urn:microsoft.com/office/officeart/2005/8/layout/target3"/>
    <dgm:cxn modelId="{CA9833BE-3A49-4769-9E9C-BC71D4D9F48A}" type="presParOf" srcId="{333A1088-737F-45CB-B68E-254E46348037}" destId="{2BE915AB-18AA-4053-B92C-3BFC9ED204BB}" srcOrd="22" destOrd="0" presId="urn:microsoft.com/office/officeart/2005/8/layout/target3"/>
    <dgm:cxn modelId="{6A88046C-AFA6-47E2-BA1F-31ECD170AAAC}" type="presParOf" srcId="{333A1088-737F-45CB-B68E-254E46348037}" destId="{6BB5E863-4638-4E1D-BFDE-399D028AC4ED}" srcOrd="23" destOrd="0" presId="urn:microsoft.com/office/officeart/2005/8/layout/target3"/>
    <dgm:cxn modelId="{CB06F0A9-6910-4ECC-A91D-336349FC337C}" type="presParOf" srcId="{333A1088-737F-45CB-B68E-254E46348037}" destId="{5A5FFA88-C948-4069-8E93-59FA12366E83}" srcOrd="24" destOrd="0" presId="urn:microsoft.com/office/officeart/2005/8/layout/target3"/>
    <dgm:cxn modelId="{C874BF59-9D45-4F7E-9E7A-568DEA3CA31C}" type="presParOf" srcId="{333A1088-737F-45CB-B68E-254E46348037}" destId="{890E4F0B-2866-4A3F-A3C7-2A14B1797930}" srcOrd="25" destOrd="0" presId="urn:microsoft.com/office/officeart/2005/8/layout/target3"/>
    <dgm:cxn modelId="{BA30FB0C-7C6F-474D-A681-F45AA5FEBFBC}" type="presParOf" srcId="{333A1088-737F-45CB-B68E-254E46348037}" destId="{02176FA0-10E9-44DC-9A54-485A362F109B}" srcOrd="26" destOrd="0" presId="urn:microsoft.com/office/officeart/2005/8/layout/target3"/>
    <dgm:cxn modelId="{D6C25A39-3046-4B85-BE75-B28F1BC62B3D}" type="presParOf" srcId="{333A1088-737F-45CB-B68E-254E46348037}" destId="{B5AA812A-7391-47E3-B3BF-07AB9DC3D00C}" srcOrd="27" destOrd="0" presId="urn:microsoft.com/office/officeart/2005/8/layout/target3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BBEE08-BFF2-4DAA-BD6A-87636D80F89A}" type="datetimeFigureOut">
              <a:rPr lang="cs-CZ" smtClean="0"/>
              <a:pPr/>
              <a:t>13.4.2014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06A4714-6A85-418C-9A9B-9F0C714371E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4921EF7C-2318-4EBA-B67C-3DB2050C837D}" type="slidenum">
              <a:rPr lang="cs-CZ" smtClean="0"/>
              <a:pPr>
                <a:defRPr/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6625BE5-8A4E-4FD0-9BBA-A7109AB95518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06A4714-6A85-418C-9A9B-9F0C714371EA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06A4714-6A85-418C-9A9B-9F0C714371EA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06A4714-6A85-418C-9A9B-9F0C714371EA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06A4714-6A85-418C-9A9B-9F0C714371EA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06A4714-6A85-418C-9A9B-9F0C714371EA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06A4714-6A85-418C-9A9B-9F0C714371EA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06A4714-6A85-418C-9A9B-9F0C714371EA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06A4714-6A85-418C-9A9B-9F0C714371EA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06A4714-6A85-418C-9A9B-9F0C714371EA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06A4714-6A85-418C-9A9B-9F0C714371EA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06A4714-6A85-418C-9A9B-9F0C714371EA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06A4714-6A85-418C-9A9B-9F0C714371EA}" type="slidenum">
              <a:rPr lang="cs-CZ" smtClean="0"/>
              <a:pPr/>
              <a:t>14</a:t>
            </a:fld>
            <a:endParaRPr lang="cs-CZ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06A4714-6A85-418C-9A9B-9F0C714371EA}" type="slidenum">
              <a:rPr lang="cs-CZ" smtClean="0"/>
              <a:pPr/>
              <a:t>15</a:t>
            </a:fld>
            <a:endParaRPr lang="cs-CZ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06A4714-6A85-418C-9A9B-9F0C714371EA}" type="slidenum">
              <a:rPr lang="cs-CZ" smtClean="0"/>
              <a:pPr/>
              <a:t>16</a:t>
            </a:fld>
            <a:endParaRPr lang="cs-CZ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06A4714-6A85-418C-9A9B-9F0C714371EA}" type="slidenum">
              <a:rPr lang="cs-CZ" smtClean="0"/>
              <a:pPr/>
              <a:t>17</a:t>
            </a:fld>
            <a:endParaRPr lang="cs-CZ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06A4714-6A85-418C-9A9B-9F0C714371EA}" type="slidenum">
              <a:rPr lang="cs-CZ" smtClean="0"/>
              <a:pPr/>
              <a:t>18</a:t>
            </a:fld>
            <a:endParaRPr lang="cs-CZ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06A4714-6A85-418C-9A9B-9F0C714371EA}" type="slidenum">
              <a:rPr lang="cs-CZ" smtClean="0"/>
              <a:pPr/>
              <a:t>19</a:t>
            </a:fld>
            <a:endParaRPr lang="cs-CZ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06A4714-6A85-418C-9A9B-9F0C714371EA}" type="slidenum">
              <a:rPr lang="cs-CZ" smtClean="0"/>
              <a:pPr/>
              <a:t>20</a:t>
            </a:fld>
            <a:endParaRPr lang="cs-CZ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06A4714-6A85-418C-9A9B-9F0C714371EA}" type="slidenum">
              <a:rPr lang="cs-CZ" smtClean="0"/>
              <a:pPr/>
              <a:t>21</a:t>
            </a:fld>
            <a:endParaRPr lang="cs-CZ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AA6432-A3F4-4B7F-B2E0-B1D36FCB267C}" type="slidenum">
              <a:rPr lang="cs-CZ" smtClean="0"/>
              <a:pPr/>
              <a:t>22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35780E-FCF2-4E38-AA49-72D2CC42418A}" type="datetimeFigureOut">
              <a:rPr lang="cs-CZ" smtClean="0"/>
              <a:pPr/>
              <a:t>13.4.2014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FFE2956F-A145-432A-AD12-F88AC09B1C3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35780E-FCF2-4E38-AA49-72D2CC42418A}" type="datetimeFigureOut">
              <a:rPr lang="cs-CZ" smtClean="0"/>
              <a:pPr/>
              <a:t>13.4.2014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E2956F-A145-432A-AD12-F88AC09B1C3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35780E-FCF2-4E38-AA49-72D2CC42418A}" type="datetimeFigureOut">
              <a:rPr lang="cs-CZ" smtClean="0"/>
              <a:pPr/>
              <a:t>13.4.2014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FFE2956F-A145-432A-AD12-F88AC09B1C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35780E-FCF2-4E38-AA49-72D2CC42418A}" type="datetimeFigureOut">
              <a:rPr lang="cs-CZ" smtClean="0"/>
              <a:pPr/>
              <a:t>13.4.2014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E2956F-A145-432A-AD12-F88AC09B1C3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35780E-FCF2-4E38-AA49-72D2CC42418A}" type="datetimeFigureOut">
              <a:rPr lang="cs-CZ" smtClean="0"/>
              <a:pPr/>
              <a:t>13.4.2014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E2956F-A145-432A-AD12-F88AC09B1C3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35780E-FCF2-4E38-AA49-72D2CC42418A}" type="datetimeFigureOut">
              <a:rPr lang="cs-CZ" smtClean="0"/>
              <a:pPr/>
              <a:t>13.4.2014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E2956F-A145-432A-AD12-F88AC09B1C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35780E-FCF2-4E38-AA49-72D2CC42418A}" type="datetimeFigureOut">
              <a:rPr lang="cs-CZ" smtClean="0"/>
              <a:pPr/>
              <a:t>13.4.2014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E2956F-A145-432A-AD12-F88AC09B1C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35780E-FCF2-4E38-AA49-72D2CC42418A}" type="datetimeFigureOut">
              <a:rPr lang="cs-CZ" smtClean="0"/>
              <a:pPr/>
              <a:t>13.4.2014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E2956F-A145-432A-AD12-F88AC09B1C3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35780E-FCF2-4E38-AA49-72D2CC42418A}" type="datetimeFigureOut">
              <a:rPr lang="cs-CZ" smtClean="0"/>
              <a:pPr/>
              <a:t>13.4.2014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FFE2956F-A145-432A-AD12-F88AC09B1C3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35780E-FCF2-4E38-AA49-72D2CC42418A}" type="datetimeFigureOut">
              <a:rPr lang="cs-CZ" smtClean="0"/>
              <a:pPr/>
              <a:t>13.4.2014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E2956F-A145-432A-AD12-F88AC09B1C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35780E-FCF2-4E38-AA49-72D2CC42418A}" type="datetimeFigureOut">
              <a:rPr lang="cs-CZ" smtClean="0"/>
              <a:pPr/>
              <a:t>13.4.2014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E2956F-A145-432A-AD12-F88AC09B1C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C435780E-FCF2-4E38-AA49-72D2CC42418A}" type="datetimeFigureOut">
              <a:rPr lang="cs-CZ" smtClean="0"/>
              <a:pPr/>
              <a:t>13.4.2014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FFE2956F-A145-432A-AD12-F88AC09B1C3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Data" Target="../diagrams/data1.xml"/><Relationship Id="rId7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1U40xBSz6Dc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slide" Target="slide15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slide" Target="slide15.xml"/><Relationship Id="rId3" Type="http://schemas.openxmlformats.org/officeDocument/2006/relationships/slide" Target="slide6.xml"/><Relationship Id="rId7" Type="http://schemas.openxmlformats.org/officeDocument/2006/relationships/slide" Target="slide12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slide" Target="slide11.xml"/><Relationship Id="rId5" Type="http://schemas.openxmlformats.org/officeDocument/2006/relationships/slide" Target="slide9.xml"/><Relationship Id="rId4" Type="http://schemas.openxmlformats.org/officeDocument/2006/relationships/slide" Target="slide7.xml"/><Relationship Id="rId9" Type="http://schemas.openxmlformats.org/officeDocument/2006/relationships/image" Target="../media/image4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slide" Target="slide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slide" Target="slide5.xml"/><Relationship Id="rId5" Type="http://schemas.openxmlformats.org/officeDocument/2006/relationships/image" Target="../media/image6.wmf"/><Relationship Id="rId4" Type="http://schemas.openxmlformats.org/officeDocument/2006/relationships/hyperlink" Target="https://www.youtube.com/watch?v=jGSZPRk6aXA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slide" Target="slide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Vf0e_n49dcQ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5" Type="http://schemas.openxmlformats.org/officeDocument/2006/relationships/slide" Target="slide5.xml"/><Relationship Id="rId4" Type="http://schemas.openxmlformats.org/officeDocument/2006/relationships/hyperlink" Target="https://www.youtube.com/watch?v=rKRCJhLU7rs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14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slide" Target="slide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RH0OjuiEvwk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kfTvbRzR50E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4" Type="http://schemas.openxmlformats.org/officeDocument/2006/relationships/slide" Target="slide1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gqg3l3r_DRI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5" Type="http://schemas.openxmlformats.org/officeDocument/2006/relationships/slide" Target="slide5.xml"/><Relationship Id="rId4" Type="http://schemas.openxmlformats.org/officeDocument/2006/relationships/slide" Target="slide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17.xml"/><Relationship Id="rId7" Type="http://schemas.openxmlformats.org/officeDocument/2006/relationships/slide" Target="slide21.xm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6" Type="http://schemas.openxmlformats.org/officeDocument/2006/relationships/slide" Target="slide20.xml"/><Relationship Id="rId5" Type="http://schemas.openxmlformats.org/officeDocument/2006/relationships/slide" Target="slide19.xml"/><Relationship Id="rId4" Type="http://schemas.openxmlformats.org/officeDocument/2006/relationships/slide" Target="slide18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ht5qqE_e1UE" TargetMode="Externa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-vjofqA2SNY" TargetMode="Externa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4" Type="http://schemas.openxmlformats.org/officeDocument/2006/relationships/slide" Target="slide1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Qgwlzo4oUsU" TargetMode="External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Relationship Id="rId4" Type="http://schemas.openxmlformats.org/officeDocument/2006/relationships/slide" Target="slide16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2diY6wC1Xs4" TargetMode="External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Relationship Id="rId5" Type="http://schemas.openxmlformats.org/officeDocument/2006/relationships/slide" Target="slide16.xml"/><Relationship Id="rId4" Type="http://schemas.openxmlformats.org/officeDocument/2006/relationships/image" Target="../media/image11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Relationship Id="rId5" Type="http://schemas.openxmlformats.org/officeDocument/2006/relationships/slide" Target="slide16.xml"/><Relationship Id="rId4" Type="http://schemas.openxmlformats.org/officeDocument/2006/relationships/image" Target="../media/image13.jpe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youtube.com/watch?v=ht5qqE_e1UE" TargetMode="External"/><Relationship Id="rId3" Type="http://schemas.openxmlformats.org/officeDocument/2006/relationships/hyperlink" Target="https://www.youtube.com/watch?v=1U40xBSz6Dc" TargetMode="External"/><Relationship Id="rId7" Type="http://schemas.openxmlformats.org/officeDocument/2006/relationships/hyperlink" Target="https://www.youtube.com/watch?v=kfTvbRzR50E" TargetMode="External"/><Relationship Id="rId12" Type="http://schemas.openxmlformats.org/officeDocument/2006/relationships/hyperlink" Target="http://www.office.microsoft.com/" TargetMode="External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youtube.com/watch?v=rKRCJhLU7rs" TargetMode="External"/><Relationship Id="rId11" Type="http://schemas.openxmlformats.org/officeDocument/2006/relationships/hyperlink" Target="https://www.youtube.com/watch?v=2diY6wC1Xs4" TargetMode="External"/><Relationship Id="rId5" Type="http://schemas.openxmlformats.org/officeDocument/2006/relationships/hyperlink" Target="https://www.youtube.com/watch?v=Vf0e_n49dcQ" TargetMode="External"/><Relationship Id="rId10" Type="http://schemas.openxmlformats.org/officeDocument/2006/relationships/hyperlink" Target="https://www.youtube.com/watch?v=Qgwlzo4oUsU" TargetMode="External"/><Relationship Id="rId4" Type="http://schemas.openxmlformats.org/officeDocument/2006/relationships/hyperlink" Target="https://www.youtube.com/watch?v=jGSZPRk6aXA" TargetMode="External"/><Relationship Id="rId9" Type="http://schemas.openxmlformats.org/officeDocument/2006/relationships/hyperlink" Target="https://www.youtube.com/watch?v=-vjofqA2SNY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824729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4338" name="Obrázek 4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39" name="Picture 5" descr="GYMLOVO_logo BRV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4356100" y="115888"/>
            <a:ext cx="720725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Materiál seznamuje  žáky s vývojem vážné (artificiální) hudby ve 20. století</a:t>
            </a:r>
          </a:p>
          <a:p>
            <a:r>
              <a:rPr lang="cs-CZ" dirty="0" smtClean="0"/>
              <a:t>Uvádí, kudy se hudba ubírala, nejvýznamnější skladatele a odkazuje na možný poslech ukázek z jejich tvorby dostupných na </a:t>
            </a:r>
            <a:r>
              <a:rPr lang="cs-CZ" dirty="0" err="1" smtClean="0"/>
              <a:t>YouTube</a:t>
            </a:r>
            <a:endParaRPr lang="cs-CZ" dirty="0" smtClean="0"/>
          </a:p>
          <a:p>
            <a:r>
              <a:rPr lang="cs-CZ" dirty="0" smtClean="0"/>
              <a:t>Je určen pro interaktivní tabuli. Mezi snímky se lze pohybovat pomocí hyperaktivních odkazů a tlačítek akcí</a:t>
            </a:r>
          </a:p>
          <a:p>
            <a:r>
              <a:rPr lang="cs-CZ" dirty="0" smtClean="0"/>
              <a:t>Lze jej využít pro výklad i opakování, poslouží i pro zápisky žáků</a:t>
            </a:r>
          </a:p>
          <a:p>
            <a:r>
              <a:rPr lang="cs-CZ" dirty="0" smtClean="0"/>
              <a:t>Materiál byl vytvořen </a:t>
            </a:r>
            <a:r>
              <a:rPr lang="cs-CZ" dirty="0" smtClean="0"/>
              <a:t>pro tercii víceletého studia, ale </a:t>
            </a:r>
            <a:r>
              <a:rPr lang="cs-CZ" dirty="0" smtClean="0"/>
              <a:t>s výhledem na využití </a:t>
            </a:r>
            <a:r>
              <a:rPr lang="cs-CZ" dirty="0" smtClean="0"/>
              <a:t>v </a:t>
            </a:r>
            <a:r>
              <a:rPr lang="cs-CZ" dirty="0" smtClean="0"/>
              <a:t>sextě a </a:t>
            </a:r>
            <a:r>
              <a:rPr lang="cs-CZ" dirty="0" smtClean="0"/>
              <a:t>ve 2. ročníku čtyřletého studia</a:t>
            </a:r>
          </a:p>
          <a:p>
            <a:r>
              <a:rPr lang="cs-CZ" dirty="0" smtClean="0"/>
              <a:t>Součástí jsou úkoly pro žáky 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Dokážeme se zorientovat?</a:t>
            </a: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Vážná (artificiální ) hudba 20. století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se vážná hudba 20. stol. vyvíjela?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Chybí nám časový odstup, ale pomůže nám rozdělit si hudbu 20. století na dvě období a sledovat umělecké směry a nejvýraznější skladatele:</a:t>
            </a:r>
          </a:p>
          <a:p>
            <a:r>
              <a:rPr lang="cs-CZ" dirty="0" smtClean="0"/>
              <a:t> A) počátek 20. století až konec 2. světové války</a:t>
            </a:r>
          </a:p>
          <a:p>
            <a:r>
              <a:rPr lang="cs-CZ" dirty="0" smtClean="0"/>
              <a:t> B) od 50. let do konce století</a:t>
            </a:r>
          </a:p>
          <a:p>
            <a:endParaRPr lang="cs-CZ" dirty="0" smtClean="0"/>
          </a:p>
          <a:p>
            <a:r>
              <a:rPr lang="cs-CZ" dirty="0" smtClean="0">
                <a:solidFill>
                  <a:srgbClr val="FF0000"/>
                </a:solidFill>
              </a:rPr>
              <a:t>Poslechněte si ukázku. Je to hudba artificiální nebo </a:t>
            </a:r>
            <a:r>
              <a:rPr lang="cs-CZ" dirty="0" err="1" smtClean="0">
                <a:solidFill>
                  <a:srgbClr val="FF0000"/>
                </a:solidFill>
              </a:rPr>
              <a:t>nonartificiální</a:t>
            </a:r>
            <a:r>
              <a:rPr lang="cs-CZ" dirty="0" smtClean="0">
                <a:solidFill>
                  <a:srgbClr val="FF0000"/>
                </a:solidFill>
              </a:rPr>
              <a:t>?                                                            </a:t>
            </a:r>
          </a:p>
          <a:p>
            <a:r>
              <a:rPr lang="en-US" dirty="0" smtClean="0">
                <a:hlinkClick r:id="rId3"/>
              </a:rPr>
              <a:t>Gershwin plays Gershwin: Rhapsody in Blue - YouTube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Tlačítko akce: Návrat 3">
            <a:hlinkClick r:id="rId4" action="ppaction://hlinksldjump" highlightClick="1"/>
          </p:cNvPr>
          <p:cNvSpPr/>
          <p:nvPr/>
        </p:nvSpPr>
        <p:spPr>
          <a:xfrm>
            <a:off x="7786710" y="6072206"/>
            <a:ext cx="470912" cy="428628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A) počátek 20. století až konec 2. světové války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hlinkClick r:id="rId3" action="ppaction://hlinksldjump"/>
              </a:rPr>
              <a:t>Pozdní romantismus</a:t>
            </a:r>
            <a:endParaRPr lang="cs-CZ" dirty="0" smtClean="0"/>
          </a:p>
          <a:p>
            <a:r>
              <a:rPr lang="cs-CZ" dirty="0" smtClean="0">
                <a:hlinkClick r:id="rId4" action="ppaction://hlinksldjump"/>
              </a:rPr>
              <a:t>Impresionismus</a:t>
            </a:r>
            <a:endParaRPr lang="cs-CZ" dirty="0" smtClean="0"/>
          </a:p>
          <a:p>
            <a:r>
              <a:rPr lang="cs-CZ" dirty="0" smtClean="0">
                <a:hlinkClick r:id="rId5" action="ppaction://hlinksldjump"/>
              </a:rPr>
              <a:t>Expresionismus</a:t>
            </a:r>
            <a:endParaRPr lang="cs-CZ" dirty="0" smtClean="0"/>
          </a:p>
          <a:p>
            <a:r>
              <a:rPr lang="cs-CZ" dirty="0" smtClean="0">
                <a:hlinkClick r:id="rId6" action="ppaction://hlinksldjump"/>
              </a:rPr>
              <a:t>Nová hudba ve Francii</a:t>
            </a:r>
            <a:endParaRPr lang="cs-CZ" dirty="0" smtClean="0"/>
          </a:p>
          <a:p>
            <a:r>
              <a:rPr lang="cs-CZ" dirty="0" smtClean="0">
                <a:hlinkClick r:id="rId7" action="ppaction://hlinksldjump"/>
              </a:rPr>
              <a:t>Novoklasicismus</a:t>
            </a:r>
            <a:endParaRPr lang="cs-CZ" dirty="0" smtClean="0"/>
          </a:p>
          <a:p>
            <a:r>
              <a:rPr lang="cs-CZ" dirty="0" smtClean="0">
                <a:hlinkClick r:id="rId8" action="ppaction://hlinksldjump"/>
              </a:rPr>
              <a:t>Další skladatelé</a:t>
            </a:r>
            <a:endParaRPr lang="cs-CZ" dirty="0"/>
          </a:p>
        </p:txBody>
      </p:sp>
      <p:pic>
        <p:nvPicPr>
          <p:cNvPr id="1026" name="Picture 2" descr="C:\Users\Lovosice Home\AppData\Local\Microsoft\Windows\Temporary Internet Files\Content.IE5\V37IZ9LW\MC900300944[1].wmf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3786182" y="2948909"/>
            <a:ext cx="5143536" cy="314241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Pozdní romantismus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857224" y="1643050"/>
            <a:ext cx="7772400" cy="4572000"/>
          </a:xfrm>
        </p:spPr>
        <p:txBody>
          <a:bodyPr/>
          <a:lstStyle/>
          <a:p>
            <a:r>
              <a:rPr lang="cs-CZ" b="1" dirty="0" smtClean="0"/>
              <a:t>Richard </a:t>
            </a:r>
            <a:r>
              <a:rPr lang="cs-CZ" b="1" dirty="0" err="1" smtClean="0"/>
              <a:t>Strauss</a:t>
            </a:r>
            <a:r>
              <a:rPr lang="cs-CZ" b="1" dirty="0" smtClean="0"/>
              <a:t> </a:t>
            </a:r>
            <a:r>
              <a:rPr lang="cs-CZ" dirty="0" smtClean="0"/>
              <a:t>(1864-1949)</a:t>
            </a:r>
          </a:p>
          <a:p>
            <a:r>
              <a:rPr lang="cs-CZ" dirty="0" smtClean="0"/>
              <a:t> německý skladatel</a:t>
            </a:r>
          </a:p>
          <a:p>
            <a:r>
              <a:rPr lang="cs-CZ" dirty="0" smtClean="0"/>
              <a:t> opery, symfonické básně</a:t>
            </a:r>
          </a:p>
          <a:p>
            <a:endParaRPr lang="cs-CZ" dirty="0" smtClean="0"/>
          </a:p>
          <a:p>
            <a:r>
              <a:rPr lang="cs-CZ" b="1" dirty="0" smtClean="0"/>
              <a:t>Gustav </a:t>
            </a:r>
            <a:r>
              <a:rPr lang="cs-CZ" b="1" dirty="0" err="1" smtClean="0"/>
              <a:t>Mahler</a:t>
            </a:r>
            <a:r>
              <a:rPr lang="cs-CZ" b="1" dirty="0" smtClean="0"/>
              <a:t> </a:t>
            </a:r>
            <a:r>
              <a:rPr lang="cs-CZ" dirty="0" smtClean="0"/>
              <a:t>(1860-1911)</a:t>
            </a:r>
          </a:p>
          <a:p>
            <a:r>
              <a:rPr lang="cs-CZ" dirty="0" smtClean="0"/>
              <a:t> rakouský skladatel a dirigent</a:t>
            </a:r>
          </a:p>
          <a:p>
            <a:r>
              <a:rPr lang="cs-CZ" dirty="0" smtClean="0"/>
              <a:t>symfonie a písně</a:t>
            </a:r>
            <a:endParaRPr lang="cs-CZ" dirty="0"/>
          </a:p>
        </p:txBody>
      </p:sp>
      <p:pic>
        <p:nvPicPr>
          <p:cNvPr id="1026" name="Picture 2" descr="C:\Users\Lovosice Home\AppData\Local\Microsoft\Windows\Temporary Internet Files\Content.IE5\JUNP7B5R\MC900406314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857884" y="3643314"/>
            <a:ext cx="1763722" cy="2643206"/>
          </a:xfrm>
          <a:prstGeom prst="rect">
            <a:avLst/>
          </a:prstGeom>
          <a:noFill/>
        </p:spPr>
      </p:pic>
      <p:sp>
        <p:nvSpPr>
          <p:cNvPr id="5" name="Tlačítko akce: Domů 4">
            <a:hlinkClick r:id="rId4" action="ppaction://hlinksldjump" highlightClick="1"/>
          </p:cNvPr>
          <p:cNvSpPr/>
          <p:nvPr/>
        </p:nvSpPr>
        <p:spPr>
          <a:xfrm>
            <a:off x="8286776" y="6143644"/>
            <a:ext cx="500066" cy="428628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Impresionismus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 err="1" smtClean="0"/>
              <a:t>Claude</a:t>
            </a:r>
            <a:r>
              <a:rPr lang="cs-CZ" b="1" dirty="0" smtClean="0"/>
              <a:t> </a:t>
            </a:r>
            <a:r>
              <a:rPr lang="cs-CZ" b="1" dirty="0" err="1" smtClean="0"/>
              <a:t>Debussy</a:t>
            </a:r>
            <a:r>
              <a:rPr lang="cs-CZ" b="1" dirty="0" smtClean="0"/>
              <a:t> </a:t>
            </a:r>
            <a:r>
              <a:rPr lang="cs-CZ" dirty="0" smtClean="0"/>
              <a:t>(1862-1918)</a:t>
            </a:r>
          </a:p>
          <a:p>
            <a:r>
              <a:rPr lang="cs-CZ" dirty="0" smtClean="0"/>
              <a:t> hudba je jako </a:t>
            </a:r>
            <a:r>
              <a:rPr lang="cs-CZ" dirty="0" smtClean="0">
                <a:hlinkClick r:id="rId3" action="ppaction://hlinksldjump"/>
              </a:rPr>
              <a:t>obraz</a:t>
            </a:r>
            <a:r>
              <a:rPr lang="cs-CZ" dirty="0" smtClean="0"/>
              <a:t>, melodika vychází z celotónové řady</a:t>
            </a:r>
          </a:p>
          <a:p>
            <a:r>
              <a:rPr lang="fr-FR" dirty="0" smtClean="0">
                <a:hlinkClick r:id="rId4"/>
              </a:rPr>
              <a:t>La Fille aux cheveux de lin – </a:t>
            </a:r>
            <a:r>
              <a:rPr lang="fr-FR" dirty="0" err="1" smtClean="0">
                <a:hlinkClick r:id="rId4"/>
              </a:rPr>
              <a:t>YouTube</a:t>
            </a:r>
            <a:endParaRPr lang="cs-CZ" dirty="0" smtClean="0"/>
          </a:p>
          <a:p>
            <a:endParaRPr lang="cs-CZ" dirty="0" smtClean="0"/>
          </a:p>
          <a:p>
            <a:r>
              <a:rPr lang="cs-CZ" b="1" dirty="0" err="1" smtClean="0"/>
              <a:t>Maurice</a:t>
            </a:r>
            <a:r>
              <a:rPr lang="cs-CZ" b="1" dirty="0" smtClean="0"/>
              <a:t> </a:t>
            </a:r>
            <a:r>
              <a:rPr lang="cs-CZ" b="1" dirty="0" err="1" smtClean="0"/>
              <a:t>Ravel</a:t>
            </a:r>
            <a:r>
              <a:rPr lang="cs-CZ" b="1" dirty="0" smtClean="0"/>
              <a:t> </a:t>
            </a:r>
            <a:r>
              <a:rPr lang="cs-CZ" dirty="0" smtClean="0"/>
              <a:t>1876-1939)</a:t>
            </a:r>
          </a:p>
          <a:p>
            <a:r>
              <a:rPr lang="cs-CZ" dirty="0" smtClean="0"/>
              <a:t> mistr instrumentace</a:t>
            </a:r>
          </a:p>
          <a:p>
            <a:r>
              <a:rPr lang="cs-CZ" dirty="0" smtClean="0"/>
              <a:t> Bolero</a:t>
            </a:r>
          </a:p>
          <a:p>
            <a:endParaRPr lang="cs-CZ" dirty="0"/>
          </a:p>
        </p:txBody>
      </p:sp>
      <p:pic>
        <p:nvPicPr>
          <p:cNvPr id="2050" name="Picture 2" descr="C:\Users\Lovosice Home\AppData\Local\Microsoft\Windows\Temporary Internet Files\Content.IE5\UYHZQF3A\MC900360101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286379" y="4088288"/>
            <a:ext cx="1530437" cy="1412413"/>
          </a:xfrm>
          <a:prstGeom prst="rect">
            <a:avLst/>
          </a:prstGeom>
          <a:noFill/>
        </p:spPr>
      </p:pic>
      <p:sp>
        <p:nvSpPr>
          <p:cNvPr id="5" name="Tlačítko akce: Domů 4">
            <a:hlinkClick r:id="rId6" action="ppaction://hlinksldjump" highlightClick="1"/>
          </p:cNvPr>
          <p:cNvSpPr/>
          <p:nvPr/>
        </p:nvSpPr>
        <p:spPr>
          <a:xfrm>
            <a:off x="8358214" y="6000768"/>
            <a:ext cx="500066" cy="571504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Autor?  </a:t>
            </a:r>
            <a:endParaRPr lang="cs-CZ" dirty="0"/>
          </a:p>
        </p:txBody>
      </p:sp>
      <p:pic>
        <p:nvPicPr>
          <p:cNvPr id="4" name="Zástupný symbol pro obsah 3" descr="Soleil_levant_Claude_Monet.jpg"/>
          <p:cNvPicPr>
            <a:picLocks noGrp="1" noChangeAspect="1"/>
          </p:cNvPicPr>
          <p:nvPr>
            <p:ph sz="quarter" idx="1"/>
          </p:nvPr>
        </p:nvPicPr>
        <p:blipFill>
          <a:blip r:embed="rId3"/>
          <a:stretch>
            <a:fillRect/>
          </a:stretch>
        </p:blipFill>
        <p:spPr>
          <a:xfrm>
            <a:off x="1823176" y="1447800"/>
            <a:ext cx="5954848" cy="4572000"/>
          </a:xfrm>
        </p:spPr>
      </p:pic>
      <p:sp>
        <p:nvSpPr>
          <p:cNvPr id="6" name="TextovéPole 5"/>
          <p:cNvSpPr txBox="1"/>
          <p:nvPr/>
        </p:nvSpPr>
        <p:spPr>
          <a:xfrm>
            <a:off x="4429125" y="4786323"/>
            <a:ext cx="364333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err="1" smtClean="0">
                <a:solidFill>
                  <a:schemeClr val="bg1"/>
                </a:solidFill>
              </a:rPr>
              <a:t>Claude</a:t>
            </a:r>
            <a:r>
              <a:rPr lang="cs-CZ" sz="4400" b="1" dirty="0" smtClean="0">
                <a:solidFill>
                  <a:schemeClr val="bg1"/>
                </a:solidFill>
              </a:rPr>
              <a:t> Monet</a:t>
            </a:r>
            <a:endParaRPr lang="cs-CZ" sz="44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Expresionismus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Arnold </a:t>
            </a:r>
            <a:r>
              <a:rPr lang="cs-CZ" b="1" dirty="0" err="1" smtClean="0"/>
              <a:t>Schönberg</a:t>
            </a:r>
            <a:r>
              <a:rPr lang="cs-CZ" b="1" dirty="0" smtClean="0"/>
              <a:t>  </a:t>
            </a:r>
            <a:r>
              <a:rPr lang="cs-CZ" dirty="0" smtClean="0"/>
              <a:t>(1874-1951)</a:t>
            </a:r>
          </a:p>
          <a:p>
            <a:r>
              <a:rPr lang="cs-CZ" dirty="0" smtClean="0"/>
              <a:t> Rakušan, společně se svými žáky (</a:t>
            </a:r>
            <a:r>
              <a:rPr lang="cs-CZ" dirty="0" err="1" smtClean="0"/>
              <a:t>Bergem</a:t>
            </a:r>
            <a:r>
              <a:rPr lang="cs-CZ" dirty="0" smtClean="0"/>
              <a:t>, </a:t>
            </a:r>
            <a:r>
              <a:rPr lang="cs-CZ" dirty="0" err="1" smtClean="0"/>
              <a:t>Webernem</a:t>
            </a:r>
            <a:r>
              <a:rPr lang="cs-CZ" dirty="0" smtClean="0"/>
              <a:t>) zdůrazňoval citově zabarvené výrazové stránky (exprese)</a:t>
            </a:r>
          </a:p>
          <a:p>
            <a:r>
              <a:rPr lang="cs-CZ" dirty="0" smtClean="0"/>
              <a:t> skládal atonální hudbu (</a:t>
            </a:r>
            <a:r>
              <a:rPr lang="cs-CZ" smtClean="0"/>
              <a:t>nemá tonální </a:t>
            </a:r>
            <a:r>
              <a:rPr lang="cs-CZ" dirty="0" smtClean="0"/>
              <a:t>centrum)</a:t>
            </a:r>
          </a:p>
          <a:p>
            <a:r>
              <a:rPr lang="cs-CZ" dirty="0" smtClean="0"/>
              <a:t> vytvořil kompoziční systém založený na dvanáctitónové chromatické stupnici – </a:t>
            </a:r>
            <a:r>
              <a:rPr lang="cs-CZ" i="1" dirty="0" smtClean="0">
                <a:hlinkClick r:id="rId3" action="ppaction://hlinksldjump"/>
              </a:rPr>
              <a:t>dodekafonii</a:t>
            </a:r>
            <a:endParaRPr lang="cs-CZ" i="1" dirty="0" smtClean="0"/>
          </a:p>
          <a:p>
            <a:r>
              <a:rPr lang="cs-CZ" b="1" dirty="0" err="1" smtClean="0"/>
              <a:t>Alban</a:t>
            </a:r>
            <a:r>
              <a:rPr lang="cs-CZ" b="1" dirty="0" smtClean="0"/>
              <a:t> </a:t>
            </a:r>
            <a:r>
              <a:rPr lang="cs-CZ" b="1" dirty="0" err="1" smtClean="0"/>
              <a:t>Berg</a:t>
            </a:r>
            <a:r>
              <a:rPr lang="cs-CZ" b="1" dirty="0" smtClean="0"/>
              <a:t> </a:t>
            </a:r>
            <a:r>
              <a:rPr lang="cs-CZ" dirty="0" smtClean="0"/>
              <a:t>(1885-1935)</a:t>
            </a:r>
          </a:p>
          <a:p>
            <a:r>
              <a:rPr lang="cs-CZ" b="1" dirty="0" smtClean="0"/>
              <a:t>Anton </a:t>
            </a:r>
            <a:r>
              <a:rPr lang="cs-CZ" b="1" dirty="0" err="1" smtClean="0"/>
              <a:t>Webern</a:t>
            </a:r>
            <a:r>
              <a:rPr lang="cs-CZ" b="1" dirty="0" smtClean="0"/>
              <a:t> </a:t>
            </a:r>
            <a:r>
              <a:rPr lang="cs-CZ" dirty="0" smtClean="0"/>
              <a:t>(1883-1945)</a:t>
            </a:r>
          </a:p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Tlačítko akce: Domů 3">
            <a:hlinkClick r:id="rId4" action="ppaction://hlinksldjump" highlightClick="1"/>
          </p:cNvPr>
          <p:cNvSpPr/>
          <p:nvPr/>
        </p:nvSpPr>
        <p:spPr>
          <a:xfrm>
            <a:off x="8286776" y="6143644"/>
            <a:ext cx="500066" cy="428628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lačítko akce: Dopředu nebo Další 4">
            <a:hlinkClick r:id="" action="ppaction://hlinkshowjump?jump=nextslide" highlightClick="1"/>
          </p:cNvPr>
          <p:cNvSpPr/>
          <p:nvPr/>
        </p:nvSpPr>
        <p:spPr>
          <a:xfrm>
            <a:off x="7500958" y="6143644"/>
            <a:ext cx="500066" cy="42860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lvl="0">
              <a:spcBef>
                <a:spcPts val="0"/>
              </a:spcBef>
            </a:pPr>
            <a:r>
              <a:rPr lang="cs-CZ" sz="2400" dirty="0" smtClean="0">
                <a:solidFill>
                  <a:prstClr val="black"/>
                </a:solidFill>
                <a:ea typeface="+mn-ea"/>
                <a:cs typeface="+mn-cs"/>
              </a:rPr>
              <a:t>TJAKO VAN SCHIE – ukázka notového zápisu </a:t>
            </a:r>
            <a:br>
              <a:rPr lang="cs-CZ" sz="2400" dirty="0" smtClean="0">
                <a:solidFill>
                  <a:prstClr val="black"/>
                </a:solidFill>
                <a:ea typeface="+mn-ea"/>
                <a:cs typeface="+mn-cs"/>
              </a:rPr>
            </a:br>
            <a:r>
              <a:rPr lang="cs-CZ" sz="2400" dirty="0" smtClean="0">
                <a:solidFill>
                  <a:prstClr val="black"/>
                </a:solidFill>
                <a:ea typeface="+mn-ea"/>
                <a:cs typeface="+mn-cs"/>
              </a:rPr>
              <a:t>dodekafonie publikovaná na internetu</a:t>
            </a:r>
            <a:br>
              <a:rPr lang="cs-CZ" sz="2400" dirty="0" smtClean="0">
                <a:solidFill>
                  <a:prstClr val="black"/>
                </a:solidFill>
                <a:ea typeface="+mn-ea"/>
                <a:cs typeface="+mn-cs"/>
              </a:rPr>
            </a:br>
            <a:endParaRPr lang="cs-CZ" sz="2400" dirty="0"/>
          </a:p>
        </p:txBody>
      </p:sp>
      <p:pic>
        <p:nvPicPr>
          <p:cNvPr id="7" name="Zástupný symbol pro obsah 6" descr="Dodekafonie.jpg"/>
          <p:cNvPicPr>
            <a:picLocks noGrp="1" noChangeAspect="1"/>
          </p:cNvPicPr>
          <p:nvPr>
            <p:ph sz="quarter" idx="1"/>
          </p:nvPr>
        </p:nvPicPr>
        <p:blipFill>
          <a:blip r:embed="rId3"/>
          <a:stretch>
            <a:fillRect/>
          </a:stretch>
        </p:blipFill>
        <p:spPr>
          <a:xfrm>
            <a:off x="2351314" y="1447800"/>
            <a:ext cx="4898571" cy="4572000"/>
          </a:xfrm>
          <a:prstGeom prst="rect">
            <a:avLst/>
          </a:prstGeom>
        </p:spPr>
      </p:pic>
      <p:sp>
        <p:nvSpPr>
          <p:cNvPr id="4" name="Tlačítko akce: Zpět nebo Předchozí 3">
            <a:hlinkClick r:id="" action="ppaction://hlinkshowjump?jump=previousslide" highlightClick="1"/>
          </p:cNvPr>
          <p:cNvSpPr/>
          <p:nvPr/>
        </p:nvSpPr>
        <p:spPr>
          <a:xfrm>
            <a:off x="8572528" y="6143644"/>
            <a:ext cx="357190" cy="428628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Nová hudba ve Francii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/>
              <a:t>Igor </a:t>
            </a:r>
            <a:r>
              <a:rPr lang="cs-CZ" b="1" dirty="0" err="1" smtClean="0"/>
              <a:t>Stravinskij</a:t>
            </a:r>
            <a:r>
              <a:rPr lang="cs-CZ" b="1" dirty="0" smtClean="0"/>
              <a:t>  </a:t>
            </a:r>
            <a:r>
              <a:rPr lang="cs-CZ" dirty="0" smtClean="0"/>
              <a:t>(1882-1971)</a:t>
            </a:r>
          </a:p>
          <a:p>
            <a:r>
              <a:rPr lang="cs-CZ" dirty="0" smtClean="0"/>
              <a:t> svým baletem Svěcení jara inspiroval další skladatele, kteří vytvořili tzv. Pařížskou šestku: „Pryč s romantismem, zpět k pevné hudební formě a harmonii“</a:t>
            </a:r>
          </a:p>
          <a:p>
            <a:r>
              <a:rPr lang="cs-CZ" dirty="0" err="1" smtClean="0">
                <a:hlinkClick r:id="rId3"/>
              </a:rPr>
              <a:t>Stravinskij</a:t>
            </a:r>
            <a:r>
              <a:rPr lang="cs-CZ" dirty="0" smtClean="0">
                <a:hlinkClick r:id="rId3"/>
              </a:rPr>
              <a:t>-Rite </a:t>
            </a:r>
            <a:r>
              <a:rPr lang="cs-CZ" dirty="0" err="1" smtClean="0">
                <a:hlinkClick r:id="rId3"/>
              </a:rPr>
              <a:t>of</a:t>
            </a:r>
            <a:r>
              <a:rPr lang="cs-CZ" dirty="0" smtClean="0">
                <a:hlinkClick r:id="rId3"/>
              </a:rPr>
              <a:t> </a:t>
            </a:r>
            <a:r>
              <a:rPr lang="cs-CZ" dirty="0" err="1" smtClean="0">
                <a:hlinkClick r:id="rId3"/>
              </a:rPr>
              <a:t>Spring</a:t>
            </a:r>
            <a:r>
              <a:rPr lang="cs-CZ" dirty="0" smtClean="0">
                <a:hlinkClick r:id="rId3"/>
              </a:rPr>
              <a:t> (I) – </a:t>
            </a:r>
            <a:r>
              <a:rPr lang="cs-CZ" dirty="0" err="1" smtClean="0">
                <a:hlinkClick r:id="rId3"/>
              </a:rPr>
              <a:t>YouTube</a:t>
            </a:r>
            <a:r>
              <a:rPr lang="cs-CZ" dirty="0" smtClean="0"/>
              <a:t>  </a:t>
            </a:r>
          </a:p>
          <a:p>
            <a:endParaRPr lang="cs-CZ" dirty="0" smtClean="0"/>
          </a:p>
          <a:p>
            <a:r>
              <a:rPr lang="cs-CZ" b="1" dirty="0" smtClean="0"/>
              <a:t>Pařížská šestka:</a:t>
            </a:r>
          </a:p>
          <a:p>
            <a:r>
              <a:rPr lang="cs-CZ" b="1" dirty="0" err="1" smtClean="0"/>
              <a:t>Darius</a:t>
            </a:r>
            <a:r>
              <a:rPr lang="cs-CZ" b="1" dirty="0" smtClean="0"/>
              <a:t> </a:t>
            </a:r>
            <a:r>
              <a:rPr lang="cs-CZ" b="1" dirty="0" err="1" smtClean="0"/>
              <a:t>Milhaud</a:t>
            </a:r>
            <a:r>
              <a:rPr lang="cs-CZ" b="1" dirty="0" smtClean="0"/>
              <a:t>, </a:t>
            </a:r>
            <a:r>
              <a:rPr lang="cs-CZ" b="1" dirty="0" err="1" smtClean="0"/>
              <a:t>Arthur</a:t>
            </a:r>
            <a:r>
              <a:rPr lang="cs-CZ" b="1" dirty="0" smtClean="0"/>
              <a:t> </a:t>
            </a:r>
            <a:r>
              <a:rPr lang="cs-CZ" b="1" dirty="0" err="1" smtClean="0"/>
              <a:t>Honneger</a:t>
            </a:r>
            <a:r>
              <a:rPr lang="cs-CZ" b="1" dirty="0" smtClean="0"/>
              <a:t>, </a:t>
            </a:r>
            <a:r>
              <a:rPr lang="cs-CZ" b="1" dirty="0" err="1" smtClean="0"/>
              <a:t>Francis</a:t>
            </a:r>
            <a:r>
              <a:rPr lang="cs-CZ" b="1" dirty="0" smtClean="0"/>
              <a:t> </a:t>
            </a:r>
            <a:r>
              <a:rPr lang="cs-CZ" b="1" dirty="0" err="1" smtClean="0"/>
              <a:t>Poulenc</a:t>
            </a:r>
            <a:r>
              <a:rPr lang="cs-CZ" b="1" dirty="0" smtClean="0"/>
              <a:t>,…</a:t>
            </a:r>
          </a:p>
          <a:p>
            <a:r>
              <a:rPr lang="en-US" dirty="0" smtClean="0">
                <a:hlinkClick r:id="rId4"/>
              </a:rPr>
              <a:t>"Pacific 231" 1949 movie: Jean </a:t>
            </a:r>
            <a:r>
              <a:rPr lang="en-US" dirty="0" err="1" smtClean="0">
                <a:hlinkClick r:id="rId4"/>
              </a:rPr>
              <a:t>Mitry</a:t>
            </a:r>
            <a:r>
              <a:rPr lang="en-US" dirty="0" smtClean="0">
                <a:hlinkClick r:id="rId4"/>
              </a:rPr>
              <a:t>-music: Arthur Honegger original ! - YouTube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Tlačítko akce: Domů 3">
            <a:hlinkClick r:id="rId5" action="ppaction://hlinksldjump" highlightClick="1"/>
          </p:cNvPr>
          <p:cNvSpPr/>
          <p:nvPr/>
        </p:nvSpPr>
        <p:spPr>
          <a:xfrm>
            <a:off x="8143900" y="6143644"/>
            <a:ext cx="571504" cy="428628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Novoklasicismus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Neoklasicismus se vrací k osvědčeným  barokním a klasicistním hudebním formám, ale naplňuje je moderním melodickým, rytmickým a harmonickým jazykem</a:t>
            </a:r>
          </a:p>
          <a:p>
            <a:r>
              <a:rPr lang="cs-CZ" dirty="0" smtClean="0"/>
              <a:t>Průkopníky byli:</a:t>
            </a:r>
          </a:p>
          <a:p>
            <a:r>
              <a:rPr lang="cs-CZ" b="1" dirty="0" smtClean="0"/>
              <a:t>Igor </a:t>
            </a:r>
            <a:r>
              <a:rPr lang="cs-CZ" b="1" dirty="0" err="1" smtClean="0"/>
              <a:t>Stravinskij</a:t>
            </a:r>
            <a:r>
              <a:rPr lang="cs-CZ" b="1" dirty="0" smtClean="0"/>
              <a:t> a Pařížská šestka </a:t>
            </a:r>
          </a:p>
          <a:p>
            <a:r>
              <a:rPr lang="cs-CZ" dirty="0" smtClean="0"/>
              <a:t>Vyrostli z něj:</a:t>
            </a:r>
          </a:p>
          <a:p>
            <a:r>
              <a:rPr lang="cs-CZ" b="1" dirty="0" smtClean="0"/>
              <a:t>Sergej </a:t>
            </a:r>
            <a:r>
              <a:rPr lang="cs-CZ" b="1" dirty="0" err="1" smtClean="0"/>
              <a:t>Prokofjev</a:t>
            </a:r>
            <a:r>
              <a:rPr lang="cs-CZ" b="1" dirty="0" smtClean="0"/>
              <a:t>, Bohuslav Martinů, </a:t>
            </a:r>
            <a:r>
              <a:rPr lang="cs-CZ" b="1" dirty="0" smtClean="0">
                <a:hlinkClick r:id="rId3" action="ppaction://hlinksldjump"/>
              </a:rPr>
              <a:t>Paul </a:t>
            </a:r>
            <a:r>
              <a:rPr lang="cs-CZ" b="1" dirty="0" err="1" smtClean="0">
                <a:hlinkClick r:id="rId3" action="ppaction://hlinksldjump"/>
              </a:rPr>
              <a:t>Hindemith</a:t>
            </a:r>
            <a:r>
              <a:rPr lang="cs-CZ" b="1" dirty="0" smtClean="0"/>
              <a:t>, </a:t>
            </a:r>
            <a:endParaRPr lang="cs-CZ" dirty="0" smtClean="0"/>
          </a:p>
          <a:p>
            <a:r>
              <a:rPr lang="cs-CZ" b="1" dirty="0" smtClean="0"/>
              <a:t>Benjamin </a:t>
            </a:r>
            <a:r>
              <a:rPr lang="cs-CZ" b="1" dirty="0" err="1" smtClean="0"/>
              <a:t>Britten</a:t>
            </a:r>
            <a:endParaRPr lang="cs-CZ" b="1" dirty="0" smtClean="0"/>
          </a:p>
          <a:p>
            <a:endParaRPr lang="cs-CZ" dirty="0"/>
          </a:p>
        </p:txBody>
      </p:sp>
      <p:sp>
        <p:nvSpPr>
          <p:cNvPr id="4" name="Tlačítko akce: Dopředu nebo Další 3">
            <a:hlinkClick r:id="" action="ppaction://hlinkshowjump?jump=nextslide" highlightClick="1"/>
          </p:cNvPr>
          <p:cNvSpPr/>
          <p:nvPr/>
        </p:nvSpPr>
        <p:spPr>
          <a:xfrm>
            <a:off x="7929586" y="5857892"/>
            <a:ext cx="500066" cy="50006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lačítko akce: Domů 4">
            <a:hlinkClick r:id="rId4" action="ppaction://hlinksldjump" highlightClick="1"/>
          </p:cNvPr>
          <p:cNvSpPr/>
          <p:nvPr/>
        </p:nvSpPr>
        <p:spPr>
          <a:xfrm>
            <a:off x="6929454" y="5857892"/>
            <a:ext cx="571504" cy="500066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 smtClean="0"/>
              <a:t>Sergej </a:t>
            </a:r>
            <a:r>
              <a:rPr lang="cs-CZ" b="1" dirty="0" err="1" smtClean="0"/>
              <a:t>Prokofjev</a:t>
            </a:r>
            <a:r>
              <a:rPr lang="cs-CZ" dirty="0" smtClean="0"/>
              <a:t>  (1891-1953) </a:t>
            </a:r>
          </a:p>
          <a:p>
            <a:r>
              <a:rPr lang="cs-CZ" dirty="0" smtClean="0"/>
              <a:t> sovětský skladatel, balet Romeo a Julie</a:t>
            </a:r>
          </a:p>
          <a:p>
            <a:r>
              <a:rPr lang="cs-CZ" b="1" dirty="0" smtClean="0"/>
              <a:t>Bohuslav Martinů  </a:t>
            </a:r>
            <a:r>
              <a:rPr lang="cs-CZ" dirty="0" smtClean="0"/>
              <a:t>(1890-1959)</a:t>
            </a:r>
          </a:p>
          <a:p>
            <a:r>
              <a:rPr lang="cs-CZ" dirty="0" smtClean="0"/>
              <a:t> český skladatel, opera Řecké pašije</a:t>
            </a:r>
          </a:p>
          <a:p>
            <a:r>
              <a:rPr lang="cs-CZ" b="1" dirty="0" smtClean="0"/>
              <a:t>Benjamin </a:t>
            </a:r>
            <a:r>
              <a:rPr lang="cs-CZ" b="1" dirty="0" err="1" smtClean="0"/>
              <a:t>Britten</a:t>
            </a:r>
            <a:r>
              <a:rPr lang="cs-CZ" dirty="0" smtClean="0"/>
              <a:t>  (1913-1976)</a:t>
            </a:r>
          </a:p>
          <a:p>
            <a:r>
              <a:rPr lang="cs-CZ" dirty="0" smtClean="0"/>
              <a:t> anglický skladatel, vynikající melodik, </a:t>
            </a:r>
            <a:r>
              <a:rPr lang="cs-CZ" dirty="0" err="1" smtClean="0"/>
              <a:t>Simple</a:t>
            </a:r>
            <a:r>
              <a:rPr lang="cs-CZ" dirty="0" smtClean="0"/>
              <a:t> </a:t>
            </a:r>
            <a:r>
              <a:rPr lang="cs-CZ" dirty="0" err="1" smtClean="0"/>
              <a:t>Symphony</a:t>
            </a:r>
            <a:r>
              <a:rPr lang="cs-CZ" dirty="0" smtClean="0"/>
              <a:t> </a:t>
            </a:r>
          </a:p>
          <a:p>
            <a:r>
              <a:rPr lang="en-US" dirty="0" smtClean="0">
                <a:hlinkClick r:id="rId3"/>
              </a:rPr>
              <a:t>Britten: Simple Symphony - Movements 1-2 (Boisterous </a:t>
            </a:r>
            <a:r>
              <a:rPr lang="en-US" dirty="0" err="1" smtClean="0">
                <a:hlinkClick r:id="rId3"/>
              </a:rPr>
              <a:t>Bourrée</a:t>
            </a:r>
            <a:r>
              <a:rPr lang="en-US" dirty="0" smtClean="0">
                <a:hlinkClick r:id="rId3"/>
              </a:rPr>
              <a:t>, Playful Pizzicato) - YouTube</a:t>
            </a:r>
            <a:endParaRPr lang="cs-CZ" dirty="0"/>
          </a:p>
        </p:txBody>
      </p:sp>
      <p:sp>
        <p:nvSpPr>
          <p:cNvPr id="4" name="Tlačítko akce: Zpět nebo Předchozí 3">
            <a:hlinkClick r:id="" action="ppaction://hlinkshowjump?jump=previousslide" highlightClick="1"/>
          </p:cNvPr>
          <p:cNvSpPr/>
          <p:nvPr/>
        </p:nvSpPr>
        <p:spPr>
          <a:xfrm>
            <a:off x="8358214" y="6072206"/>
            <a:ext cx="542350" cy="542350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err="1" smtClean="0">
                <a:hlinkClick r:id="rId3"/>
              </a:rPr>
              <a:t>Hindemith</a:t>
            </a:r>
            <a:r>
              <a:rPr lang="cs-CZ" dirty="0" smtClean="0">
                <a:hlinkClick r:id="rId3"/>
              </a:rPr>
              <a:t>: </a:t>
            </a:r>
            <a:r>
              <a:rPr lang="cs-CZ" dirty="0" err="1" smtClean="0">
                <a:hlinkClick r:id="rId3"/>
              </a:rPr>
              <a:t>Ludus</a:t>
            </a:r>
            <a:r>
              <a:rPr lang="cs-CZ" dirty="0" smtClean="0">
                <a:hlinkClick r:id="rId3"/>
              </a:rPr>
              <a:t> </a:t>
            </a:r>
            <a:r>
              <a:rPr lang="cs-CZ" dirty="0" err="1" smtClean="0">
                <a:hlinkClick r:id="rId3"/>
              </a:rPr>
              <a:t>tonalis</a:t>
            </a:r>
            <a:r>
              <a:rPr lang="cs-CZ" dirty="0" smtClean="0">
                <a:hlinkClick r:id="rId3"/>
              </a:rPr>
              <a:t> - 4. Fuga </a:t>
            </a:r>
            <a:r>
              <a:rPr lang="cs-CZ" dirty="0" err="1" smtClean="0">
                <a:hlinkClick r:id="rId3"/>
              </a:rPr>
              <a:t>secunda</a:t>
            </a:r>
            <a:r>
              <a:rPr lang="cs-CZ" dirty="0" smtClean="0">
                <a:hlinkClick r:id="rId3"/>
              </a:rPr>
              <a:t> in G: Allegro - </a:t>
            </a:r>
            <a:r>
              <a:rPr lang="cs-CZ" dirty="0" err="1" smtClean="0">
                <a:hlinkClick r:id="rId3"/>
              </a:rPr>
              <a:t>Sergei</a:t>
            </a:r>
            <a:r>
              <a:rPr lang="cs-CZ" dirty="0" smtClean="0">
                <a:hlinkClick r:id="rId3"/>
              </a:rPr>
              <a:t> </a:t>
            </a:r>
            <a:r>
              <a:rPr lang="cs-CZ" dirty="0" err="1" smtClean="0">
                <a:hlinkClick r:id="rId3"/>
              </a:rPr>
              <a:t>Okrusko</a:t>
            </a:r>
            <a:r>
              <a:rPr lang="cs-CZ" dirty="0" smtClean="0">
                <a:hlinkClick r:id="rId3"/>
              </a:rPr>
              <a:t> (piano) – </a:t>
            </a:r>
            <a:r>
              <a:rPr lang="cs-CZ" dirty="0" err="1" smtClean="0">
                <a:hlinkClick r:id="rId3"/>
              </a:rPr>
              <a:t>YouTube</a:t>
            </a:r>
            <a:endParaRPr lang="cs-CZ" dirty="0" smtClean="0"/>
          </a:p>
          <a:p>
            <a:r>
              <a:rPr lang="cs-CZ" dirty="0" smtClean="0">
                <a:solidFill>
                  <a:srgbClr val="FF0000"/>
                </a:solidFill>
              </a:rPr>
              <a:t>Kdo byl označován za mistra fugy a ve kterém slohovém období tvořil?</a:t>
            </a:r>
          </a:p>
          <a:p>
            <a:r>
              <a:rPr lang="cs-CZ" sz="2800" b="1" dirty="0" err="1" smtClean="0">
                <a:solidFill>
                  <a:srgbClr val="FF0000"/>
                </a:solidFill>
              </a:rPr>
              <a:t>Johann</a:t>
            </a:r>
            <a:r>
              <a:rPr lang="cs-CZ" sz="2800" b="1" dirty="0" smtClean="0">
                <a:solidFill>
                  <a:srgbClr val="FF0000"/>
                </a:solidFill>
              </a:rPr>
              <a:t> Sebastian </a:t>
            </a:r>
            <a:r>
              <a:rPr lang="cs-CZ" sz="2800" b="1" dirty="0" err="1" smtClean="0">
                <a:solidFill>
                  <a:srgbClr val="FF0000"/>
                </a:solidFill>
              </a:rPr>
              <a:t>Bach</a:t>
            </a:r>
            <a:endParaRPr lang="cs-CZ" sz="2800" b="1" dirty="0" smtClean="0">
              <a:solidFill>
                <a:srgbClr val="FF0000"/>
              </a:solidFill>
            </a:endParaRPr>
          </a:p>
          <a:p>
            <a:r>
              <a:rPr lang="cs-CZ" sz="2800" b="1" dirty="0" smtClean="0">
                <a:solidFill>
                  <a:srgbClr val="FF0000"/>
                </a:solidFill>
              </a:rPr>
              <a:t>V baroku</a:t>
            </a:r>
            <a:endParaRPr lang="cs-CZ" dirty="0" smtClean="0"/>
          </a:p>
          <a:p>
            <a:r>
              <a:rPr lang="cs-CZ" dirty="0" smtClean="0"/>
              <a:t>Německý skladatel Paul </a:t>
            </a:r>
            <a:r>
              <a:rPr lang="cs-CZ" dirty="0" err="1" smtClean="0"/>
              <a:t>Hindemith</a:t>
            </a:r>
            <a:r>
              <a:rPr lang="cs-CZ" dirty="0" smtClean="0"/>
              <a:t> (1895-1963) potvrzuje ve svém klavírním cyklu </a:t>
            </a:r>
            <a:r>
              <a:rPr lang="cs-CZ" dirty="0" err="1" smtClean="0"/>
              <a:t>Ludus</a:t>
            </a:r>
            <a:r>
              <a:rPr lang="cs-CZ" dirty="0" smtClean="0"/>
              <a:t> </a:t>
            </a:r>
            <a:r>
              <a:rPr lang="cs-CZ" dirty="0" err="1" smtClean="0"/>
              <a:t>tonalis</a:t>
            </a:r>
            <a:r>
              <a:rPr lang="cs-CZ" dirty="0" smtClean="0"/>
              <a:t>, že si zaslouží svou přezdívku</a:t>
            </a:r>
          </a:p>
          <a:p>
            <a:r>
              <a:rPr lang="cs-CZ" b="1" dirty="0" smtClean="0"/>
              <a:t>„</a:t>
            </a:r>
            <a:r>
              <a:rPr lang="cs-CZ" b="1" dirty="0" err="1" smtClean="0"/>
              <a:t>Bach</a:t>
            </a:r>
            <a:r>
              <a:rPr lang="cs-CZ" b="1" dirty="0" smtClean="0"/>
              <a:t> 20. století“</a:t>
            </a:r>
            <a:endParaRPr lang="cs-CZ" b="1" dirty="0"/>
          </a:p>
        </p:txBody>
      </p:sp>
      <p:sp>
        <p:nvSpPr>
          <p:cNvPr id="6" name="Tlačítko akce: Domů 5">
            <a:hlinkClick r:id="rId4" action="ppaction://hlinksldjump" highlightClick="1"/>
          </p:cNvPr>
          <p:cNvSpPr/>
          <p:nvPr/>
        </p:nvSpPr>
        <p:spPr>
          <a:xfrm>
            <a:off x="8286776" y="6000768"/>
            <a:ext cx="613788" cy="542350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Další význační skladatelé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/>
              <a:t>Bela Bartók </a:t>
            </a:r>
            <a:r>
              <a:rPr lang="cs-CZ" dirty="0" smtClean="0"/>
              <a:t>(1881-1945)</a:t>
            </a:r>
          </a:p>
          <a:p>
            <a:r>
              <a:rPr lang="cs-CZ" dirty="0" smtClean="0"/>
              <a:t> maďarský skladatel</a:t>
            </a:r>
          </a:p>
          <a:p>
            <a:endParaRPr lang="cs-CZ" dirty="0" smtClean="0"/>
          </a:p>
          <a:p>
            <a:r>
              <a:rPr lang="cs-CZ" b="1" dirty="0" smtClean="0"/>
              <a:t>Aram </a:t>
            </a:r>
            <a:r>
              <a:rPr lang="cs-CZ" b="1" dirty="0" err="1" smtClean="0"/>
              <a:t>Chačaturjan</a:t>
            </a:r>
            <a:r>
              <a:rPr lang="cs-CZ" b="1" dirty="0" smtClean="0"/>
              <a:t> </a:t>
            </a:r>
            <a:r>
              <a:rPr lang="cs-CZ" dirty="0" smtClean="0"/>
              <a:t>(1903-1978)</a:t>
            </a:r>
          </a:p>
          <a:p>
            <a:r>
              <a:rPr lang="cs-CZ" dirty="0" smtClean="0"/>
              <a:t> arménský skladatel</a:t>
            </a:r>
          </a:p>
          <a:p>
            <a:r>
              <a:rPr lang="cs-CZ" dirty="0" smtClean="0"/>
              <a:t> balet </a:t>
            </a:r>
            <a:r>
              <a:rPr lang="cs-CZ" dirty="0" err="1" smtClean="0"/>
              <a:t>Gajané</a:t>
            </a:r>
            <a:endParaRPr lang="cs-CZ" dirty="0" smtClean="0"/>
          </a:p>
          <a:p>
            <a:r>
              <a:rPr lang="cs-CZ" dirty="0" err="1" smtClean="0">
                <a:hlinkClick r:id="rId3"/>
              </a:rPr>
              <a:t>Sabre</a:t>
            </a:r>
            <a:r>
              <a:rPr lang="cs-CZ" dirty="0" smtClean="0">
                <a:hlinkClick r:id="rId3"/>
              </a:rPr>
              <a:t> Dance - Aram </a:t>
            </a:r>
            <a:r>
              <a:rPr lang="cs-CZ" dirty="0" err="1" smtClean="0">
                <a:hlinkClick r:id="rId3"/>
              </a:rPr>
              <a:t>Chačaturjan</a:t>
            </a:r>
            <a:r>
              <a:rPr lang="cs-CZ" dirty="0" smtClean="0">
                <a:hlinkClick r:id="rId3"/>
              </a:rPr>
              <a:t> – </a:t>
            </a:r>
            <a:r>
              <a:rPr lang="cs-CZ" dirty="0" err="1" smtClean="0">
                <a:hlinkClick r:id="rId3"/>
              </a:rPr>
              <a:t>YouTube</a:t>
            </a:r>
            <a:endParaRPr lang="cs-CZ" dirty="0" smtClean="0"/>
          </a:p>
          <a:p>
            <a:endParaRPr lang="cs-CZ" dirty="0" smtClean="0"/>
          </a:p>
          <a:p>
            <a:r>
              <a:rPr lang="cs-CZ" b="1" dirty="0" err="1" smtClean="0"/>
              <a:t>George</a:t>
            </a:r>
            <a:r>
              <a:rPr lang="cs-CZ" b="1" dirty="0" smtClean="0"/>
              <a:t> </a:t>
            </a:r>
            <a:r>
              <a:rPr lang="cs-CZ" b="1" dirty="0" err="1" smtClean="0"/>
              <a:t>Gershwin</a:t>
            </a:r>
            <a:r>
              <a:rPr lang="cs-CZ" b="1" dirty="0" smtClean="0"/>
              <a:t> </a:t>
            </a:r>
            <a:r>
              <a:rPr lang="cs-CZ" dirty="0" smtClean="0"/>
              <a:t>(1898-1937) </a:t>
            </a:r>
          </a:p>
          <a:p>
            <a:r>
              <a:rPr lang="cs-CZ" dirty="0" smtClean="0"/>
              <a:t> americký skladatel</a:t>
            </a:r>
            <a:endParaRPr lang="cs-CZ" dirty="0"/>
          </a:p>
        </p:txBody>
      </p:sp>
      <p:sp>
        <p:nvSpPr>
          <p:cNvPr id="5" name="Tlačítko akce: Zvuk 4">
            <a:hlinkClick r:id="rId4" action="ppaction://hlinksldjump" highlightClick="1"/>
          </p:cNvPr>
          <p:cNvSpPr/>
          <p:nvPr/>
        </p:nvSpPr>
        <p:spPr>
          <a:xfrm>
            <a:off x="5429256" y="5357826"/>
            <a:ext cx="428628" cy="357190"/>
          </a:xfrm>
          <a:prstGeom prst="actionButtonSoun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lačítko akce: Domů 5">
            <a:hlinkClick r:id="rId5" action="ppaction://hlinksldjump" highlightClick="1"/>
          </p:cNvPr>
          <p:cNvSpPr/>
          <p:nvPr/>
        </p:nvSpPr>
        <p:spPr>
          <a:xfrm>
            <a:off x="8358214" y="6072206"/>
            <a:ext cx="500066" cy="500066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B) od 50. let do konce století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Umělci hledali nové cesty, mladí skladatelé se setkávali, poznávali skladby svých kolegů, nalézali nové možnosti (moderní technika…) pro komponování </a:t>
            </a:r>
          </a:p>
          <a:p>
            <a:r>
              <a:rPr lang="cs-CZ" dirty="0" smtClean="0"/>
              <a:t>Dodekafonie</a:t>
            </a:r>
          </a:p>
          <a:p>
            <a:r>
              <a:rPr lang="cs-CZ" dirty="0" smtClean="0">
                <a:hlinkClick r:id="rId3" action="ppaction://hlinksldjump"/>
              </a:rPr>
              <a:t>Seriální hudba</a:t>
            </a:r>
            <a:endParaRPr lang="cs-CZ" dirty="0" smtClean="0"/>
          </a:p>
          <a:p>
            <a:r>
              <a:rPr lang="cs-CZ" dirty="0" smtClean="0">
                <a:hlinkClick r:id="rId4" action="ppaction://hlinksldjump"/>
              </a:rPr>
              <a:t>Elektronická hudba</a:t>
            </a:r>
            <a:endParaRPr lang="cs-CZ" dirty="0" smtClean="0"/>
          </a:p>
          <a:p>
            <a:r>
              <a:rPr lang="cs-CZ" dirty="0" smtClean="0">
                <a:hlinkClick r:id="rId5" action="ppaction://hlinksldjump"/>
              </a:rPr>
              <a:t>Aleatorní hudba</a:t>
            </a:r>
            <a:endParaRPr lang="cs-CZ" dirty="0" smtClean="0"/>
          </a:p>
          <a:p>
            <a:r>
              <a:rPr lang="cs-CZ" dirty="0" smtClean="0">
                <a:hlinkClick r:id="rId6" action="ppaction://hlinksldjump"/>
              </a:rPr>
              <a:t>Grafická hudba</a:t>
            </a:r>
            <a:endParaRPr lang="cs-CZ" dirty="0" smtClean="0"/>
          </a:p>
          <a:p>
            <a:r>
              <a:rPr lang="cs-CZ" dirty="0" smtClean="0">
                <a:hlinkClick r:id="rId7" action="ppaction://hlinksldjump"/>
              </a:rPr>
              <a:t>Postmodernismus a syntézy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Seriální hudba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 err="1" smtClean="0"/>
              <a:t>Olivier</a:t>
            </a:r>
            <a:r>
              <a:rPr lang="cs-CZ" b="1" dirty="0" smtClean="0"/>
              <a:t> </a:t>
            </a:r>
            <a:r>
              <a:rPr lang="cs-CZ" b="1" dirty="0" err="1" smtClean="0"/>
              <a:t>Messiaen</a:t>
            </a:r>
            <a:r>
              <a:rPr lang="cs-CZ" b="1" dirty="0" smtClean="0"/>
              <a:t> </a:t>
            </a:r>
            <a:r>
              <a:rPr lang="cs-CZ" dirty="0" smtClean="0"/>
              <a:t>(1908-1992)</a:t>
            </a:r>
          </a:p>
          <a:p>
            <a:r>
              <a:rPr lang="cs-CZ" b="1" dirty="0" err="1" smtClean="0"/>
              <a:t>Pierre</a:t>
            </a:r>
            <a:r>
              <a:rPr lang="cs-CZ" b="1" dirty="0" smtClean="0"/>
              <a:t> </a:t>
            </a:r>
            <a:r>
              <a:rPr lang="cs-CZ" b="1" dirty="0" err="1" smtClean="0"/>
              <a:t>Boulez</a:t>
            </a:r>
            <a:r>
              <a:rPr lang="cs-CZ" b="1" dirty="0" smtClean="0"/>
              <a:t> </a:t>
            </a:r>
            <a:r>
              <a:rPr lang="cs-CZ" dirty="0" smtClean="0"/>
              <a:t>(nar. 1925)</a:t>
            </a:r>
          </a:p>
          <a:p>
            <a:r>
              <a:rPr lang="cs-CZ" dirty="0" smtClean="0"/>
              <a:t>Autoři vytvářeli „matematicky“ série stupnic, délek tónů, nástrojových barev, dynamiky…takováto hudba je pro běžného posluchače těžko srozumitelná</a:t>
            </a:r>
          </a:p>
          <a:p>
            <a:r>
              <a:rPr lang="fr-FR" dirty="0" smtClean="0">
                <a:hlinkClick r:id="rId3"/>
              </a:rPr>
              <a:t>Messiaen - Oiseaux Exotiques - </a:t>
            </a:r>
            <a:r>
              <a:rPr lang="fr-FR" dirty="0" err="1" smtClean="0">
                <a:hlinkClick r:id="rId3"/>
              </a:rPr>
              <a:t>Aimard</a:t>
            </a:r>
            <a:r>
              <a:rPr lang="fr-FR" dirty="0" smtClean="0">
                <a:hlinkClick r:id="rId3"/>
              </a:rPr>
              <a:t>, Boulez Part 1 - </a:t>
            </a:r>
            <a:r>
              <a:rPr lang="fr-FR" dirty="0" err="1" smtClean="0">
                <a:hlinkClick r:id="rId3"/>
              </a:rPr>
              <a:t>YouTube</a:t>
            </a:r>
            <a:endParaRPr lang="cs-CZ" dirty="0"/>
          </a:p>
        </p:txBody>
      </p:sp>
      <p:pic>
        <p:nvPicPr>
          <p:cNvPr id="1026" name="Picture 2" descr="C:\Users\Lovosice Home\AppData\Local\Microsoft\Windows\Temporary Internet Files\Content.IE5\JUNP7B5R\MP900406668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72132" y="571480"/>
            <a:ext cx="2600324" cy="1733549"/>
          </a:xfrm>
          <a:prstGeom prst="rect">
            <a:avLst/>
          </a:prstGeom>
          <a:noFill/>
        </p:spPr>
      </p:pic>
      <p:pic>
        <p:nvPicPr>
          <p:cNvPr id="1028" name="Picture 4" descr="C:\Users\Lovosice Home\AppData\Local\Microsoft\Windows\Temporary Internet Files\Content.IE5\UYHZQF3A\MP900406859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786050" y="4429132"/>
            <a:ext cx="2143164" cy="2143164"/>
          </a:xfrm>
          <a:prstGeom prst="rect">
            <a:avLst/>
          </a:prstGeom>
          <a:noFill/>
        </p:spPr>
      </p:pic>
      <p:sp>
        <p:nvSpPr>
          <p:cNvPr id="8" name="Tlačítko akce: Zpět nebo Předchozí 7">
            <a:hlinkClick r:id="" action="ppaction://hlinkshowjump?jump=previousslide" highlightClick="1"/>
          </p:cNvPr>
          <p:cNvSpPr/>
          <p:nvPr/>
        </p:nvSpPr>
        <p:spPr>
          <a:xfrm>
            <a:off x="8429652" y="6072206"/>
            <a:ext cx="500066" cy="50006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Elektronická hudba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Elektronické pokusy se zvuky jsou doloženy již ve 20. a 30. letech 20. století</a:t>
            </a:r>
          </a:p>
          <a:p>
            <a:r>
              <a:rPr lang="cs-CZ" dirty="0" smtClean="0"/>
              <a:t>V Kolíně nad Rýnem vzniklo studio elektronické hudby. Vůdčí osobností se stal</a:t>
            </a:r>
          </a:p>
          <a:p>
            <a:r>
              <a:rPr lang="cs-CZ" dirty="0" smtClean="0"/>
              <a:t> </a:t>
            </a:r>
            <a:r>
              <a:rPr lang="cs-CZ" b="1" dirty="0" err="1" smtClean="0"/>
              <a:t>Karlheinz</a:t>
            </a:r>
            <a:r>
              <a:rPr lang="cs-CZ" b="1" dirty="0" smtClean="0"/>
              <a:t> </a:t>
            </a:r>
            <a:r>
              <a:rPr lang="cs-CZ" b="1" dirty="0" err="1" smtClean="0"/>
              <a:t>Stockhausen</a:t>
            </a:r>
            <a:r>
              <a:rPr lang="cs-CZ" b="1" dirty="0" smtClean="0"/>
              <a:t>  </a:t>
            </a:r>
            <a:r>
              <a:rPr lang="cs-CZ" dirty="0" smtClean="0"/>
              <a:t>(1928-2007)</a:t>
            </a:r>
          </a:p>
          <a:p>
            <a:r>
              <a:rPr lang="cs-CZ" dirty="0" err="1" smtClean="0">
                <a:hlinkClick r:id="rId3"/>
              </a:rPr>
              <a:t>Stockhausen</a:t>
            </a:r>
            <a:r>
              <a:rPr lang="cs-CZ" dirty="0" smtClean="0">
                <a:hlinkClick r:id="rId3"/>
              </a:rPr>
              <a:t>: "Kontakte" </a:t>
            </a:r>
            <a:r>
              <a:rPr lang="cs-CZ" dirty="0" err="1" smtClean="0">
                <a:hlinkClick r:id="rId3"/>
              </a:rPr>
              <a:t>electronic</a:t>
            </a:r>
            <a:r>
              <a:rPr lang="cs-CZ" dirty="0" smtClean="0">
                <a:hlinkClick r:id="rId3"/>
              </a:rPr>
              <a:t> </a:t>
            </a:r>
            <a:r>
              <a:rPr lang="cs-CZ" dirty="0" err="1" smtClean="0">
                <a:hlinkClick r:id="rId3"/>
              </a:rPr>
              <a:t>version</a:t>
            </a:r>
            <a:r>
              <a:rPr lang="cs-CZ" dirty="0" smtClean="0">
                <a:hlinkClick r:id="rId3"/>
              </a:rPr>
              <a:t> (</a:t>
            </a:r>
            <a:r>
              <a:rPr lang="cs-CZ" dirty="0" err="1" smtClean="0">
                <a:hlinkClick r:id="rId3"/>
              </a:rPr>
              <a:t>complete</a:t>
            </a:r>
            <a:r>
              <a:rPr lang="cs-CZ" dirty="0" smtClean="0">
                <a:hlinkClick r:id="rId3"/>
              </a:rPr>
              <a:t>) - </a:t>
            </a:r>
            <a:r>
              <a:rPr lang="cs-CZ" dirty="0" err="1" smtClean="0">
                <a:hlinkClick r:id="rId3"/>
              </a:rPr>
              <a:t>YouTube</a:t>
            </a:r>
            <a:endParaRPr lang="cs-CZ" dirty="0" smtClean="0"/>
          </a:p>
        </p:txBody>
      </p:sp>
      <p:sp>
        <p:nvSpPr>
          <p:cNvPr id="4" name="Tlačítko akce: Domů 3">
            <a:hlinkClick r:id="rId4" action="ppaction://hlinksldjump" highlightClick="1"/>
          </p:cNvPr>
          <p:cNvSpPr/>
          <p:nvPr/>
        </p:nvSpPr>
        <p:spPr>
          <a:xfrm>
            <a:off x="8429652" y="6143644"/>
            <a:ext cx="500066" cy="500066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Aleatorní hudba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 z latinského </a:t>
            </a:r>
            <a:r>
              <a:rPr lang="cs-CZ" dirty="0" err="1" smtClean="0"/>
              <a:t>alea</a:t>
            </a:r>
            <a:r>
              <a:rPr lang="cs-CZ" dirty="0" smtClean="0"/>
              <a:t> = hrací kostka</a:t>
            </a:r>
          </a:p>
          <a:p>
            <a:r>
              <a:rPr lang="cs-CZ" dirty="0" smtClean="0"/>
              <a:t>Autor k sobě náhodně skládá různé hudební prvky</a:t>
            </a:r>
          </a:p>
          <a:p>
            <a:r>
              <a:rPr lang="cs-CZ" dirty="0" smtClean="0"/>
              <a:t>Skladatel napíše několik hudebních motivků, zaznamená, jak dlouho se mají hrát a na jaké nástroje</a:t>
            </a:r>
          </a:p>
          <a:p>
            <a:r>
              <a:rPr lang="cs-CZ" dirty="0" smtClean="0"/>
              <a:t>Interpret skladbu dotváří na pódiu, dílo se stává neopakovatelným originálem</a:t>
            </a:r>
          </a:p>
          <a:p>
            <a:r>
              <a:rPr lang="cs-CZ" dirty="0" smtClean="0"/>
              <a:t>Duchovním otcem této hudby je Američan</a:t>
            </a:r>
          </a:p>
          <a:p>
            <a:r>
              <a:rPr lang="cs-CZ" b="1" dirty="0" smtClean="0"/>
              <a:t>John </a:t>
            </a:r>
            <a:r>
              <a:rPr lang="cs-CZ" b="1" dirty="0" err="1" smtClean="0"/>
              <a:t>Cage</a:t>
            </a:r>
            <a:r>
              <a:rPr lang="cs-CZ" b="1" dirty="0" smtClean="0"/>
              <a:t> </a:t>
            </a:r>
            <a:r>
              <a:rPr lang="cs-CZ" dirty="0" smtClean="0"/>
              <a:t>(1912-1992)</a:t>
            </a:r>
          </a:p>
          <a:p>
            <a:r>
              <a:rPr lang="cs-CZ" b="1" dirty="0" err="1" smtClean="0"/>
              <a:t>Witold</a:t>
            </a:r>
            <a:r>
              <a:rPr lang="cs-CZ" b="1" dirty="0" smtClean="0"/>
              <a:t> </a:t>
            </a:r>
            <a:r>
              <a:rPr lang="cs-CZ" b="1" dirty="0" err="1" smtClean="0"/>
              <a:t>Lutoslawski</a:t>
            </a:r>
            <a:r>
              <a:rPr lang="cs-CZ" b="1" dirty="0" smtClean="0"/>
              <a:t> </a:t>
            </a:r>
            <a:r>
              <a:rPr lang="cs-CZ" dirty="0" smtClean="0"/>
              <a:t>(1913-194)</a:t>
            </a:r>
          </a:p>
          <a:p>
            <a:r>
              <a:rPr lang="cs-CZ" dirty="0" err="1" smtClean="0">
                <a:hlinkClick r:id="rId3"/>
              </a:rPr>
              <a:t>Lutoslawski</a:t>
            </a:r>
            <a:r>
              <a:rPr lang="cs-CZ" dirty="0" smtClean="0">
                <a:hlinkClick r:id="rId3"/>
              </a:rPr>
              <a:t>: "</a:t>
            </a:r>
            <a:r>
              <a:rPr lang="cs-CZ" dirty="0" err="1" smtClean="0">
                <a:hlinkClick r:id="rId3"/>
              </a:rPr>
              <a:t>Venetian</a:t>
            </a:r>
            <a:r>
              <a:rPr lang="cs-CZ" dirty="0" smtClean="0">
                <a:hlinkClick r:id="rId3"/>
              </a:rPr>
              <a:t> </a:t>
            </a:r>
            <a:r>
              <a:rPr lang="cs-CZ" dirty="0" err="1" smtClean="0">
                <a:hlinkClick r:id="rId3"/>
              </a:rPr>
              <a:t>Games</a:t>
            </a:r>
            <a:r>
              <a:rPr lang="cs-CZ" dirty="0" smtClean="0">
                <a:hlinkClick r:id="rId3"/>
              </a:rPr>
              <a:t>" - </a:t>
            </a:r>
            <a:r>
              <a:rPr lang="cs-CZ" dirty="0" err="1" smtClean="0">
                <a:hlinkClick r:id="rId3"/>
              </a:rPr>
              <a:t>YouTube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Tlačítko akce: Domů 3">
            <a:hlinkClick r:id="rId4" action="ppaction://hlinksldjump" highlightClick="1"/>
          </p:cNvPr>
          <p:cNvSpPr/>
          <p:nvPr/>
        </p:nvSpPr>
        <p:spPr>
          <a:xfrm>
            <a:off x="8358214" y="6072206"/>
            <a:ext cx="500066" cy="428628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Grafická hudba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Skladba je zachycena pouze v grafické podobě</a:t>
            </a:r>
          </a:p>
          <a:p>
            <a:r>
              <a:rPr lang="cs-CZ" dirty="0" smtClean="0"/>
              <a:t>Je odnoží hudby aleatorní</a:t>
            </a:r>
          </a:p>
          <a:p>
            <a:r>
              <a:rPr lang="cs-CZ" dirty="0" smtClean="0"/>
              <a:t>Interpret převádí do hudební řeči dojmy,  které v něm vyvolává pohled na grafický záznam (improvizace)</a:t>
            </a:r>
          </a:p>
          <a:p>
            <a:endParaRPr lang="cs-CZ" dirty="0" smtClean="0"/>
          </a:p>
          <a:p>
            <a:r>
              <a:rPr lang="en-US" dirty="0" smtClean="0">
                <a:hlinkClick r:id="rId3"/>
              </a:rPr>
              <a:t>John Cage: Solo for Sliding Trombone - YouTube</a:t>
            </a:r>
            <a:endParaRPr lang="cs-CZ" dirty="0"/>
          </a:p>
        </p:txBody>
      </p:sp>
      <p:pic>
        <p:nvPicPr>
          <p:cNvPr id="1026" name="Picture 2" descr="C:\Users\Lovosice Home\AppData\Local\Microsoft\Windows\Temporary Internet Files\Content.IE5\UYHZQF3A\MP900385365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072066" y="4357694"/>
            <a:ext cx="2771772" cy="1979837"/>
          </a:xfrm>
          <a:prstGeom prst="rect">
            <a:avLst/>
          </a:prstGeom>
          <a:noFill/>
        </p:spPr>
      </p:pic>
      <p:sp>
        <p:nvSpPr>
          <p:cNvPr id="5" name="Tlačítko akce: Domů 4">
            <a:hlinkClick r:id="rId5" action="ppaction://hlinksldjump" highlightClick="1"/>
          </p:cNvPr>
          <p:cNvSpPr/>
          <p:nvPr/>
        </p:nvSpPr>
        <p:spPr>
          <a:xfrm>
            <a:off x="8429652" y="6215082"/>
            <a:ext cx="500066" cy="428628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Postmodernismus a syntézy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Od konce 60.let do 90. let</a:t>
            </a:r>
          </a:p>
          <a:p>
            <a:r>
              <a:rPr lang="cs-CZ" dirty="0" smtClean="0"/>
              <a:t>Postmodernisté odmítali experimenty, poukazovali na </a:t>
            </a:r>
            <a:r>
              <a:rPr lang="cs-CZ" dirty="0" err="1" smtClean="0"/>
              <a:t>neposlouchatelnost</a:t>
            </a:r>
            <a:r>
              <a:rPr lang="cs-CZ" dirty="0" smtClean="0"/>
              <a:t>, dovolávali se návratu k jasné hudební formě a melodii</a:t>
            </a:r>
          </a:p>
          <a:p>
            <a:r>
              <a:rPr lang="cs-CZ" dirty="0" smtClean="0"/>
              <a:t>Často docházelo k spojení různých hudebních stylů a žánrů - </a:t>
            </a:r>
            <a:r>
              <a:rPr lang="cs-CZ" i="1" dirty="0" smtClean="0"/>
              <a:t>syntézám</a:t>
            </a:r>
            <a:r>
              <a:rPr lang="cs-CZ" dirty="0" smtClean="0"/>
              <a:t>, k vzájemnému prolínání hudby artificiální a </a:t>
            </a:r>
            <a:r>
              <a:rPr lang="cs-CZ" dirty="0" err="1" smtClean="0"/>
              <a:t>nonartificiální</a:t>
            </a:r>
            <a:endParaRPr lang="cs-CZ" dirty="0" smtClean="0"/>
          </a:p>
          <a:p>
            <a:r>
              <a:rPr lang="cs-CZ" dirty="0" smtClean="0"/>
              <a:t>S příchodem počítačů se objevily nové možnosti spojení počítače s klasickým hudebním nástrojem</a:t>
            </a:r>
          </a:p>
          <a:p>
            <a:endParaRPr lang="cs-CZ" dirty="0"/>
          </a:p>
        </p:txBody>
      </p:sp>
      <p:pic>
        <p:nvPicPr>
          <p:cNvPr id="2051" name="Picture 3" descr="C:\Users\Lovosice Home\AppData\Local\Microsoft\Windows\Temporary Internet Files\Content.IE5\VNBYKD7A\MP90040185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29190" y="5357826"/>
            <a:ext cx="3472812" cy="1314283"/>
          </a:xfrm>
          <a:prstGeom prst="rect">
            <a:avLst/>
          </a:prstGeom>
          <a:noFill/>
        </p:spPr>
      </p:pic>
      <p:pic>
        <p:nvPicPr>
          <p:cNvPr id="2053" name="Picture 5" descr="C:\Users\Lovosice Home\AppData\Local\Microsoft\Windows\Temporary Internet Files\Content.IE5\JUNP7B5R\MP900382768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571604" y="5357826"/>
            <a:ext cx="3286148" cy="1357304"/>
          </a:xfrm>
          <a:prstGeom prst="rect">
            <a:avLst/>
          </a:prstGeom>
          <a:noFill/>
        </p:spPr>
      </p:pic>
      <p:sp>
        <p:nvSpPr>
          <p:cNvPr id="8" name="Tlačítko akce: Domů 7">
            <a:hlinkClick r:id="rId5" action="ppaction://hlinksldjump" highlightClick="1"/>
          </p:cNvPr>
          <p:cNvSpPr/>
          <p:nvPr/>
        </p:nvSpPr>
        <p:spPr>
          <a:xfrm>
            <a:off x="8501090" y="6000768"/>
            <a:ext cx="428628" cy="500066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57224" y="785794"/>
            <a:ext cx="7215238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Použitá literatura a zdroje:</a:t>
            </a:r>
          </a:p>
          <a:p>
            <a:r>
              <a:rPr lang="cs-CZ" sz="1200" dirty="0" smtClean="0"/>
              <a:t>CHARALAMBIDIS, </a:t>
            </a:r>
            <a:r>
              <a:rPr lang="cs-CZ" sz="1200" dirty="0" err="1" smtClean="0"/>
              <a:t>Alexandros</a:t>
            </a:r>
            <a:r>
              <a:rPr lang="cs-CZ" sz="1200" dirty="0" smtClean="0"/>
              <a:t> a kol. </a:t>
            </a:r>
            <a:r>
              <a:rPr lang="cs-CZ" sz="1200" i="1" dirty="0" smtClean="0"/>
              <a:t>Hudební výchova pro 8. ročník základní školy</a:t>
            </a:r>
            <a:r>
              <a:rPr lang="cs-CZ" sz="1200" dirty="0" smtClean="0"/>
              <a:t>. Praha: SPN, 2002, ISBN 80-7235-041-2.</a:t>
            </a:r>
          </a:p>
          <a:p>
            <a:r>
              <a:rPr lang="cs-CZ" sz="1200" dirty="0" smtClean="0"/>
              <a:t>CHARALAMBIDIS, </a:t>
            </a:r>
            <a:r>
              <a:rPr lang="cs-CZ" sz="1200" dirty="0" err="1" smtClean="0"/>
              <a:t>Alexandros</a:t>
            </a:r>
            <a:r>
              <a:rPr lang="cs-CZ" sz="1200" dirty="0" smtClean="0"/>
              <a:t> a kol. </a:t>
            </a:r>
            <a:r>
              <a:rPr lang="cs-CZ" sz="1200" i="1" dirty="0" smtClean="0"/>
              <a:t>Hudební výchova 2 pro gymnázia</a:t>
            </a:r>
            <a:r>
              <a:rPr lang="cs-CZ" sz="1200" dirty="0" smtClean="0"/>
              <a:t>. Praha: SPN, 2003, ISBN 80-7235-219-9.</a:t>
            </a:r>
          </a:p>
          <a:p>
            <a:endParaRPr lang="cs-CZ" sz="1200" dirty="0" smtClean="0"/>
          </a:p>
          <a:p>
            <a:r>
              <a:rPr lang="cs-CZ" sz="1200" i="1" dirty="0" smtClean="0"/>
              <a:t>C</a:t>
            </a:r>
            <a:r>
              <a:rPr lang="en-US" sz="1200" i="1" dirty="0" err="1" smtClean="0"/>
              <a:t>itace</a:t>
            </a:r>
            <a:r>
              <a:rPr lang="cs-CZ" sz="1200" i="1" dirty="0" smtClean="0"/>
              <a:t> obrázků</a:t>
            </a:r>
            <a:r>
              <a:rPr lang="en-US" sz="1200" i="1" dirty="0" smtClean="0"/>
              <a:t>:</a:t>
            </a:r>
            <a:endParaRPr lang="cs-CZ" sz="1200" i="1" dirty="0" smtClean="0"/>
          </a:p>
          <a:p>
            <a:pPr marL="228600" indent="-228600">
              <a:buAutoNum type="arabicPeriod"/>
            </a:pPr>
            <a:r>
              <a:rPr lang="cs-CZ" sz="1200" dirty="0" smtClean="0"/>
              <a:t>MONET, </a:t>
            </a:r>
            <a:r>
              <a:rPr lang="cs-CZ" sz="1200" dirty="0" err="1" smtClean="0"/>
              <a:t>Claude</a:t>
            </a:r>
            <a:r>
              <a:rPr lang="cs-CZ" sz="1200" dirty="0" smtClean="0"/>
              <a:t>. </a:t>
            </a:r>
            <a:r>
              <a:rPr lang="cs-CZ" sz="1200" i="1" dirty="0" err="1" smtClean="0"/>
              <a:t>commons.wikimedia.org</a:t>
            </a:r>
            <a:r>
              <a:rPr lang="cs-CZ" sz="1200" dirty="0" smtClean="0"/>
              <a:t> [online]. [cit. 6.4.2014]. Dostupný na WWW: http://commons.wikimedia.org/wiki/File%3ASoleil_levant_Claude_Monet.jpg </a:t>
            </a:r>
          </a:p>
          <a:p>
            <a:pPr marL="228600" indent="-228600">
              <a:buAutoNum type="arabicPeriod"/>
            </a:pPr>
            <a:r>
              <a:rPr lang="cs-CZ" sz="1200" dirty="0" smtClean="0"/>
              <a:t>TJAKO VAN SCHIE (VLASTNÍ DÍLO) [PUBLIC DOMAIN], PROSTŘEDNICTVÍM WIKIMEDIA COMMONS. </a:t>
            </a:r>
            <a:r>
              <a:rPr lang="cs-CZ" sz="1200" i="1" dirty="0" err="1" smtClean="0"/>
              <a:t>commons.wikimedia.org</a:t>
            </a:r>
            <a:r>
              <a:rPr lang="cs-CZ" sz="1200" dirty="0" smtClean="0"/>
              <a:t> [online]. [cit. 6.4.2014]. Dostupný na WWW: http://commons.wikimedia.org/wiki/File%3ADodekafonie.jpg</a:t>
            </a:r>
            <a:endParaRPr lang="cs-CZ" sz="1200" i="1" dirty="0" smtClean="0"/>
          </a:p>
          <a:p>
            <a:pPr marL="228600" indent="-228600">
              <a:buAutoNum type="arabicPeriod"/>
            </a:pPr>
            <a:endParaRPr lang="cs-CZ" sz="1200" i="1" dirty="0" smtClean="0"/>
          </a:p>
          <a:p>
            <a:r>
              <a:rPr lang="cs-CZ" sz="1200" dirty="0" smtClean="0"/>
              <a:t>Použité hypertextové odkazy jsou platné ke dni vytvoření této prezentace:</a:t>
            </a:r>
          </a:p>
          <a:p>
            <a:r>
              <a:rPr lang="cs-CZ" sz="1200" dirty="0" smtClean="0">
                <a:hlinkClick r:id="rId3"/>
              </a:rPr>
              <a:t>https://www.youtube.com/watch?v=1U40xBSz6Dc</a:t>
            </a:r>
            <a:endParaRPr lang="cs-CZ" sz="1200" dirty="0" smtClean="0"/>
          </a:p>
          <a:p>
            <a:r>
              <a:rPr lang="cs-CZ" sz="1200" dirty="0" smtClean="0">
                <a:hlinkClick r:id="rId4"/>
              </a:rPr>
              <a:t>https://www.youtube.com/watch?v=jGSZPRk6aXA</a:t>
            </a:r>
            <a:endParaRPr lang="cs-CZ" sz="1200" dirty="0" smtClean="0"/>
          </a:p>
          <a:p>
            <a:r>
              <a:rPr lang="cs-CZ" sz="1200" dirty="0" smtClean="0">
                <a:hlinkClick r:id="rId5"/>
              </a:rPr>
              <a:t>https://www.youtube.com/watch?v=Vf0e_n49dcQ</a:t>
            </a:r>
            <a:endParaRPr lang="cs-CZ" sz="1200" dirty="0" smtClean="0"/>
          </a:p>
          <a:p>
            <a:r>
              <a:rPr lang="cs-CZ" sz="1200" dirty="0" smtClean="0">
                <a:hlinkClick r:id="rId6"/>
              </a:rPr>
              <a:t>https://www.youtube.com/watch?v=rKRCJhLU7rs</a:t>
            </a:r>
            <a:endParaRPr lang="cs-CZ" sz="1200" dirty="0" smtClean="0"/>
          </a:p>
          <a:p>
            <a:r>
              <a:rPr lang="cs-CZ" sz="1200" dirty="0" smtClean="0">
                <a:hlinkClick r:id="rId7"/>
              </a:rPr>
              <a:t>https://www.youtube.com/watch?v=kfTvbRzR50E</a:t>
            </a:r>
            <a:endParaRPr lang="cs-CZ" sz="1200" dirty="0" smtClean="0"/>
          </a:p>
          <a:p>
            <a:r>
              <a:rPr lang="cs-CZ" sz="1200" dirty="0" smtClean="0">
                <a:hlinkClick r:id="rId8"/>
              </a:rPr>
              <a:t>https://www.youtube.com/watch?v=ht5qqE_e1UE</a:t>
            </a:r>
            <a:r>
              <a:rPr lang="cs-CZ" sz="1200" dirty="0" smtClean="0"/>
              <a:t> </a:t>
            </a:r>
          </a:p>
          <a:p>
            <a:r>
              <a:rPr lang="cs-CZ" sz="1200" dirty="0" smtClean="0">
                <a:hlinkClick r:id="rId9"/>
              </a:rPr>
              <a:t>https://www.youtube.com/watch?v=-vjofqA2SNY</a:t>
            </a:r>
            <a:endParaRPr lang="cs-CZ" sz="1200" dirty="0" smtClean="0"/>
          </a:p>
          <a:p>
            <a:r>
              <a:rPr lang="cs-CZ" sz="1200" dirty="0" smtClean="0">
                <a:hlinkClick r:id="rId10"/>
              </a:rPr>
              <a:t>https://www.youtube.com/watch?v=Qgwlzo4oUsU</a:t>
            </a:r>
            <a:endParaRPr lang="cs-CZ" sz="1200" dirty="0" smtClean="0"/>
          </a:p>
          <a:p>
            <a:r>
              <a:rPr lang="cs-CZ" sz="1200" dirty="0" smtClean="0">
                <a:hlinkClick r:id="rId11"/>
              </a:rPr>
              <a:t>https://www.youtube.com/watch?v=2diY6wC1Xs4</a:t>
            </a:r>
            <a:endParaRPr lang="cs-CZ" sz="1200" dirty="0" smtClean="0"/>
          </a:p>
          <a:p>
            <a:endParaRPr lang="cs-CZ" sz="1200" dirty="0" smtClean="0"/>
          </a:p>
          <a:p>
            <a:r>
              <a:rPr lang="cs-CZ" sz="1200" dirty="0" smtClean="0"/>
              <a:t>Klipart obrázky jsou součástí galerie Microsoft Office volně dostupné na adrese </a:t>
            </a:r>
            <a:r>
              <a:rPr lang="cs-CZ" sz="1200" u="sng" dirty="0" smtClean="0">
                <a:hlinkClick r:id="rId12"/>
              </a:rPr>
              <a:t>www.office.</a:t>
            </a:r>
            <a:r>
              <a:rPr lang="cs-CZ" sz="1200" u="sng" dirty="0" err="1" smtClean="0">
                <a:hlinkClick r:id="rId12"/>
              </a:rPr>
              <a:t>microsoft.com</a:t>
            </a:r>
            <a:endParaRPr lang="cs-CZ" sz="1400" dirty="0" smtClean="0"/>
          </a:p>
          <a:p>
            <a:endParaRPr lang="cs-CZ" sz="2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460</TotalTime>
  <Words>1142</Words>
  <Application>Microsoft Office PowerPoint</Application>
  <PresentationFormat>Předvádění na obrazovce (4:3)</PresentationFormat>
  <Paragraphs>176</Paragraphs>
  <Slides>22</Slides>
  <Notes>22</Notes>
  <HiddenSlides>16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Jmění</vt:lpstr>
      <vt:lpstr>Snímek 1</vt:lpstr>
      <vt:lpstr>anotace</vt:lpstr>
      <vt:lpstr>Vážná (artificiální ) hudba 20. století</vt:lpstr>
      <vt:lpstr>Jak se vážná hudba 20. stol. vyvíjela?</vt:lpstr>
      <vt:lpstr>A) počátek 20. století až konec 2. světové války</vt:lpstr>
      <vt:lpstr>Pozdní romantismus</vt:lpstr>
      <vt:lpstr>Impresionismus </vt:lpstr>
      <vt:lpstr>Autor?  </vt:lpstr>
      <vt:lpstr>Expresionismus </vt:lpstr>
      <vt:lpstr>TJAKO VAN SCHIE – ukázka notového zápisu  dodekafonie publikovaná na internetu </vt:lpstr>
      <vt:lpstr>Nová hudba ve Francii </vt:lpstr>
      <vt:lpstr>Novoklasicismus</vt:lpstr>
      <vt:lpstr>Snímek 13</vt:lpstr>
      <vt:lpstr>Snímek 14</vt:lpstr>
      <vt:lpstr>Další význační skladatelé </vt:lpstr>
      <vt:lpstr>B) od 50. let do konce století</vt:lpstr>
      <vt:lpstr>Seriální hudba</vt:lpstr>
      <vt:lpstr>Elektronická hudba</vt:lpstr>
      <vt:lpstr>Aleatorní hudba</vt:lpstr>
      <vt:lpstr>Grafická hudba</vt:lpstr>
      <vt:lpstr>Postmodernismus a syntézy</vt:lpstr>
      <vt:lpstr>Snímek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Windows User</dc:creator>
  <cp:lastModifiedBy>Windows User</cp:lastModifiedBy>
  <cp:revision>49</cp:revision>
  <dcterms:created xsi:type="dcterms:W3CDTF">2014-04-06T15:13:28Z</dcterms:created>
  <dcterms:modified xsi:type="dcterms:W3CDTF">2014-04-13T19:50:49Z</dcterms:modified>
</cp:coreProperties>
</file>