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75" r:id="rId3"/>
    <p:sldId id="256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1" autoAdjust="0"/>
    <p:restoredTop sz="94660"/>
  </p:normalViewPr>
  <p:slideViewPr>
    <p:cSldViewPr>
      <p:cViewPr varScale="1">
        <p:scale>
          <a:sx n="86" d="100"/>
          <a:sy n="86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newsflash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newsflash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F212980-A65A-4C5D-8300-E47C7D780D3B}" type="datetimeFigureOut">
              <a:rPr lang="en-US" smtClean="0"/>
              <a:pPr/>
              <a:t>4/29/2013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5C4EDFC-66A5-43C3-A859-D733A8C74C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newsflash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zine.cz/wp-content/uploads/2010/06/Penize1-Foto-Tom&#225;&#353;-L&#233;n&#225;rd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České mince a bankovky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_18_01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26.3.2013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Matematika, Občanská výchova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6.-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9</a:t>
                      </a: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Finanční gramotnost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aplikace, Výchova k občanství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3522675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Peníze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Nakládání s penězi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15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má za cíl shrnout a upevnit znalosti žáků v oblasti české měny.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Jako úvodní aktivitu lze použít následující hru: 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Vyučující si donese cca  12 - 15 různých mincí, zapíše na zezadu na tabuli jejich celkovou hodnotu. Žáci si stoupnou do kruhu, čelem k sobě. Vyučující předává za zády postupně žákům jednotlivé mince, žák si minci ohmatá, určí poslepu její hodnotu a pošle dále svému sousedovi. Žáci mají za úkol sečíst hodnotu všech mincí (nesmí je vidět, používají pouze hmat a své znalosti o mincích). Vyhrává ten žák, který určí součet hodnoty všech mincí bezchybně.</a:t>
                      </a:r>
                    </a:p>
                    <a:p>
                      <a:pPr algn="just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 prezentací jednotlivých snímků je vhodné se dotázat žáků, jak jednotlivé mince a bankovky vypadají, co je nich zobrazeno.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České mince a bankovky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peníze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České republice platíme korunou českou. </a:t>
            </a:r>
          </a:p>
          <a:p>
            <a:r>
              <a:rPr lang="cs-CZ" dirty="0" smtClean="0"/>
              <a:t>Bankovky a mince vydává Česká národní banka.</a:t>
            </a:r>
            <a:endParaRPr lang="en-US" dirty="0"/>
          </a:p>
        </p:txBody>
      </p:sp>
      <p:pic>
        <p:nvPicPr>
          <p:cNvPr id="16386" name="Picture 2" descr="České bankovky a mince, Foto: Tomáš Lénárd, Topzine.cz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19300" y="2895600"/>
            <a:ext cx="5105400" cy="294115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24100" y="5943600"/>
            <a:ext cx="4495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 smtClean="0"/>
              <a:t>http://www.topzine.cz/projekt-penize-skolam-pomuze-vice-nez-1500-z-nich</a:t>
            </a:r>
            <a:endParaRPr lang="en-US" sz="9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57200" y="1371600"/>
            <a:ext cx="3657600" cy="4876800"/>
          </a:xfrm>
        </p:spPr>
        <p:txBody>
          <a:bodyPr/>
          <a:lstStyle/>
          <a:p>
            <a:r>
              <a:rPr lang="cs-CZ" sz="1800" dirty="0" smtClean="0"/>
              <a:t>Kovové peníze</a:t>
            </a:r>
          </a:p>
          <a:p>
            <a:r>
              <a:rPr lang="cs-CZ" sz="1800" dirty="0" smtClean="0"/>
              <a:t>Na vrchní straně  je státní znak, nápis Česká republika a rok, kdy byla mince vyrobena.</a:t>
            </a:r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Na spodní straně je vyobrazena hodnota mince.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371975" y="1371600"/>
            <a:ext cx="3657600" cy="487680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Papírové peníze</a:t>
            </a:r>
          </a:p>
          <a:p>
            <a:r>
              <a:rPr lang="cs-CZ" sz="1800" dirty="0" smtClean="0"/>
              <a:t>Autorem návrhů našich bankovek je Oldřich Kulhánek.</a:t>
            </a:r>
          </a:p>
          <a:p>
            <a:r>
              <a:rPr lang="cs-CZ" sz="1800" dirty="0" smtClean="0"/>
              <a:t>Mají ochranné prvky proti padělání.</a:t>
            </a:r>
          </a:p>
          <a:p>
            <a:r>
              <a:rPr lang="cs-CZ" sz="1800" dirty="0" smtClean="0"/>
              <a:t>Jsou opatřeny prvky pro nevidomé.</a:t>
            </a:r>
            <a:endParaRPr lang="en-US" sz="1800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"/>
          </p:nvPr>
        </p:nvSpPr>
        <p:spPr>
          <a:xfrm>
            <a:off x="457200" y="457200"/>
            <a:ext cx="3657600" cy="658368"/>
          </a:xfrm>
        </p:spPr>
        <p:txBody>
          <a:bodyPr/>
          <a:lstStyle/>
          <a:p>
            <a:pPr algn="ctr"/>
            <a:r>
              <a:rPr lang="cs-CZ" dirty="0" smtClean="0"/>
              <a:t>Mince</a:t>
            </a:r>
            <a:endParaRPr lang="en-US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xfrm>
            <a:off x="4419600" y="457200"/>
            <a:ext cx="3657600" cy="658368"/>
          </a:xfrm>
        </p:spPr>
        <p:txBody>
          <a:bodyPr/>
          <a:lstStyle/>
          <a:p>
            <a:pPr algn="ctr"/>
            <a:r>
              <a:rPr lang="cs-CZ" dirty="0" smtClean="0"/>
              <a:t>Bankovky</a:t>
            </a:r>
            <a:endParaRPr lang="en-US" dirty="0"/>
          </a:p>
        </p:txBody>
      </p:sp>
      <p:pic>
        <p:nvPicPr>
          <p:cNvPr id="1026" name="Picture 2" descr="1 Kč"/>
          <p:cNvPicPr>
            <a:picLocks noChangeAspect="1" noChangeArrowheads="1"/>
          </p:cNvPicPr>
          <p:nvPr/>
        </p:nvPicPr>
        <p:blipFill>
          <a:blip r:embed="rId3" cstate="print"/>
          <a:srcRect r="52000"/>
          <a:stretch>
            <a:fillRect/>
          </a:stretch>
        </p:blipFill>
        <p:spPr bwMode="auto">
          <a:xfrm>
            <a:off x="1143000" y="2590800"/>
            <a:ext cx="2560318" cy="25146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81000" y="4800600"/>
            <a:ext cx="3733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 smtClean="0"/>
              <a:t>http://www.cnb.cz/cs/platidla/mince/mince_1czk.html</a:t>
            </a:r>
            <a:endParaRPr lang="en-US" sz="900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1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5715000"/>
            <a:ext cx="7467600" cy="758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http://www.cnb.cz/cs/platidla/mince/mince_1czk.html</a:t>
            </a:r>
            <a:endParaRPr lang="en-US" sz="900" dirty="0"/>
          </a:p>
        </p:txBody>
      </p:sp>
      <p:pic>
        <p:nvPicPr>
          <p:cNvPr id="17410" name="Picture 2" descr="1 K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730" y="1600200"/>
            <a:ext cx="7758541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2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5715000"/>
            <a:ext cx="7467600" cy="758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http://www.cnb.cz/cs/platidla/mince/mince_2czk.html</a:t>
            </a:r>
            <a:endParaRPr lang="en-US" sz="900" dirty="0"/>
          </a:p>
        </p:txBody>
      </p:sp>
      <p:pic>
        <p:nvPicPr>
          <p:cNvPr id="22530" name="Picture 2" descr="2 K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730" y="1600200"/>
            <a:ext cx="7758541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5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5715000"/>
            <a:ext cx="7467600" cy="758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http://www.cnb.cz/cs/platidla/mince/mince_5czk.html</a:t>
            </a:r>
            <a:endParaRPr lang="en-US" sz="900" dirty="0"/>
          </a:p>
        </p:txBody>
      </p:sp>
      <p:pic>
        <p:nvPicPr>
          <p:cNvPr id="21506" name="Picture 2" descr="5 K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730" y="1524000"/>
            <a:ext cx="7758541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10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5715000"/>
            <a:ext cx="7467600" cy="758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http://www.cnb.cz/cs/platidla/mince/mince_10czk.html</a:t>
            </a:r>
            <a:endParaRPr lang="en-US" sz="900" dirty="0"/>
          </a:p>
        </p:txBody>
      </p:sp>
      <p:pic>
        <p:nvPicPr>
          <p:cNvPr id="20482" name="Picture 2" descr="10 K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676400"/>
            <a:ext cx="7758541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20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5715000"/>
            <a:ext cx="7467600" cy="758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http://www.cnb.cz/cs/platidla/mince/mince_20czk.html</a:t>
            </a:r>
            <a:endParaRPr lang="en-US" sz="900" dirty="0"/>
          </a:p>
        </p:txBody>
      </p:sp>
      <p:pic>
        <p:nvPicPr>
          <p:cNvPr id="19458" name="Picture 2" descr="20 K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676400"/>
            <a:ext cx="7758541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50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5715000"/>
            <a:ext cx="7467600" cy="7589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http://www.cnb.cz/cs/platidla/mince/mince_50czk.html</a:t>
            </a:r>
            <a:endParaRPr lang="en-US" sz="900" dirty="0"/>
          </a:p>
        </p:txBody>
      </p:sp>
      <p:pic>
        <p:nvPicPr>
          <p:cNvPr id="18434" name="Picture 2" descr="50 Kč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730" y="1676400"/>
            <a:ext cx="7758541" cy="3657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100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38200" y="6400800"/>
            <a:ext cx="7467600" cy="228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http://ceskamena.okamzite.eu/obrazky/100kc.jpg</a:t>
            </a:r>
            <a:endParaRPr lang="en-US" sz="900" dirty="0"/>
          </a:p>
        </p:txBody>
      </p:sp>
      <p:pic>
        <p:nvPicPr>
          <p:cNvPr id="23554" name="Picture 2" descr="http://ceskamena.okamzite.eu/obrazky/100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25140" y="1447800"/>
            <a:ext cx="4693721" cy="466344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200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38200" y="6400800"/>
            <a:ext cx="7467600" cy="228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http://ceskamena.okamzite.eu/obrazky/200kc.jpg</a:t>
            </a:r>
            <a:endParaRPr lang="en-US" sz="900" dirty="0"/>
          </a:p>
        </p:txBody>
      </p:sp>
      <p:pic>
        <p:nvPicPr>
          <p:cNvPr id="28674" name="Picture 2" descr="http://ceskamena.okamzite.eu/obrazky/200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1200" y="1447800"/>
            <a:ext cx="4971379" cy="475488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500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38200" y="6400800"/>
            <a:ext cx="7467600" cy="228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http://ceskamena.okamzite.eu/obrazky/500kc.jpg</a:t>
            </a:r>
            <a:endParaRPr lang="en-US" sz="900" dirty="0"/>
          </a:p>
        </p:txBody>
      </p:sp>
      <p:pic>
        <p:nvPicPr>
          <p:cNvPr id="27650" name="Picture 2" descr="http://ceskamena.okamzite.eu/obrazky/500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12950" y="1447800"/>
            <a:ext cx="5118100" cy="475488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1000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38200" y="6400800"/>
            <a:ext cx="7467600" cy="228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http://ceskamena.okamzite.eu/obrazky/1000kc.jpg</a:t>
            </a:r>
            <a:endParaRPr lang="en-US" sz="900" dirty="0"/>
          </a:p>
        </p:txBody>
      </p:sp>
      <p:pic>
        <p:nvPicPr>
          <p:cNvPr id="26626" name="Picture 2" descr="http://ceskamena.okamzite.eu/obrazky/1000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143" y="1447800"/>
            <a:ext cx="5017714" cy="475488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2000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38200" y="6400800"/>
            <a:ext cx="7467600" cy="228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http://ceskamena.okamzite.eu/obrazky/2000kc.jpg</a:t>
            </a:r>
            <a:endParaRPr lang="en-US" sz="900" dirty="0"/>
          </a:p>
        </p:txBody>
      </p:sp>
      <p:pic>
        <p:nvPicPr>
          <p:cNvPr id="25602" name="Picture 2" descr="http://ceskamena.okamzite.eu/obrazky/2000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0897" y="1447800"/>
            <a:ext cx="5302206" cy="475488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/>
              <a:t>5000 </a:t>
            </a:r>
            <a:r>
              <a:rPr lang="cs-CZ" sz="6000" b="1" dirty="0" err="1" smtClean="0"/>
              <a:t>kč</a:t>
            </a:r>
            <a:endParaRPr lang="en-US" sz="60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38200" y="6400800"/>
            <a:ext cx="7467600" cy="2286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900" dirty="0" smtClean="0"/>
              <a:t>http://ceskamena.okamzite.eu/obrazky/100kc.jpg</a:t>
            </a:r>
            <a:endParaRPr lang="en-US" sz="900" dirty="0"/>
          </a:p>
        </p:txBody>
      </p:sp>
      <p:pic>
        <p:nvPicPr>
          <p:cNvPr id="24578" name="Picture 2" descr="http://ceskamena.okamzite.eu/obrazky/5000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2348" y="1524000"/>
            <a:ext cx="5459305" cy="4754880"/>
          </a:xfrm>
          <a:prstGeom prst="rect">
            <a:avLst/>
          </a:prstGeom>
          <a:ln w="38100" cap="sq">
            <a:solidFill>
              <a:srgbClr val="0070C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</a:t>
            </a:r>
            <a:r>
              <a:rPr lang="cs-CZ" dirty="0" smtClean="0"/>
              <a:t>mince, bankovka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Pečlivě vystřihněte </a:t>
            </a:r>
            <a:r>
              <a:rPr lang="cs-CZ" dirty="0" smtClean="0"/>
              <a:t>kruh (obdélník) </a:t>
            </a:r>
            <a:r>
              <a:rPr lang="cs-CZ" dirty="0" smtClean="0"/>
              <a:t>z papíru.</a:t>
            </a:r>
          </a:p>
          <a:p>
            <a:r>
              <a:rPr lang="cs-CZ" dirty="0" smtClean="0"/>
              <a:t>Nakreslete, jak by mohla vypadat mince, kterou byste rádi používali v obchodech.</a:t>
            </a:r>
          </a:p>
          <a:p>
            <a:r>
              <a:rPr lang="cs-CZ" dirty="0" smtClean="0"/>
              <a:t>Vyberte nejzajímavější nápady.</a:t>
            </a:r>
            <a:endParaRPr lang="en-US" dirty="0"/>
          </a:p>
        </p:txBody>
      </p:sp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84</TotalTime>
  <Words>409</Words>
  <Application>Microsoft Office PowerPoint</Application>
  <PresentationFormat>Předvádění na obrazovce (4:3)</PresentationFormat>
  <Paragraphs>86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Snímek 1</vt:lpstr>
      <vt:lpstr>Snímek 2</vt:lpstr>
      <vt:lpstr>České mince a bankovky</vt:lpstr>
      <vt:lpstr>Naše peníze</vt:lpstr>
      <vt:lpstr>Snímek 5</vt:lpstr>
      <vt:lpstr>1 kč</vt:lpstr>
      <vt:lpstr>2 kč</vt:lpstr>
      <vt:lpstr>5 kč</vt:lpstr>
      <vt:lpstr>10 kč</vt:lpstr>
      <vt:lpstr>20 kč</vt:lpstr>
      <vt:lpstr>50 kč</vt:lpstr>
      <vt:lpstr>100 kč</vt:lpstr>
      <vt:lpstr>200 kč</vt:lpstr>
      <vt:lpstr>500 kč</vt:lpstr>
      <vt:lpstr>1000 kč</vt:lpstr>
      <vt:lpstr>2000 kč</vt:lpstr>
      <vt:lpstr>5000 kč</vt:lpstr>
      <vt:lpstr>vlastní mince, bankovka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mince a bankovky</dc:title>
  <dc:creator>Veronika a Petr</dc:creator>
  <cp:lastModifiedBy>Veronika a Petr</cp:lastModifiedBy>
  <cp:revision>10</cp:revision>
  <dcterms:created xsi:type="dcterms:W3CDTF">2013-01-14T19:28:48Z</dcterms:created>
  <dcterms:modified xsi:type="dcterms:W3CDTF">2013-04-29T19:36:36Z</dcterms:modified>
</cp:coreProperties>
</file>