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80" r:id="rId2"/>
    <p:sldId id="281" r:id="rId3"/>
    <p:sldId id="256" r:id="rId4"/>
    <p:sldId id="274" r:id="rId5"/>
    <p:sldId id="275" r:id="rId6"/>
    <p:sldId id="257" r:id="rId7"/>
    <p:sldId id="276" r:id="rId8"/>
    <p:sldId id="277" r:id="rId9"/>
    <p:sldId id="278" r:id="rId10"/>
    <p:sldId id="27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1" autoAdjust="0"/>
    <p:restoredTop sz="94660"/>
  </p:normalViewPr>
  <p:slideViewPr>
    <p:cSldViewPr>
      <p:cViewPr varScale="1">
        <p:scale>
          <a:sx n="86" d="100"/>
          <a:sy n="86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991971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Peníze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_18_02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26.3.2013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- </a:t>
                      </a: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</a:t>
                      </a: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2681427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Peníze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Nakládání s penězi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má za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cíl uvést žáky do výuky tématu finanční gramotnosti.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snímcích 4 a 5 je slovo peníze v šesti různých jazycích, žáci mají určit tyto jazyky.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6 stručně shrnuje funkci peněz.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7 a 8 vysvětlují pojmy hotovost a bezhotovostní peníze.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snímku 9 jsou uvedeny citáty o penězích, které by měly vyvolat diskuzi o jejich významu.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Peníze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20395646">
            <a:off x="625928" y="796003"/>
            <a:ext cx="3810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MONEY</a:t>
            </a:r>
            <a:endParaRPr lang="en-US" sz="7200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 rot="211569">
            <a:off x="3962400" y="3048000"/>
            <a:ext cx="43434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Snap ITC" pitchFamily="82" charset="0"/>
              </a:rPr>
              <a:t>GELD</a:t>
            </a:r>
            <a:endParaRPr lang="en-US" sz="8000" dirty="0">
              <a:solidFill>
                <a:srgbClr val="00B050"/>
              </a:solidFill>
              <a:latin typeface="Snap ITC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20853394">
            <a:off x="821936" y="2453277"/>
            <a:ext cx="44958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400" dirty="0" smtClean="0">
                <a:solidFill>
                  <a:srgbClr val="7030A0"/>
                </a:solidFill>
                <a:latin typeface="Gill Sans Ultra Bold" pitchFamily="34" charset="0"/>
              </a:rPr>
              <a:t>PIENIĄDZE</a:t>
            </a:r>
          </a:p>
          <a:p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 rot="427612">
            <a:off x="5029200" y="5105400"/>
            <a:ext cx="2355132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6600" dirty="0" smtClean="0">
                <a:solidFill>
                  <a:srgbClr val="FFFF00"/>
                </a:solidFill>
                <a:latin typeface="Bauhaus 93" pitchFamily="82" charset="0"/>
              </a:rPr>
              <a:t>SOLDI</a:t>
            </a:r>
            <a:endParaRPr lang="it-IT" sz="6600" dirty="0">
              <a:solidFill>
                <a:srgbClr val="FFFF00"/>
              </a:solidFill>
              <a:latin typeface="Bauhaus 93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1137305">
            <a:off x="838200" y="4191000"/>
            <a:ext cx="3505200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8800" b="1" dirty="0" smtClean="0">
                <a:solidFill>
                  <a:srgbClr val="0070C0"/>
                </a:solidFill>
                <a:cs typeface="Aharoni" pitchFamily="2" charset="-79"/>
              </a:rPr>
              <a:t>TIỀN</a:t>
            </a:r>
          </a:p>
          <a:p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 rot="1391053">
            <a:off x="4419112" y="1285047"/>
            <a:ext cx="48768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600" dirty="0" smtClean="0">
                <a:cs typeface="Microsoft Tai Le" pitchFamily="34" charset="0"/>
              </a:rPr>
              <a:t>ДЕНЬГИ</a:t>
            </a:r>
          </a:p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20395646">
            <a:off x="625928" y="688282"/>
            <a:ext cx="3810000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MONEY</a:t>
            </a:r>
          </a:p>
          <a:p>
            <a:pPr algn="ctr"/>
            <a:r>
              <a:rPr lang="cs-CZ" sz="1400" dirty="0" smtClean="0">
                <a:latin typeface="Aharoni" pitchFamily="2" charset="-79"/>
                <a:cs typeface="Aharoni" pitchFamily="2" charset="-79"/>
              </a:rPr>
              <a:t>(anglicky)</a:t>
            </a:r>
            <a:endParaRPr lang="en-US" sz="1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 rot="211569">
            <a:off x="3962400" y="2909500"/>
            <a:ext cx="43434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Snap ITC" pitchFamily="82" charset="0"/>
              </a:rPr>
              <a:t>GELD</a:t>
            </a:r>
          </a:p>
          <a:p>
            <a:pPr algn="ctr"/>
            <a:r>
              <a:rPr lang="cs-CZ" dirty="0" smtClean="0">
                <a:latin typeface="Microsoft Tai Le" pitchFamily="34" charset="0"/>
                <a:cs typeface="Microsoft Tai Le" pitchFamily="34" charset="0"/>
              </a:rPr>
              <a:t>(německy)</a:t>
            </a:r>
            <a:endParaRPr lang="en-US" dirty="0">
              <a:latin typeface="Microsoft Tai Le" pitchFamily="34" charset="0"/>
              <a:cs typeface="Microsoft Tai Le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20853394">
            <a:off x="821936" y="2360944"/>
            <a:ext cx="44958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4400" dirty="0" smtClean="0">
                <a:solidFill>
                  <a:srgbClr val="7030A0"/>
                </a:solidFill>
                <a:latin typeface="Gill Sans Ultra Bold" pitchFamily="34" charset="0"/>
              </a:rPr>
              <a:t>PIENIĄDZE</a:t>
            </a:r>
          </a:p>
          <a:p>
            <a:pPr algn="ctr"/>
            <a:r>
              <a:rPr lang="pl-PL" sz="1200" dirty="0" smtClean="0">
                <a:latin typeface="Gill Sans Ultra Bold" pitchFamily="34" charset="0"/>
              </a:rPr>
              <a:t>(polsky)</a:t>
            </a:r>
          </a:p>
          <a:p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 rot="427612">
            <a:off x="5029200" y="4966900"/>
            <a:ext cx="2355132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it-IT" sz="6600" dirty="0" smtClean="0">
                <a:solidFill>
                  <a:srgbClr val="FFFF00"/>
                </a:solidFill>
                <a:latin typeface="Bauhaus 93" pitchFamily="82" charset="0"/>
              </a:rPr>
              <a:t>SOLDI</a:t>
            </a:r>
            <a:endParaRPr lang="cs-CZ" sz="6600" dirty="0" smtClean="0">
              <a:solidFill>
                <a:srgbClr val="FFFF00"/>
              </a:solidFill>
              <a:latin typeface="Bauhaus 93" pitchFamily="82" charset="0"/>
            </a:endParaRPr>
          </a:p>
          <a:p>
            <a:pPr algn="ctr"/>
            <a:r>
              <a:rPr lang="cs-CZ" sz="1600" dirty="0" smtClean="0">
                <a:latin typeface="Bauhaus 93" pitchFamily="82" charset="0"/>
              </a:rPr>
              <a:t>(italsky)</a:t>
            </a:r>
            <a:endParaRPr lang="it-IT" sz="1600" dirty="0">
              <a:latin typeface="Bauhaus 93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1137305">
            <a:off x="1014188" y="4051283"/>
            <a:ext cx="350520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8800" b="1" dirty="0" smtClean="0">
                <a:solidFill>
                  <a:srgbClr val="0070C0"/>
                </a:solidFill>
                <a:cs typeface="Aharoni" pitchFamily="2" charset="-79"/>
              </a:rPr>
              <a:t>TIỀN</a:t>
            </a:r>
            <a:endParaRPr lang="cs-CZ" sz="8800" b="1" dirty="0" smtClean="0">
              <a:solidFill>
                <a:srgbClr val="0070C0"/>
              </a:solidFill>
              <a:cs typeface="Aharoni" pitchFamily="2" charset="-79"/>
            </a:endParaRPr>
          </a:p>
          <a:p>
            <a:pPr algn="ctr"/>
            <a:r>
              <a:rPr lang="cs-CZ" sz="1400" dirty="0" smtClean="0">
                <a:cs typeface="Aharoni" pitchFamily="2" charset="-79"/>
              </a:rPr>
              <a:t>(vietnamsky)</a:t>
            </a:r>
            <a:endParaRPr lang="vi-VN" sz="1400" dirty="0" smtClean="0">
              <a:cs typeface="Aharoni" pitchFamily="2" charset="-79"/>
            </a:endParaRPr>
          </a:p>
          <a:p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 rot="1391053">
            <a:off x="4419112" y="1146548"/>
            <a:ext cx="487680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6600" dirty="0" smtClean="0">
                <a:cs typeface="Microsoft Tai Le" pitchFamily="34" charset="0"/>
              </a:rPr>
              <a:t>ДЕНЬГИ</a:t>
            </a:r>
            <a:endParaRPr lang="cs-CZ" sz="6600" dirty="0" smtClean="0">
              <a:cs typeface="Microsoft Tai Le" pitchFamily="34" charset="0"/>
            </a:endParaRPr>
          </a:p>
          <a:p>
            <a:r>
              <a:rPr lang="cs-CZ" dirty="0" smtClean="0">
                <a:cs typeface="Microsoft Tai Le" pitchFamily="34" charset="0"/>
              </a:rPr>
              <a:t>                   (rusky)</a:t>
            </a:r>
            <a:endParaRPr lang="ru-RU" dirty="0" smtClean="0">
              <a:cs typeface="Microsoft Tai Le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Prachy, škvára, many, šupy, love,....</a:t>
            </a:r>
          </a:p>
          <a:p>
            <a:pPr algn="just"/>
            <a:r>
              <a:rPr lang="cs-CZ" dirty="0" smtClean="0"/>
              <a:t>Mince, bankovky, peněžní karty, peníze v bance</a:t>
            </a:r>
          </a:p>
          <a:p>
            <a:pPr algn="just"/>
            <a:r>
              <a:rPr lang="cs-CZ" dirty="0" smtClean="0"/>
              <a:t>V minulosti peří, korálky, kamínky, mušle, plátýnka</a:t>
            </a:r>
          </a:p>
          <a:p>
            <a:pPr algn="just">
              <a:buNone/>
            </a:pPr>
            <a:r>
              <a:rPr lang="cs-CZ" dirty="0" smtClean="0"/>
              <a:t>                 	prostředky obchodu či směny</a:t>
            </a:r>
          </a:p>
          <a:p>
            <a:pPr algn="just">
              <a:buNone/>
            </a:pPr>
            <a:r>
              <a:rPr lang="cs-CZ" dirty="0" smtClean="0"/>
              <a:t>			vyměňujeme je za zboží či služby</a:t>
            </a:r>
          </a:p>
          <a:p>
            <a:pPr algn="just">
              <a:buNone/>
            </a:pPr>
            <a:r>
              <a:rPr lang="cs-CZ" dirty="0" smtClean="0"/>
              <a:t>			mohou sloužit i k vytváření a 			hromadění majetku (úspory)</a:t>
            </a:r>
          </a:p>
          <a:p>
            <a:pPr algn="just"/>
            <a:endParaRPr lang="en-US" dirty="0"/>
          </a:p>
        </p:txBody>
      </p:sp>
      <p:sp>
        <p:nvSpPr>
          <p:cNvPr id="4" name="Šipka doprava 3"/>
          <p:cNvSpPr/>
          <p:nvPr/>
        </p:nvSpPr>
        <p:spPr>
          <a:xfrm>
            <a:off x="1447800" y="3505200"/>
            <a:ext cx="6858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peníze</a:t>
            </a:r>
            <a:endParaRPr lang="en-US" dirty="0"/>
          </a:p>
        </p:txBody>
      </p:sp>
      <p:sp>
        <p:nvSpPr>
          <p:cNvPr id="5" name="Šipka doprava 4"/>
          <p:cNvSpPr/>
          <p:nvPr/>
        </p:nvSpPr>
        <p:spPr>
          <a:xfrm>
            <a:off x="1447800" y="3962400"/>
            <a:ext cx="6858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Šipka doprava 5"/>
          <p:cNvSpPr/>
          <p:nvPr/>
        </p:nvSpPr>
        <p:spPr>
          <a:xfrm>
            <a:off x="1447800" y="4419600"/>
            <a:ext cx="685800" cy="1524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Hotovost – hotové peníze - oběživo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38400"/>
            <a:ext cx="7467600" cy="4035552"/>
          </a:xfrm>
        </p:spPr>
        <p:txBody>
          <a:bodyPr/>
          <a:lstStyle/>
          <a:p>
            <a:r>
              <a:rPr lang="cs-CZ" dirty="0" smtClean="0"/>
              <a:t>Bankovky a mince</a:t>
            </a:r>
          </a:p>
          <a:p>
            <a:r>
              <a:rPr lang="cs-CZ" dirty="0" smtClean="0"/>
              <a:t>V České republice je měnovou jednotkou koruna česká, zkráceně Kč.</a:t>
            </a:r>
          </a:p>
          <a:p>
            <a:r>
              <a:rPr lang="cs-CZ" dirty="0" smtClean="0"/>
              <a:t>Mezinárodní zkratka naší měny je CZK.</a:t>
            </a:r>
          </a:p>
          <a:p>
            <a:r>
              <a:rPr lang="cs-CZ" dirty="0" smtClean="0"/>
              <a:t>1 koruna česká = 100 haléřů (1 Kč = 100 h)</a:t>
            </a: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Bezhotovostní peníze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590800"/>
            <a:ext cx="7467600" cy="3883152"/>
          </a:xfrm>
        </p:spPr>
        <p:txBody>
          <a:bodyPr/>
          <a:lstStyle/>
          <a:p>
            <a:r>
              <a:rPr lang="cs-CZ" dirty="0" smtClean="0"/>
              <a:t>Peníze uložené na účtech v peněžních ústavech</a:t>
            </a:r>
          </a:p>
          <a:p>
            <a:r>
              <a:rPr lang="cs-CZ" dirty="0" smtClean="0"/>
              <a:t>Jejich hodnota je vyjádřena čísly, např. na výpisech z účtu.</a:t>
            </a:r>
          </a:p>
          <a:p>
            <a:r>
              <a:rPr lang="cs-CZ" dirty="0" smtClean="0"/>
              <a:t>Byly zavedeny, protože není možné uskutečňovat veškeré platby hotovými penězi (není dostatek mincí a bankovek).</a:t>
            </a: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Moudrá slova ....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en-US" dirty="0" err="1" smtClean="0">
                <a:solidFill>
                  <a:schemeClr val="accent1"/>
                </a:solidFill>
              </a:rPr>
              <a:t>Až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bude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pokácený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poslední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strom</a:t>
            </a:r>
            <a:r>
              <a:rPr lang="en-US" dirty="0" smtClean="0">
                <a:solidFill>
                  <a:schemeClr val="accent1"/>
                </a:solidFill>
              </a:rPr>
              <a:t>, </a:t>
            </a:r>
            <a:r>
              <a:rPr lang="en-US" dirty="0" err="1" smtClean="0">
                <a:solidFill>
                  <a:schemeClr val="accent1"/>
                </a:solidFill>
              </a:rPr>
              <a:t>až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bude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poslední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řeka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otrávená</a:t>
            </a:r>
            <a:r>
              <a:rPr lang="en-US" dirty="0" smtClean="0">
                <a:solidFill>
                  <a:schemeClr val="accent1"/>
                </a:solidFill>
              </a:rPr>
              <a:t>, </a:t>
            </a:r>
            <a:r>
              <a:rPr lang="en-US" dirty="0" err="1" smtClean="0">
                <a:solidFill>
                  <a:schemeClr val="accent1"/>
                </a:solidFill>
              </a:rPr>
              <a:t>až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bude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chycena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poslední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ryba</a:t>
            </a:r>
            <a:r>
              <a:rPr lang="en-US" dirty="0" smtClean="0">
                <a:solidFill>
                  <a:schemeClr val="accent1"/>
                </a:solidFill>
              </a:rPr>
              <a:t>, </a:t>
            </a:r>
            <a:r>
              <a:rPr lang="en-US" dirty="0" err="1" smtClean="0">
                <a:solidFill>
                  <a:schemeClr val="accent1"/>
                </a:solidFill>
              </a:rPr>
              <a:t>tehdy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poznáme</a:t>
            </a:r>
            <a:r>
              <a:rPr lang="en-US" dirty="0" smtClean="0">
                <a:solidFill>
                  <a:schemeClr val="accent1"/>
                </a:solidFill>
              </a:rPr>
              <a:t>, </a:t>
            </a:r>
            <a:r>
              <a:rPr lang="en-US" dirty="0" err="1" smtClean="0">
                <a:solidFill>
                  <a:schemeClr val="accent1"/>
                </a:solidFill>
              </a:rPr>
              <a:t>že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peníze</a:t>
            </a:r>
            <a:r>
              <a:rPr lang="en-US" dirty="0" smtClean="0">
                <a:solidFill>
                  <a:schemeClr val="accent1"/>
                </a:solidFill>
              </a:rPr>
              <a:t> se </a:t>
            </a:r>
            <a:r>
              <a:rPr lang="en-US" dirty="0" err="1" smtClean="0">
                <a:solidFill>
                  <a:schemeClr val="accent1"/>
                </a:solidFill>
              </a:rPr>
              <a:t>nedají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jíst</a:t>
            </a:r>
            <a:r>
              <a:rPr lang="en-US" dirty="0" smtClean="0">
                <a:solidFill>
                  <a:schemeClr val="accent1"/>
                </a:solidFill>
              </a:rPr>
              <a:t>.</a:t>
            </a:r>
          </a:p>
          <a:p>
            <a:pPr algn="just">
              <a:buNone/>
            </a:pPr>
            <a:r>
              <a:rPr lang="cs-CZ" dirty="0" smtClean="0"/>
              <a:t>					          i</a:t>
            </a:r>
            <a:r>
              <a:rPr lang="en-US" dirty="0" err="1" smtClean="0"/>
              <a:t>ndiáni</a:t>
            </a:r>
            <a:r>
              <a:rPr lang="en-US" dirty="0" smtClean="0"/>
              <a:t> </a:t>
            </a:r>
            <a:r>
              <a:rPr lang="cs-CZ" dirty="0" err="1" smtClean="0"/>
              <a:t>k</a:t>
            </a:r>
            <a:r>
              <a:rPr lang="en-US" dirty="0" err="1" smtClean="0"/>
              <a:t>mene</a:t>
            </a:r>
            <a:r>
              <a:rPr lang="en-US" dirty="0" smtClean="0"/>
              <a:t> Cree</a:t>
            </a:r>
            <a:endParaRPr lang="cs-CZ" dirty="0" smtClean="0"/>
          </a:p>
          <a:p>
            <a:pPr algn="just"/>
            <a:r>
              <a:rPr lang="en-US" dirty="0" err="1" smtClean="0">
                <a:solidFill>
                  <a:schemeClr val="accent1"/>
                </a:solidFill>
              </a:rPr>
              <a:t>Chceš-li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ztratit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přítele</a:t>
            </a:r>
            <a:r>
              <a:rPr lang="en-US" dirty="0" smtClean="0">
                <a:solidFill>
                  <a:schemeClr val="accent1"/>
                </a:solidFill>
              </a:rPr>
              <a:t>, </a:t>
            </a:r>
            <a:r>
              <a:rPr lang="en-US" dirty="0" err="1" smtClean="0">
                <a:solidFill>
                  <a:schemeClr val="accent1"/>
                </a:solidFill>
              </a:rPr>
              <a:t>puč</a:t>
            </a:r>
            <a:r>
              <a:rPr lang="en-US" dirty="0" smtClean="0">
                <a:solidFill>
                  <a:schemeClr val="accent1"/>
                </a:solidFill>
              </a:rPr>
              <a:t> mu </a:t>
            </a:r>
            <a:r>
              <a:rPr lang="en-US" dirty="0" err="1" smtClean="0">
                <a:solidFill>
                  <a:schemeClr val="accent1"/>
                </a:solidFill>
              </a:rPr>
              <a:t>peníze</a:t>
            </a:r>
            <a:r>
              <a:rPr lang="en-US" dirty="0" smtClean="0">
                <a:solidFill>
                  <a:schemeClr val="accent1"/>
                </a:solidFill>
              </a:rPr>
              <a:t>.</a:t>
            </a:r>
          </a:p>
          <a:p>
            <a:pPr algn="just">
              <a:buNone/>
            </a:pPr>
            <a:r>
              <a:rPr lang="cs-CZ" dirty="0" smtClean="0"/>
              <a:t>					                    č</a:t>
            </a:r>
            <a:r>
              <a:rPr lang="en-US" dirty="0" err="1" smtClean="0"/>
              <a:t>eské</a:t>
            </a:r>
            <a:r>
              <a:rPr lang="en-US" dirty="0" smtClean="0"/>
              <a:t> </a:t>
            </a:r>
            <a:r>
              <a:rPr lang="en-US" dirty="0" err="1" smtClean="0"/>
              <a:t>přísloví</a:t>
            </a:r>
            <a:endParaRPr lang="cs-CZ" dirty="0" smtClean="0"/>
          </a:p>
          <a:p>
            <a:pPr algn="just"/>
            <a:r>
              <a:rPr lang="en-US" dirty="0" err="1" smtClean="0">
                <a:solidFill>
                  <a:schemeClr val="accent1"/>
                </a:solidFill>
              </a:rPr>
              <a:t>Peníze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snáze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odcházejí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než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přicházejí</a:t>
            </a:r>
            <a:r>
              <a:rPr lang="en-US" dirty="0" smtClean="0">
                <a:solidFill>
                  <a:schemeClr val="accent1"/>
                </a:solidFill>
              </a:rPr>
              <a:t>.</a:t>
            </a:r>
          </a:p>
          <a:p>
            <a:pPr algn="just">
              <a:buNone/>
            </a:pPr>
            <a:r>
              <a:rPr lang="cs-CZ" dirty="0" smtClean="0"/>
              <a:t>					       </a:t>
            </a:r>
            <a:r>
              <a:rPr lang="en-US" dirty="0" smtClean="0"/>
              <a:t>Jan Amos </a:t>
            </a:r>
            <a:r>
              <a:rPr lang="en-US" dirty="0" err="1" smtClean="0"/>
              <a:t>Komenský</a:t>
            </a:r>
            <a:endParaRPr lang="cs-CZ" dirty="0" smtClean="0"/>
          </a:p>
          <a:p>
            <a:pPr algn="just"/>
            <a:r>
              <a:rPr lang="en-US" dirty="0" err="1" smtClean="0">
                <a:solidFill>
                  <a:schemeClr val="accent1"/>
                </a:solidFill>
              </a:rPr>
              <a:t>Když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promluví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peníze</a:t>
            </a:r>
            <a:r>
              <a:rPr lang="en-US" dirty="0" smtClean="0">
                <a:solidFill>
                  <a:schemeClr val="accent1"/>
                </a:solidFill>
              </a:rPr>
              <a:t>, </a:t>
            </a:r>
            <a:r>
              <a:rPr lang="en-US" dirty="0" err="1" smtClean="0">
                <a:solidFill>
                  <a:schemeClr val="accent1"/>
                </a:solidFill>
              </a:rPr>
              <a:t>pravda</a:t>
            </a:r>
            <a:r>
              <a:rPr lang="en-US" dirty="0" smtClean="0">
                <a:solidFill>
                  <a:schemeClr val="accent1"/>
                </a:solidFill>
              </a:rPr>
              <a:t> </a:t>
            </a:r>
            <a:r>
              <a:rPr lang="en-US" dirty="0" err="1" smtClean="0">
                <a:solidFill>
                  <a:schemeClr val="accent1"/>
                </a:solidFill>
              </a:rPr>
              <a:t>zmlkne</a:t>
            </a:r>
            <a:r>
              <a:rPr lang="en-US" dirty="0" smtClean="0">
                <a:solidFill>
                  <a:schemeClr val="accent1"/>
                </a:solidFill>
              </a:rPr>
              <a:t>.</a:t>
            </a:r>
            <a:endParaRPr lang="cs-CZ" dirty="0" smtClean="0">
              <a:solidFill>
                <a:schemeClr val="accent1"/>
              </a:solidFill>
            </a:endParaRPr>
          </a:p>
          <a:p>
            <a:pPr algn="just">
              <a:buNone/>
            </a:pPr>
            <a:r>
              <a:rPr lang="cs-CZ" dirty="0" smtClean="0"/>
              <a:t>					                    ř</a:t>
            </a:r>
            <a:r>
              <a:rPr lang="en-US" dirty="0" err="1" smtClean="0"/>
              <a:t>ecké</a:t>
            </a:r>
            <a:r>
              <a:rPr lang="en-US" dirty="0" smtClean="0"/>
              <a:t> </a:t>
            </a:r>
            <a:r>
              <a:rPr lang="en-US" dirty="0" err="1" smtClean="0"/>
              <a:t>přísloví</a:t>
            </a:r>
            <a:endParaRPr lang="cs-CZ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1800" dirty="0" smtClean="0"/>
              <a:t>AUTOR NEUVEDEN. </a:t>
            </a:r>
            <a:r>
              <a:rPr lang="en-US" sz="1800" i="1" dirty="0" err="1" smtClean="0"/>
              <a:t>Citáty</a:t>
            </a:r>
            <a:r>
              <a:rPr lang="en-US" sz="1800" dirty="0" smtClean="0"/>
              <a:t> [online]. [cit. </a:t>
            </a:r>
            <a:r>
              <a:rPr lang="en-US" sz="1800" dirty="0" smtClean="0"/>
              <a:t>2</a:t>
            </a:r>
            <a:r>
              <a:rPr lang="cs-CZ" sz="1800" dirty="0" smtClean="0"/>
              <a:t>6</a:t>
            </a:r>
            <a:r>
              <a:rPr lang="en-US" sz="1800" dirty="0" smtClean="0"/>
              <a:t>.</a:t>
            </a:r>
            <a:r>
              <a:rPr lang="cs-CZ" sz="1800" dirty="0" smtClean="0"/>
              <a:t>3</a:t>
            </a:r>
            <a:r>
              <a:rPr lang="en-US" sz="1800" dirty="0" smtClean="0"/>
              <a:t>.2013</a:t>
            </a:r>
            <a:r>
              <a:rPr lang="en-US" sz="1800" dirty="0" smtClean="0"/>
              <a:t>]. </a:t>
            </a:r>
            <a:r>
              <a:rPr lang="en-US" sz="1800" dirty="0" err="1" smtClean="0"/>
              <a:t>Dostupný</a:t>
            </a:r>
            <a:r>
              <a:rPr lang="en-US" sz="1800" dirty="0" smtClean="0"/>
              <a:t> </a:t>
            </a:r>
            <a:r>
              <a:rPr lang="en-US" sz="1800" dirty="0" err="1" smtClean="0"/>
              <a:t>na</a:t>
            </a:r>
            <a:r>
              <a:rPr lang="en-US" sz="1800" dirty="0" smtClean="0"/>
              <a:t> WWW: http://www.e-citaty.cz/kategorie-citatu.php?pozice=50&amp;kategorie=peníze </a:t>
            </a:r>
            <a:endParaRPr lang="cs-CZ" sz="1800" dirty="0" smtClean="0"/>
          </a:p>
          <a:p>
            <a:r>
              <a:rPr lang="en-US" sz="1800" dirty="0" smtClean="0"/>
              <a:t>AUTOR NEUVEDEN. </a:t>
            </a:r>
            <a:r>
              <a:rPr lang="en-US" sz="1800" i="1" dirty="0" err="1" smtClean="0"/>
              <a:t>Citáty</a:t>
            </a:r>
            <a:r>
              <a:rPr lang="en-US" sz="1800" i="1" dirty="0" smtClean="0"/>
              <a:t> o </a:t>
            </a:r>
            <a:r>
              <a:rPr lang="en-US" sz="1800" i="1" dirty="0" err="1" smtClean="0"/>
              <a:t>penězích</a:t>
            </a:r>
            <a:r>
              <a:rPr lang="en-US" sz="1800" dirty="0" smtClean="0"/>
              <a:t> [online]. [cit. </a:t>
            </a:r>
            <a:r>
              <a:rPr lang="en-US" sz="1800" dirty="0" smtClean="0"/>
              <a:t>2</a:t>
            </a:r>
            <a:r>
              <a:rPr lang="cs-CZ" sz="1800" dirty="0" smtClean="0"/>
              <a:t>6</a:t>
            </a:r>
            <a:r>
              <a:rPr lang="en-US" sz="1800" dirty="0" smtClean="0"/>
              <a:t>.</a:t>
            </a:r>
            <a:r>
              <a:rPr lang="cs-CZ" sz="1800" dirty="0" smtClean="0"/>
              <a:t>3</a:t>
            </a:r>
            <a:r>
              <a:rPr lang="en-US" sz="1800" dirty="0" smtClean="0"/>
              <a:t>.2013</a:t>
            </a:r>
            <a:r>
              <a:rPr lang="en-US" sz="1800" dirty="0" smtClean="0"/>
              <a:t>]. </a:t>
            </a:r>
            <a:r>
              <a:rPr lang="en-US" sz="1800" dirty="0" err="1" smtClean="0"/>
              <a:t>Dostupný</a:t>
            </a:r>
            <a:r>
              <a:rPr lang="en-US" sz="1800" dirty="0" smtClean="0"/>
              <a:t> </a:t>
            </a:r>
            <a:r>
              <a:rPr lang="en-US" sz="1800" dirty="0" err="1" smtClean="0"/>
              <a:t>na</a:t>
            </a:r>
            <a:r>
              <a:rPr lang="en-US" sz="1800" dirty="0" smtClean="0"/>
              <a:t> WWW: http://citaty.net/citaty-o-penezich/ </a:t>
            </a:r>
            <a:endParaRPr lang="en-US" sz="18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137</TotalTime>
  <Words>401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Peníze</vt:lpstr>
      <vt:lpstr>Snímek 4</vt:lpstr>
      <vt:lpstr>Snímek 5</vt:lpstr>
      <vt:lpstr>Co jsou peníze</vt:lpstr>
      <vt:lpstr>Hotovost – hotové peníze - oběživo</vt:lpstr>
      <vt:lpstr>Bezhotovostní peníze</vt:lpstr>
      <vt:lpstr>Moudrá slova ....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Veronika a Petr</cp:lastModifiedBy>
  <cp:revision>16</cp:revision>
  <dcterms:created xsi:type="dcterms:W3CDTF">2013-01-14T19:28:48Z</dcterms:created>
  <dcterms:modified xsi:type="dcterms:W3CDTF">2013-04-29T19:46:18Z</dcterms:modified>
</cp:coreProperties>
</file>