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83" r:id="rId2"/>
    <p:sldId id="284" r:id="rId3"/>
    <p:sldId id="256" r:id="rId4"/>
    <p:sldId id="276" r:id="rId5"/>
    <p:sldId id="274" r:id="rId6"/>
    <p:sldId id="277" r:id="rId7"/>
    <p:sldId id="279" r:id="rId8"/>
    <p:sldId id="278" r:id="rId9"/>
    <p:sldId id="280" r:id="rId10"/>
    <p:sldId id="281" r:id="rId11"/>
    <p:sldId id="282" r:id="rId12"/>
    <p:sldId id="285" r:id="rId13"/>
    <p:sldId id="27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11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newsflash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newsflash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F212980-A65A-4C5D-8300-E47C7D780D3B}" type="datetimeFigureOut">
              <a:rPr lang="en-US" smtClean="0"/>
              <a:pPr/>
              <a:t>4/14/2014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5C4EDFC-66A5-43C3-A859-D733A8C74CF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newsflash/>
    <p:sndAc>
      <p:stSnd>
        <p:snd r:embed="rId13" name="chimes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source=images&amp;cd=&amp;cad=rja&amp;docid=ZPEKHTEYoJn-bM&amp;tbnid=KvLiJ39qFJSiKM:&amp;ved=0CAgQjRwwAA&amp;url=http://www.mesec.cz/clanky/vyznejte-se-ve-sve-vyplatni-pasce/&amp;ei=jstZUe6lDKTb4QSNgYFw&amp;psig=AFQjCNGbl7WAHQFcAACMNLjwkdrpK3Wl3Q&amp;ust=1364925710229932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source=images&amp;cd=&amp;cad=rja&amp;docid=wIZgZZBY-L_JBM&amp;tbnid=_MKVXC5tcEo2uM:&amp;ved=0CAgQjRwwAA&amp;url=http://www.ainex.cz/software-mzdy-demo.php&amp;ei=mMtZUYHpL-am4ASpi4GIAg&amp;psig=AFQjCNG9GNWvdq44B48bXAUuzzMOJZPD-w&amp;ust=1364925720813553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aty.cz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3638" y="152400"/>
            <a:ext cx="4276725" cy="1038225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00200" y="1219200"/>
          <a:ext cx="5791200" cy="1003274"/>
        </p:xfrm>
        <a:graphic>
          <a:graphicData uri="http://schemas.openxmlformats.org/drawingml/2006/table">
            <a:tbl>
              <a:tblPr/>
              <a:tblGrid>
                <a:gridCol w="2171700"/>
                <a:gridCol w="3619500"/>
              </a:tblGrid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Základní škola a mateřská škola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7739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 a číslo projektu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EU peníze pro ZŠ Libchavy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CZ.1.07/1.4.00/21.3403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73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III/2 Inovace a zkvalitnění výuky prostřednictvím ICT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1524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647700" y="2590800"/>
          <a:ext cx="7955280" cy="3048000"/>
        </p:xfrm>
        <a:graphic>
          <a:graphicData uri="http://schemas.openxmlformats.org/drawingml/2006/table">
            <a:tbl>
              <a:tblPr/>
              <a:tblGrid>
                <a:gridCol w="1680425"/>
                <a:gridCol w="6274855"/>
              </a:tblGrid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Název materiálu: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Mzdy, platy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Číslo materiálu: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 smtClean="0">
                          <a:latin typeface="Calibri"/>
                          <a:ea typeface="Times New Roman"/>
                        </a:rPr>
                        <a:t>VY_32_INOVACE</a:t>
                      </a:r>
                      <a:r>
                        <a:rPr lang="cs-CZ" sz="12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_18_03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Autor: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>
                          <a:latin typeface="Calibri"/>
                          <a:ea typeface="Times New Roman"/>
                        </a:rPr>
                        <a:t>Mgr. Veronika Vaňousová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Datum vytvoření: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28.3.2013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Vyučovací předmět: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Matematika, Občanská výchova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>
                          <a:latin typeface="Calibri"/>
                          <a:ea typeface="Times New Roman"/>
                        </a:rPr>
                        <a:t>Ročník:</a:t>
                      </a:r>
                      <a:r>
                        <a:rPr lang="cs-CZ" sz="1200">
                          <a:latin typeface="Calibri"/>
                          <a:ea typeface="Times New Roman"/>
                        </a:rPr>
                        <a:t> </a:t>
                      </a:r>
                      <a:endParaRPr lang="en-US" sz="120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latin typeface="Calibri"/>
                          <a:ea typeface="Times New Roman"/>
                        </a:rPr>
                        <a:t>9.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oblast: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Finanční gramotnost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dirty="0">
                          <a:latin typeface="Calibri"/>
                          <a:ea typeface="Times New Roman"/>
                        </a:rPr>
                        <a:t>Vzdělávací obor:</a:t>
                      </a:r>
                      <a:r>
                        <a:rPr lang="cs-CZ" sz="120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Matematika a její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aplikace, Výchova k občanství</a:t>
                      </a:r>
                      <a:endParaRPr lang="en-US" sz="120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09600" y="1295400"/>
          <a:ext cx="7955280" cy="3522675"/>
        </p:xfrm>
        <a:graphic>
          <a:graphicData uri="http://schemas.openxmlformats.org/drawingml/2006/table">
            <a:tbl>
              <a:tblPr/>
              <a:tblGrid>
                <a:gridCol w="1680415"/>
                <a:gridCol w="6274865"/>
              </a:tblGrid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 dirty="0">
                          <a:latin typeface="Calibri"/>
                          <a:ea typeface="Times New Roman"/>
                        </a:rPr>
                        <a:t>Tematický okruh:</a:t>
                      </a:r>
                      <a:r>
                        <a:rPr lang="cs-CZ" sz="1200" baseline="0" dirty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Peníze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Téma: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</a:rPr>
                        <a:t>Nakládání s penězi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Druh učebního materiálu: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4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="1" baseline="0">
                          <a:latin typeface="Calibri"/>
                          <a:ea typeface="Times New Roman"/>
                        </a:rPr>
                        <a:t>Potřebný čas pro výuku DUM:</a:t>
                      </a:r>
                      <a:r>
                        <a:rPr lang="cs-CZ" sz="1200" baseline="0">
                          <a:latin typeface="Calibri"/>
                          <a:ea typeface="Times New Roman"/>
                        </a:rPr>
                        <a:t> </a:t>
                      </a:r>
                      <a:endParaRPr lang="en-US" sz="1200" baseline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35  min</a:t>
                      </a:r>
                      <a:endParaRPr lang="en-US" sz="1200" baseline="0" dirty="0">
                        <a:latin typeface="Calibri"/>
                        <a:ea typeface="Times New Roman"/>
                      </a:endParaRPr>
                    </a:p>
                  </a:txBody>
                  <a:tcPr marL="25474" marR="25474" marT="940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cs-CZ" sz="1200" b="1" baseline="0" dirty="0">
                          <a:latin typeface="Calibri"/>
                          <a:ea typeface="Calibri"/>
                          <a:cs typeface="Times New Roman"/>
                        </a:rPr>
                        <a:t>Anotace / Metodický list</a:t>
                      </a:r>
                      <a:r>
                        <a:rPr lang="cs-CZ" sz="1200" b="1" baseline="0" dirty="0" smtClean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en-US" sz="1200" baseline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Prezentace má za cíl shrnout seznámit žáky s pojmy čistá a hrubá mzda a způsobem výpočtu čisté mzdy.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Snímek 4 vysvětluje pojmy mzda a plat.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Na snímcích 5 a 6 je uvedena ukázka výplatního lístku. Je vhodné žákům pomoci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zorientovat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se v základních údajích zde uvedených.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Snímek 7 upřesňuje jednotlivé složky mzdy.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8 a 9 vymezují pojmy čistá, hrubá a </a:t>
                      </a:r>
                      <a:r>
                        <a:rPr lang="cs-CZ" sz="1200" baseline="0" dirty="0" err="1" smtClean="0">
                          <a:latin typeface="Calibri"/>
                          <a:ea typeface="Times New Roman"/>
                        </a:rPr>
                        <a:t>superhrubá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 mzda.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Snímky 10 a 11 vysvětlují způsob výpočtu čisté mzdy 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zaměstnance</a:t>
                      </a: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cs-CZ" sz="1200" baseline="0" dirty="0" smtClean="0">
                          <a:latin typeface="Calibri"/>
                          <a:ea typeface="Times New Roman"/>
                        </a:rPr>
                        <a:t>Na snímku 12 je úkol pro žáky, k jeho řešení potřebují přístup k internetu.</a:t>
                      </a:r>
                    </a:p>
                  </a:txBody>
                  <a:tcPr marL="25474" marR="25474" marT="94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Mzdy, platy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Mzda, plat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286000"/>
            <a:ext cx="7467600" cy="4187952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 </a:t>
            </a:r>
            <a:r>
              <a:rPr lang="en-US" dirty="0" err="1" smtClean="0"/>
              <a:t>odměna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práci</a:t>
            </a:r>
            <a:r>
              <a:rPr lang="en-US" dirty="0" smtClean="0"/>
              <a:t> v </a:t>
            </a:r>
            <a:r>
              <a:rPr lang="en-US" dirty="0" err="1" smtClean="0"/>
              <a:t>pracovním</a:t>
            </a:r>
            <a:r>
              <a:rPr lang="en-US" dirty="0" smtClean="0"/>
              <a:t> </a:t>
            </a:r>
            <a:r>
              <a:rPr lang="en-US" dirty="0" err="1" smtClean="0"/>
              <a:t>poměru</a:t>
            </a:r>
            <a:r>
              <a:rPr lang="en-US" dirty="0" smtClean="0"/>
              <a:t>, </a:t>
            </a:r>
            <a:r>
              <a:rPr lang="en-US" dirty="0" err="1" smtClean="0"/>
              <a:t>vyplácená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výplatním</a:t>
            </a:r>
            <a:r>
              <a:rPr lang="en-US" dirty="0" smtClean="0"/>
              <a:t> </a:t>
            </a:r>
            <a:r>
              <a:rPr lang="en-US" dirty="0" err="1" smtClean="0"/>
              <a:t>termínu</a:t>
            </a:r>
            <a:r>
              <a:rPr lang="en-US" dirty="0" smtClean="0"/>
              <a:t> (</a:t>
            </a:r>
            <a:r>
              <a:rPr lang="en-US" dirty="0" err="1" smtClean="0"/>
              <a:t>zpravidla</a:t>
            </a:r>
            <a:r>
              <a:rPr lang="en-US" dirty="0" smtClean="0"/>
              <a:t> </a:t>
            </a:r>
            <a:r>
              <a:rPr lang="en-US" dirty="0" err="1" smtClean="0"/>
              <a:t>měsíčně</a:t>
            </a:r>
            <a:r>
              <a:rPr lang="en-US" dirty="0" smtClean="0"/>
              <a:t>) </a:t>
            </a:r>
            <a:r>
              <a:rPr lang="en-US" dirty="0" err="1" smtClean="0"/>
              <a:t>zpětně</a:t>
            </a:r>
            <a:endParaRPr lang="cs-CZ" dirty="0" smtClean="0"/>
          </a:p>
          <a:p>
            <a:r>
              <a:rPr lang="cs-CZ" dirty="0" smtClean="0"/>
              <a:t>poskytuje zaměstnavatel zaměstnanci</a:t>
            </a:r>
            <a:r>
              <a:rPr lang="en-US" dirty="0" smtClean="0"/>
              <a:t> </a:t>
            </a:r>
            <a:endParaRPr lang="cs-CZ" dirty="0" smtClean="0"/>
          </a:p>
          <a:p>
            <a:pPr algn="just"/>
            <a:r>
              <a:rPr lang="cs-CZ" dirty="0" smtClean="0">
                <a:solidFill>
                  <a:srgbClr val="00B0F0"/>
                </a:solidFill>
              </a:rPr>
              <a:t>Mzda</a:t>
            </a:r>
            <a:r>
              <a:rPr lang="cs-CZ" dirty="0" smtClean="0"/>
              <a:t> je vyplácena v soukromém sektoru, zatímco </a:t>
            </a:r>
            <a:r>
              <a:rPr lang="cs-CZ" dirty="0" smtClean="0">
                <a:solidFill>
                  <a:srgbClr val="00B0F0"/>
                </a:solidFill>
              </a:rPr>
              <a:t>plat</a:t>
            </a:r>
            <a:r>
              <a:rPr lang="cs-CZ" dirty="0" smtClean="0"/>
              <a:t> náleží jen zaměstnancům zákonem určených institucí, především státním zaměstnancům.</a:t>
            </a: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Výplatní páska, lístek</a:t>
            </a:r>
            <a:endParaRPr lang="en-US" dirty="0"/>
          </a:p>
        </p:txBody>
      </p:sp>
      <p:pic>
        <p:nvPicPr>
          <p:cNvPr id="1026" name="Picture 2" descr="http://i.iinfo.cz/urs/Dvorak-12040663212357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" y="1676400"/>
            <a:ext cx="8058150" cy="3419475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533400" y="5486400"/>
            <a:ext cx="6019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http://www.mesec.cz/clanky/vyznejte-se-ve-sve-vyplatni-pasce/</a:t>
            </a:r>
            <a:endParaRPr lang="en-US" sz="1000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Výplatní páska, lístek</a:t>
            </a:r>
            <a:endParaRPr lang="en-US" dirty="0"/>
          </a:p>
        </p:txBody>
      </p:sp>
      <p:pic>
        <p:nvPicPr>
          <p:cNvPr id="6" name="Picture 2" descr="http://www.ainex.cz/files/mzdy_img/mzdy_20_Tisk_PodrobnaVyplatniPaska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11699" t="13665" r="12711" b="29192"/>
          <a:stretch>
            <a:fillRect/>
          </a:stretch>
        </p:blipFill>
        <p:spPr bwMode="auto">
          <a:xfrm>
            <a:off x="675863" y="1524000"/>
            <a:ext cx="7374834" cy="40386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62000" y="5638800"/>
            <a:ext cx="5562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http://www.ainex.cz/software-mzdy-demo.php</a:t>
            </a:r>
            <a:endParaRPr lang="en-US" sz="1000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Složky mzdy, platu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Pevná</a:t>
            </a:r>
            <a:r>
              <a:rPr lang="en-US" dirty="0" smtClean="0"/>
              <a:t> </a:t>
            </a:r>
            <a:r>
              <a:rPr lang="en-US" dirty="0" err="1" smtClean="0"/>
              <a:t>složka</a:t>
            </a:r>
            <a:r>
              <a:rPr lang="en-US" dirty="0" smtClean="0"/>
              <a:t> - </a:t>
            </a:r>
            <a:r>
              <a:rPr lang="en-US" dirty="0" err="1" smtClean="0"/>
              <a:t>paušální</a:t>
            </a:r>
            <a:r>
              <a:rPr lang="en-US" dirty="0" smtClean="0"/>
              <a:t> </a:t>
            </a:r>
            <a:r>
              <a:rPr lang="en-US" dirty="0" err="1" smtClean="0"/>
              <a:t>velikost</a:t>
            </a:r>
            <a:r>
              <a:rPr lang="en-US" dirty="0" smtClean="0"/>
              <a:t> </a:t>
            </a:r>
            <a:r>
              <a:rPr lang="en-US" dirty="0" err="1" smtClean="0"/>
              <a:t>mzdy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Pohyblivá</a:t>
            </a:r>
            <a:r>
              <a:rPr lang="en-US" dirty="0" smtClean="0"/>
              <a:t> </a:t>
            </a:r>
            <a:r>
              <a:rPr lang="en-US" dirty="0" err="1" smtClean="0"/>
              <a:t>složka</a:t>
            </a:r>
            <a:r>
              <a:rPr lang="en-US" dirty="0" smtClean="0"/>
              <a:t> -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příplatky</a:t>
            </a:r>
            <a:r>
              <a:rPr lang="en-US" dirty="0" smtClean="0"/>
              <a:t>, </a:t>
            </a:r>
            <a:r>
              <a:rPr lang="en-US" dirty="0" err="1" smtClean="0"/>
              <a:t>osobní</a:t>
            </a:r>
            <a:r>
              <a:rPr lang="en-US" dirty="0" smtClean="0"/>
              <a:t> </a:t>
            </a:r>
            <a:r>
              <a:rPr lang="en-US" dirty="0" err="1" smtClean="0"/>
              <a:t>ohodnocení</a:t>
            </a:r>
            <a:r>
              <a:rPr lang="en-US" dirty="0" smtClean="0"/>
              <a:t>, </a:t>
            </a:r>
            <a:r>
              <a:rPr lang="en-US" dirty="0" err="1" smtClean="0"/>
              <a:t>prémie</a:t>
            </a:r>
            <a:r>
              <a:rPr lang="en-US" dirty="0" smtClean="0"/>
              <a:t> a </a:t>
            </a:r>
            <a:r>
              <a:rPr lang="en-US" dirty="0" err="1" smtClean="0"/>
              <a:t>odměny</a:t>
            </a:r>
            <a:r>
              <a:rPr lang="en-US" dirty="0" smtClean="0"/>
              <a:t>. </a:t>
            </a:r>
            <a:endParaRPr lang="cs-CZ" dirty="0" smtClean="0"/>
          </a:p>
          <a:p>
            <a:pPr algn="just"/>
            <a:r>
              <a:rPr lang="cs-CZ" dirty="0" smtClean="0"/>
              <a:t>Některé p</a:t>
            </a:r>
            <a:r>
              <a:rPr lang="en-US" dirty="0" err="1" smtClean="0"/>
              <a:t>říplatky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povinné</a:t>
            </a:r>
            <a:r>
              <a:rPr lang="cs-CZ" dirty="0" smtClean="0"/>
              <a:t> - za</a:t>
            </a:r>
            <a:r>
              <a:rPr lang="en-US" dirty="0" smtClean="0"/>
              <a:t> </a:t>
            </a:r>
            <a:r>
              <a:rPr lang="en-US" dirty="0" err="1" smtClean="0"/>
              <a:t>práci</a:t>
            </a:r>
            <a:r>
              <a:rPr lang="en-US" dirty="0" smtClean="0"/>
              <a:t> </a:t>
            </a:r>
            <a:r>
              <a:rPr lang="en-US" dirty="0" err="1" smtClean="0"/>
              <a:t>přesčas</a:t>
            </a:r>
            <a:r>
              <a:rPr lang="en-US" dirty="0" smtClean="0"/>
              <a:t>,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svátek</a:t>
            </a:r>
            <a:r>
              <a:rPr lang="en-US" dirty="0" smtClean="0"/>
              <a:t>, v </a:t>
            </a:r>
            <a:r>
              <a:rPr lang="en-US" dirty="0" err="1" smtClean="0"/>
              <a:t>noci</a:t>
            </a:r>
            <a:r>
              <a:rPr lang="en-US" dirty="0" smtClean="0"/>
              <a:t>, v </a:t>
            </a:r>
            <a:r>
              <a:rPr lang="en-US" dirty="0" err="1" smtClean="0"/>
              <a:t>sobotu</a:t>
            </a:r>
            <a:r>
              <a:rPr lang="en-US" dirty="0" smtClean="0"/>
              <a:t> a </a:t>
            </a:r>
            <a:r>
              <a:rPr lang="en-US" dirty="0" err="1" smtClean="0"/>
              <a:t>neděli</a:t>
            </a:r>
            <a:r>
              <a:rPr lang="en-US" dirty="0" smtClean="0"/>
              <a:t> a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práci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ztíženém</a:t>
            </a:r>
            <a:r>
              <a:rPr lang="en-US" dirty="0" smtClean="0"/>
              <a:t> </a:t>
            </a:r>
            <a:r>
              <a:rPr lang="en-US" dirty="0" err="1" smtClean="0"/>
              <a:t>pracovním</a:t>
            </a:r>
            <a:r>
              <a:rPr lang="en-US" dirty="0" smtClean="0"/>
              <a:t> </a:t>
            </a:r>
            <a:r>
              <a:rPr lang="en-US" dirty="0" err="1" smtClean="0"/>
              <a:t>prostředí</a:t>
            </a:r>
            <a:r>
              <a:rPr lang="en-US" dirty="0" smtClean="0"/>
              <a:t>. </a:t>
            </a:r>
            <a:endParaRPr lang="cs-CZ" dirty="0" smtClean="0"/>
          </a:p>
          <a:p>
            <a:pPr algn="just"/>
            <a:r>
              <a:rPr lang="en-US" dirty="0" err="1" smtClean="0"/>
              <a:t>Osobní</a:t>
            </a:r>
            <a:r>
              <a:rPr lang="en-US" dirty="0" smtClean="0"/>
              <a:t> </a:t>
            </a:r>
            <a:r>
              <a:rPr lang="en-US" dirty="0" err="1" smtClean="0"/>
              <a:t>ohodnocení</a:t>
            </a:r>
            <a:r>
              <a:rPr lang="en-US" dirty="0" smtClean="0"/>
              <a:t> </a:t>
            </a:r>
            <a:r>
              <a:rPr lang="en-US" dirty="0" err="1" smtClean="0"/>
              <a:t>vyjadřuje</a:t>
            </a:r>
            <a:r>
              <a:rPr lang="en-US" dirty="0" smtClean="0"/>
              <a:t> </a:t>
            </a:r>
            <a:r>
              <a:rPr lang="en-US" dirty="0" err="1" smtClean="0"/>
              <a:t>kvalitu</a:t>
            </a:r>
            <a:r>
              <a:rPr lang="en-US" dirty="0" smtClean="0"/>
              <a:t> </a:t>
            </a:r>
            <a:r>
              <a:rPr lang="en-US" dirty="0" err="1" smtClean="0"/>
              <a:t>práce</a:t>
            </a:r>
            <a:r>
              <a:rPr lang="en-US" dirty="0" smtClean="0"/>
              <a:t> </a:t>
            </a:r>
            <a:r>
              <a:rPr lang="en-US" dirty="0" err="1" smtClean="0"/>
              <a:t>určitého</a:t>
            </a:r>
            <a:r>
              <a:rPr lang="en-US" dirty="0" smtClean="0"/>
              <a:t> </a:t>
            </a:r>
            <a:r>
              <a:rPr lang="en-US" dirty="0" err="1" smtClean="0"/>
              <a:t>zaměstnance</a:t>
            </a:r>
            <a:r>
              <a:rPr lang="en-US" dirty="0" smtClean="0"/>
              <a:t> a </a:t>
            </a:r>
            <a:r>
              <a:rPr lang="en-US" dirty="0" err="1" smtClean="0"/>
              <a:t>lze</a:t>
            </a:r>
            <a:r>
              <a:rPr lang="en-US" dirty="0" smtClean="0"/>
              <a:t> </a:t>
            </a:r>
            <a:r>
              <a:rPr lang="en-US" dirty="0" err="1" smtClean="0"/>
              <a:t>jej</a:t>
            </a:r>
            <a:r>
              <a:rPr lang="en-US" dirty="0" smtClean="0"/>
              <a:t> </a:t>
            </a:r>
            <a:r>
              <a:rPr lang="en-US" dirty="0" err="1" smtClean="0"/>
              <a:t>odebrat</a:t>
            </a:r>
            <a:r>
              <a:rPr lang="en-US" dirty="0" smtClean="0"/>
              <a:t> </a:t>
            </a:r>
            <a:r>
              <a:rPr lang="en-US" dirty="0" err="1" smtClean="0"/>
              <a:t>pouze</a:t>
            </a:r>
            <a:r>
              <a:rPr lang="en-US" dirty="0" smtClean="0"/>
              <a:t> </a:t>
            </a:r>
            <a:r>
              <a:rPr lang="en-US" dirty="0" err="1" smtClean="0"/>
              <a:t>při</a:t>
            </a:r>
            <a:r>
              <a:rPr lang="en-US" dirty="0" smtClean="0"/>
              <a:t> </a:t>
            </a:r>
            <a:r>
              <a:rPr lang="en-US" dirty="0" err="1" smtClean="0"/>
              <a:t>zhoršení</a:t>
            </a:r>
            <a:r>
              <a:rPr lang="en-US" dirty="0" smtClean="0"/>
              <a:t> </a:t>
            </a:r>
            <a:r>
              <a:rPr lang="en-US" dirty="0" err="1" smtClean="0"/>
              <a:t>kvality</a:t>
            </a:r>
            <a:r>
              <a:rPr lang="en-US" dirty="0" smtClean="0"/>
              <a:t> </a:t>
            </a:r>
            <a:r>
              <a:rPr lang="en-US" dirty="0" err="1" smtClean="0"/>
              <a:t>práce</a:t>
            </a:r>
            <a:r>
              <a:rPr lang="en-US" dirty="0" smtClean="0"/>
              <a:t> </a:t>
            </a:r>
            <a:r>
              <a:rPr lang="en-US" dirty="0" err="1" smtClean="0"/>
              <a:t>zaměstnance</a:t>
            </a:r>
            <a:r>
              <a:rPr lang="en-US" dirty="0" smtClean="0"/>
              <a:t>. </a:t>
            </a:r>
            <a:endParaRPr lang="cs-CZ" dirty="0" smtClean="0"/>
          </a:p>
          <a:p>
            <a:pPr algn="just"/>
            <a:r>
              <a:rPr lang="en-US" dirty="0" err="1" smtClean="0"/>
              <a:t>Prémie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stanoveny</a:t>
            </a:r>
            <a:r>
              <a:rPr lang="en-US" dirty="0" smtClean="0"/>
              <a:t> v </a:t>
            </a:r>
            <a:r>
              <a:rPr lang="en-US" dirty="0" err="1" smtClean="0"/>
              <a:t>procentech</a:t>
            </a:r>
            <a:r>
              <a:rPr lang="en-US" dirty="0" smtClean="0"/>
              <a:t> a </a:t>
            </a:r>
            <a:r>
              <a:rPr lang="en-US" dirty="0" err="1" smtClean="0"/>
              <a:t>slouží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zvýšení</a:t>
            </a:r>
            <a:r>
              <a:rPr lang="en-US" dirty="0" smtClean="0"/>
              <a:t> </a:t>
            </a:r>
            <a:r>
              <a:rPr lang="en-US" dirty="0" err="1" smtClean="0"/>
              <a:t>motivace</a:t>
            </a:r>
            <a:r>
              <a:rPr lang="en-US" dirty="0" smtClean="0"/>
              <a:t>. </a:t>
            </a:r>
            <a:r>
              <a:rPr lang="en-US" dirty="0" err="1" smtClean="0"/>
              <a:t>Odměny</a:t>
            </a:r>
            <a:r>
              <a:rPr lang="en-US" dirty="0" smtClean="0"/>
              <a:t> se </a:t>
            </a:r>
            <a:r>
              <a:rPr lang="en-US" dirty="0" err="1" smtClean="0"/>
              <a:t>vyplácejí</a:t>
            </a:r>
            <a:r>
              <a:rPr lang="en-US" dirty="0" smtClean="0"/>
              <a:t> </a:t>
            </a:r>
            <a:r>
              <a:rPr lang="en-US" dirty="0" err="1" smtClean="0"/>
              <a:t>jednorázově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Dávky</a:t>
            </a:r>
            <a:r>
              <a:rPr lang="en-US" dirty="0" smtClean="0"/>
              <a:t> </a:t>
            </a:r>
            <a:r>
              <a:rPr lang="en-US" dirty="0" err="1" smtClean="0"/>
              <a:t>nemocenského</a:t>
            </a:r>
            <a:r>
              <a:rPr lang="en-US" dirty="0" smtClean="0"/>
              <a:t> </a:t>
            </a:r>
            <a:r>
              <a:rPr lang="en-US" dirty="0" err="1" smtClean="0"/>
              <a:t>pojištění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Hrubá mzda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600200"/>
            <a:ext cx="7467600" cy="14478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dirty="0" smtClean="0"/>
              <a:t>= základní mzda + osobní ohodnocení, příplatky, prémie a odměny + náhrada mzdy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en-US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533400" y="2819400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čistá mzda</a:t>
            </a:r>
            <a:endParaRPr kumimoji="0" lang="en-US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838200" y="4648200"/>
            <a:ext cx="7467600" cy="1447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lvl="0" indent="-274320" algn="just">
              <a:spcBef>
                <a:spcPts val="600"/>
              </a:spcBef>
              <a:buClr>
                <a:schemeClr val="accent1"/>
              </a:buClr>
              <a:buSzPct val="70000"/>
            </a:pPr>
            <a:r>
              <a:rPr lang="cs-CZ" sz="2400" dirty="0" smtClean="0"/>
              <a:t>= hrubá mzda - zákonné srážky (záloha na daň z příjmu, zdravotní a sociální pojištění)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Char char="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Superhrubá</a:t>
            </a:r>
            <a:r>
              <a:rPr lang="cs-CZ" dirty="0" smtClean="0"/>
              <a:t> mzda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600200"/>
            <a:ext cx="7467600" cy="2057400"/>
          </a:xfrm>
        </p:spPr>
        <p:txBody>
          <a:bodyPr>
            <a:normAutofit/>
          </a:bodyPr>
          <a:lstStyle/>
          <a:p>
            <a:r>
              <a:rPr lang="cs-CZ" dirty="0" smtClean="0"/>
              <a:t>mzdový náklad zaměstnavatele</a:t>
            </a:r>
          </a:p>
          <a:p>
            <a:r>
              <a:rPr lang="cs-CZ" dirty="0" smtClean="0"/>
              <a:t>hrubá mzda spolu s pojistným placeným zaměstnavatelem (25% sociální a 9 % zdravotní)</a:t>
            </a:r>
          </a:p>
          <a:p>
            <a:r>
              <a:rPr lang="cs-CZ" dirty="0" smtClean="0"/>
              <a:t>Z této mzdy se vypočítává daňový základ.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čisté mzdy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err="1" smtClean="0"/>
              <a:t>Superhrubá</a:t>
            </a:r>
            <a:r>
              <a:rPr lang="cs-CZ" dirty="0" smtClean="0"/>
              <a:t> mzda = hrubá mzda + 34%</a:t>
            </a:r>
          </a:p>
          <a:p>
            <a:pPr>
              <a:buNone/>
            </a:pPr>
            <a:r>
              <a:rPr lang="cs-CZ" dirty="0" smtClean="0"/>
              <a:t>Daň z příjmu = 15% </a:t>
            </a:r>
            <a:r>
              <a:rPr lang="cs-CZ" dirty="0" err="1" smtClean="0"/>
              <a:t>superhrubé</a:t>
            </a:r>
            <a:r>
              <a:rPr lang="cs-CZ" dirty="0" smtClean="0"/>
              <a:t> mzdy</a:t>
            </a:r>
          </a:p>
          <a:p>
            <a:pPr>
              <a:buNone/>
            </a:pPr>
            <a:r>
              <a:rPr lang="cs-CZ" dirty="0" smtClean="0"/>
              <a:t>Zdravotní pojištění = 4,5% hrubé mzdy</a:t>
            </a:r>
          </a:p>
          <a:p>
            <a:pPr>
              <a:buNone/>
            </a:pPr>
            <a:r>
              <a:rPr lang="cs-CZ" dirty="0" smtClean="0"/>
              <a:t>Sociální pojištění = 6,5% hrubé mzdy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Slevy na dani:</a:t>
            </a:r>
          </a:p>
          <a:p>
            <a:pPr>
              <a:buNone/>
            </a:pPr>
            <a:r>
              <a:rPr lang="cs-CZ" dirty="0" smtClean="0"/>
              <a:t>za poplatníka   2070,- Kč</a:t>
            </a:r>
          </a:p>
          <a:p>
            <a:pPr>
              <a:buNone/>
            </a:pPr>
            <a:r>
              <a:rPr lang="cs-CZ" dirty="0" smtClean="0"/>
              <a:t>za dítě bez příjmů 1117,- Kč</a:t>
            </a:r>
          </a:p>
          <a:p>
            <a:pPr>
              <a:buNone/>
            </a:pPr>
            <a:r>
              <a:rPr lang="cs-CZ" dirty="0" smtClean="0"/>
              <a:t>další slevy (invalidé,studenti atd.)</a:t>
            </a:r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Výpočet čisté mzdy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638300" y="1600200"/>
            <a:ext cx="5867400" cy="4873752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Hrubá mzda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- daň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	- zdravotní a sociální pojištění</a:t>
            </a:r>
          </a:p>
          <a:p>
            <a:pPr>
              <a:buNone/>
            </a:pPr>
            <a:r>
              <a:rPr lang="cs-CZ" dirty="0" smtClean="0"/>
              <a:t>		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+ slevy na dani</a:t>
            </a:r>
          </a:p>
          <a:p>
            <a:pPr>
              <a:buNone/>
            </a:pP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		</a:t>
            </a:r>
            <a:r>
              <a:rPr lang="cs-CZ" dirty="0" smtClean="0">
                <a:solidFill>
                  <a:schemeClr val="accent5"/>
                </a:solidFill>
              </a:rPr>
              <a:t>= čistá mzda</a:t>
            </a: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362200" y="3962400"/>
            <a:ext cx="2895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 internetové stránce </a:t>
            </a:r>
            <a:r>
              <a:rPr lang="cs-CZ" dirty="0" smtClean="0">
                <a:hlinkClick r:id="rId3"/>
              </a:rPr>
              <a:t>www.platy.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/>
              <a:t> vyhledejte průměrné hrubé mzdy v některých pracovních odvětvích.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Vypočti čistou mzdu zaměstnance v dané pozici. </a:t>
            </a:r>
            <a:endParaRPr lang="en-US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AUTOR NEUVEDEN. </a:t>
            </a:r>
            <a:r>
              <a:rPr lang="en-US" sz="1600" i="1" dirty="0" err="1" smtClean="0"/>
              <a:t>Mzda</a:t>
            </a:r>
            <a:r>
              <a:rPr lang="en-US" sz="1600" dirty="0" smtClean="0"/>
              <a:t> [online]. [cit. </a:t>
            </a:r>
            <a:r>
              <a:rPr lang="cs-CZ" sz="1600" dirty="0" smtClean="0"/>
              <a:t>28.3</a:t>
            </a:r>
            <a:r>
              <a:rPr lang="en-US" sz="1600" dirty="0" smtClean="0"/>
              <a:t>.2013]. </a:t>
            </a:r>
            <a:r>
              <a:rPr lang="en-US" sz="1600" dirty="0" err="1" smtClean="0"/>
              <a:t>Dostupný</a:t>
            </a:r>
            <a:r>
              <a:rPr lang="en-US" sz="1600" dirty="0" smtClean="0"/>
              <a:t> </a:t>
            </a:r>
            <a:r>
              <a:rPr lang="en-US" sz="1600" dirty="0" err="1" smtClean="0"/>
              <a:t>na</a:t>
            </a:r>
            <a:r>
              <a:rPr lang="en-US" sz="1600" dirty="0" smtClean="0"/>
              <a:t> WWW: http://cs.wikipedia.org/wiki/Mzda </a:t>
            </a:r>
            <a:endParaRPr lang="cs-CZ" sz="1600" dirty="0" smtClean="0"/>
          </a:p>
          <a:p>
            <a:endParaRPr lang="en-US" sz="1600" dirty="0"/>
          </a:p>
        </p:txBody>
      </p:sp>
    </p:spTree>
  </p:cSld>
  <p:clrMapOvr>
    <a:masterClrMapping/>
  </p:clrMapOvr>
  <p:transition spd="slow">
    <p:newsflash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124</TotalTime>
  <Words>508</Words>
  <Application>Microsoft Office PowerPoint</Application>
  <PresentationFormat>Předvádění na obrazovce (4:3)</PresentationFormat>
  <Paragraphs>90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Arkýř</vt:lpstr>
      <vt:lpstr>Snímek 1</vt:lpstr>
      <vt:lpstr>Snímek 2</vt:lpstr>
      <vt:lpstr>Mzdy, platy</vt:lpstr>
      <vt:lpstr>Mzda, plat</vt:lpstr>
      <vt:lpstr>Výplatní páska, lístek</vt:lpstr>
      <vt:lpstr>Výplatní páska, lístek</vt:lpstr>
      <vt:lpstr>Složky mzdy, platu</vt:lpstr>
      <vt:lpstr>Hrubá mzda</vt:lpstr>
      <vt:lpstr>Superhrubá mzda</vt:lpstr>
      <vt:lpstr>Výpočet čisté mzdy</vt:lpstr>
      <vt:lpstr>Výpočet čisté mzdy</vt:lpstr>
      <vt:lpstr>Úkol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mince a bankovky</dc:title>
  <dc:creator>Veronika a Petr</dc:creator>
  <cp:lastModifiedBy>Dum</cp:lastModifiedBy>
  <cp:revision>16</cp:revision>
  <dcterms:created xsi:type="dcterms:W3CDTF">2013-01-14T19:28:48Z</dcterms:created>
  <dcterms:modified xsi:type="dcterms:W3CDTF">2014-04-14T07:39:19Z</dcterms:modified>
</cp:coreProperties>
</file>