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1" r:id="rId2"/>
    <p:sldId id="262" r:id="rId3"/>
    <p:sldId id="263" r:id="rId4"/>
    <p:sldId id="264" r:id="rId5"/>
    <p:sldId id="265" r:id="rId6"/>
    <p:sldId id="266" r:id="rId7"/>
    <p:sldId id="267" r:id="rId8"/>
    <p:sldId id="259" r:id="rId9"/>
    <p:sldId id="260" r:id="rId10"/>
    <p:sldId id="256" r:id="rId11"/>
    <p:sldId id="269" r:id="rId12"/>
    <p:sldId id="268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7" d="100"/>
          <a:sy n="87" d="100"/>
        </p:scale>
        <p:origin x="-366" y="73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013873C-FE27-4D6F-9552-E45AB2476C7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34DC8B3-2B0B-420F-B176-93DB6AAE15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013873C-FE27-4D6F-9552-E45AB2476C7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34DC8B3-2B0B-420F-B176-93DB6AAE15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013873C-FE27-4D6F-9552-E45AB2476C7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34DC8B3-2B0B-420F-B176-93DB6AAE15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3873C-FE27-4D6F-9552-E45AB2476C7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DC8B3-2B0B-420F-B176-93DB6AAE15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3873C-FE27-4D6F-9552-E45AB2476C7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DC8B3-2B0B-420F-B176-93DB6AAE15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013873C-FE27-4D6F-9552-E45AB2476C7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34DC8B3-2B0B-420F-B176-93DB6AAE15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3873C-FE27-4D6F-9552-E45AB2476C7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DC8B3-2B0B-420F-B176-93DB6AAE15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013873C-FE27-4D6F-9552-E45AB2476C7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34DC8B3-2B0B-420F-B176-93DB6AAE15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013873C-FE27-4D6F-9552-E45AB2476C7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34DC8B3-2B0B-420F-B176-93DB6AAE15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3873C-FE27-4D6F-9552-E45AB2476C7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DC8B3-2B0B-420F-B176-93DB6AAE15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3873C-FE27-4D6F-9552-E45AB2476C7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DC8B3-2B0B-420F-B176-93DB6AAE15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013873C-FE27-4D6F-9552-E45AB2476C7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34DC8B3-2B0B-420F-B176-93DB6AAE15C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slide" Target="slide1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" Target="slide1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slide" Target="slide18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" Target="slide19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33638" y="152400"/>
            <a:ext cx="4276725" cy="1038225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600200" y="1219200"/>
          <a:ext cx="5791200" cy="991971"/>
        </p:xfrm>
        <a:graphic>
          <a:graphicData uri="http://schemas.openxmlformats.org/drawingml/2006/table">
            <a:tbl>
              <a:tblPr/>
              <a:tblGrid>
                <a:gridCol w="2171700"/>
                <a:gridCol w="3619500"/>
              </a:tblGrid>
              <a:tr h="237731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Základní škola a mateřská škola Libchavy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7739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Název a číslo projektu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EU peníze pro ZŠ Libchavy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CZ.1.07/1.4.00/21.3403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7731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III/2 Inovace a zkvalitnění výuky prostřednictvím ICT</a:t>
                      </a: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647700" y="2590800"/>
          <a:ext cx="7955280" cy="3048000"/>
        </p:xfrm>
        <a:graphic>
          <a:graphicData uri="http://schemas.openxmlformats.org/drawingml/2006/table">
            <a:tbl>
              <a:tblPr/>
              <a:tblGrid>
                <a:gridCol w="1680425"/>
                <a:gridCol w="6274855"/>
              </a:tblGrid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dirty="0">
                          <a:latin typeface="Calibri"/>
                          <a:ea typeface="Times New Roman"/>
                        </a:rPr>
                        <a:t>Název materiálu:</a:t>
                      </a:r>
                      <a:r>
                        <a:rPr lang="cs-CZ" sz="1200" dirty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</a:rPr>
                        <a:t>Cena, DPH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Číslo materiálu: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</a:rPr>
                        <a:t>VY_32_INOVACE_18_04</a:t>
                      </a:r>
                      <a:endParaRPr lang="en-US" sz="1200" dirty="0">
                        <a:solidFill>
                          <a:schemeClr val="tx1"/>
                        </a:solidFill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Autor: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>
                          <a:latin typeface="Calibri"/>
                          <a:ea typeface="Times New Roman"/>
                        </a:rPr>
                        <a:t>Mgr. Veronika Vaňousová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Datum vytvoření: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</a:rPr>
                        <a:t>30.3.2013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Vyučovací předmět: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</a:rPr>
                        <a:t>Matematika, Občanská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 výchova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Ročník: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</a:rPr>
                        <a:t>9.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dirty="0">
                          <a:latin typeface="Calibri"/>
                          <a:ea typeface="Times New Roman"/>
                        </a:rPr>
                        <a:t>Vzdělávací oblast:</a:t>
                      </a:r>
                      <a:r>
                        <a:rPr lang="cs-CZ" sz="1200" dirty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Finanční gramotnost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dirty="0">
                          <a:latin typeface="Calibri"/>
                          <a:ea typeface="Times New Roman"/>
                        </a:rPr>
                        <a:t>Vzdělávací obor:</a:t>
                      </a:r>
                      <a:r>
                        <a:rPr lang="cs-CZ" sz="1200" dirty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Matematika a její </a:t>
                      </a:r>
                      <a:r>
                        <a:rPr lang="cs-CZ" sz="120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aplikace, Výchova k občanství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594360" y="1306084"/>
          <a:ext cx="7955280" cy="3102051"/>
        </p:xfrm>
        <a:graphic>
          <a:graphicData uri="http://schemas.openxmlformats.org/drawingml/2006/table">
            <a:tbl>
              <a:tblPr/>
              <a:tblGrid>
                <a:gridCol w="1680415"/>
                <a:gridCol w="6274865"/>
              </a:tblGrid>
              <a:tr h="37790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baseline="0" dirty="0">
                          <a:latin typeface="Calibri"/>
                          <a:ea typeface="Times New Roman"/>
                        </a:rPr>
                        <a:t>Tematický okruh:</a:t>
                      </a:r>
                      <a:r>
                        <a:rPr lang="cs-CZ" sz="1200" baseline="0" dirty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Peníze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790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baseline="0">
                          <a:latin typeface="Calibri"/>
                          <a:ea typeface="Times New Roman"/>
                        </a:rPr>
                        <a:t>Téma:</a:t>
                      </a:r>
                      <a:r>
                        <a:rPr lang="cs-CZ" sz="1200" baseline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baseline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Tvorba ceny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848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baseline="0">
                          <a:latin typeface="Calibri"/>
                          <a:ea typeface="Times New Roman"/>
                        </a:rPr>
                        <a:t>Druh učebního materiálu:</a:t>
                      </a:r>
                      <a:r>
                        <a:rPr lang="cs-CZ" sz="1200" baseline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baseline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Prezentace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848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baseline="0">
                          <a:latin typeface="Calibri"/>
                          <a:ea typeface="Times New Roman"/>
                        </a:rPr>
                        <a:t>Potřebný čas pro výuku DUM:</a:t>
                      </a:r>
                      <a:r>
                        <a:rPr lang="cs-CZ" sz="1200" baseline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baseline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10 - 15 min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3152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200" b="1" baseline="0" dirty="0">
                          <a:latin typeface="Calibri"/>
                          <a:ea typeface="Calibri"/>
                          <a:cs typeface="Times New Roman"/>
                        </a:rPr>
                        <a:t>Anotace / Metodický list</a:t>
                      </a:r>
                      <a:r>
                        <a:rPr lang="cs-CZ" sz="1200" b="1" baseline="0" dirty="0" smtClean="0"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en-US" sz="1200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25474" marR="25474" marT="940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</a:rPr>
                        <a:t>Prezentace si klade za cíl přiblížit žákům problematiku tvorby cen a DPH.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</a:rPr>
                        <a:t>Snímky 4 – 5 vysvětlují, jak obchodníci tvoří cenu a z čeho se cena skládá.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</a:rPr>
                        <a:t>Snímky 6 – 7 vysvětlují pojmy DPH a snížená sazba DPH.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</a:rPr>
                        <a:t>Na snímku 8 je tabulka srovnávající výši DPH v některých evropských zemích.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</a:rPr>
                        <a:t>Na snímku 9 je tabulka s vývojem sazby DPH v České republice.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</a:rPr>
                        <a:t>Na snímcích 10-14 jsou jednoduché úkoly na výpočet ceny s DPH nebo bez DPH. Na každém snímku je hypertextový odkaz na řešení, které je součástí DUM.</a:t>
                      </a:r>
                      <a:endParaRPr lang="cs-CZ" sz="1200" baseline="0" dirty="0" smtClean="0">
                        <a:solidFill>
                          <a:srgbClr val="FF0000"/>
                        </a:solidFill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Cena, DPH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obchodník stanoví cenu zboží?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Podle situace na trhu a podle konkurence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Podle nákladů vynaložených na výrobu a prodej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 descr="C:\Users\ŠIC\AppData\Local\Microsoft\Windows\Temporary Internet Files\Content.IE5\B4G49S51\MC90028096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3789040"/>
            <a:ext cx="3557502" cy="25370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Cenu zboží tvoří: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204864"/>
            <a:ext cx="7467600" cy="4269088"/>
          </a:xfrm>
        </p:spPr>
        <p:txBody>
          <a:bodyPr/>
          <a:lstStyle/>
          <a:p>
            <a:r>
              <a:rPr lang="cs-CZ" dirty="0" smtClean="0"/>
              <a:t>Náklady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Zisk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DPH = daň z přidané hodnoty</a:t>
            </a:r>
            <a:endParaRPr lang="cs-CZ" dirty="0"/>
          </a:p>
        </p:txBody>
      </p:sp>
      <p:pic>
        <p:nvPicPr>
          <p:cNvPr id="2052" name="Picture 4" descr="C:\Users\ŠIC\AppData\Local\Microsoft\Windows\Temporary Internet Files\Content.IE5\OP2D9FV3\MP90042792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476672"/>
            <a:ext cx="3082419" cy="458112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Daň z přidané hodnoty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jeden </a:t>
            </a:r>
            <a:r>
              <a:rPr lang="cs-CZ" dirty="0" smtClean="0"/>
              <a:t>z nejdůležitějších příjmů státního </a:t>
            </a:r>
            <a:r>
              <a:rPr lang="cs-CZ" dirty="0" smtClean="0"/>
              <a:t>rozpočtu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Platí </a:t>
            </a:r>
            <a:r>
              <a:rPr lang="cs-CZ" dirty="0" smtClean="0"/>
              <a:t>ji všichni při nákupu většiny zboží a služeb, proto se jí také někdy říká </a:t>
            </a:r>
            <a:r>
              <a:rPr lang="cs-CZ" i="1" dirty="0" smtClean="0">
                <a:solidFill>
                  <a:srgbClr val="0070C0"/>
                </a:solidFill>
              </a:rPr>
              <a:t>Univerzální daň</a:t>
            </a:r>
            <a:r>
              <a:rPr lang="cs-CZ" dirty="0" smtClean="0"/>
              <a:t>. 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 České republice je DPH ve výši 21%.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Snížená DPH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just"/>
            <a:r>
              <a:rPr lang="cs-CZ" dirty="0" smtClean="0"/>
              <a:t>Odvádí se za potraviny</a:t>
            </a:r>
            <a:r>
              <a:rPr lang="cs-CZ" dirty="0" smtClean="0"/>
              <a:t>, nealkoholické nápoje, vodné a stočné, teplo, městskou dopravu, knihy, časopisy a noviny, ubytovací služby, vstupné na kulturní akce, léky a v zásadě také stavební práce týkající se bydlení</a:t>
            </a:r>
            <a:r>
              <a:rPr lang="cs-CZ" dirty="0" smtClean="0"/>
              <a:t>.</a:t>
            </a:r>
          </a:p>
          <a:p>
            <a:pPr algn="just">
              <a:buNone/>
            </a:pPr>
            <a:endParaRPr lang="cs-CZ" dirty="0" smtClean="0"/>
          </a:p>
          <a:p>
            <a:pPr algn="just"/>
            <a:r>
              <a:rPr lang="cs-CZ" dirty="0" smtClean="0"/>
              <a:t>Snížená sazba DPH je 15%.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Sazby DPH v některých evropských </a:t>
            </a:r>
            <a:r>
              <a:rPr lang="cs-CZ" dirty="0" smtClean="0"/>
              <a:t>zemích</a:t>
            </a:r>
            <a:endParaRPr lang="cs-CZ" dirty="0"/>
          </a:p>
        </p:txBody>
      </p:sp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403648" y="1916832"/>
          <a:ext cx="6096000" cy="393192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2032000"/>
                <a:gridCol w="2032000"/>
                <a:gridCol w="2032000"/>
              </a:tblGrid>
              <a:tr h="0">
                <a:tc>
                  <a:txBody>
                    <a:bodyPr/>
                    <a:lstStyle/>
                    <a:p>
                      <a:r>
                        <a:rPr lang="cs-CZ" dirty="0"/>
                        <a:t>Stát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/>
                        <a:t>základní sazba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/>
                        <a:t>snížená sazba</a:t>
                      </a:r>
                    </a:p>
                  </a:txBody>
                  <a:tcPr anchor="ctr"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dirty="0"/>
                        <a:t>Česká republika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/>
                        <a:t>21 %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/>
                        <a:t>15 %</a:t>
                      </a:r>
                    </a:p>
                  </a:txBody>
                  <a:tcPr anchor="ctr"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dirty="0"/>
                        <a:t>Dánsko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/>
                        <a:t>25 %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/>
                        <a:t>–</a:t>
                      </a:r>
                    </a:p>
                  </a:txBody>
                  <a:tcPr anchor="ctr"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dirty="0"/>
                        <a:t>Maďarsko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/>
                        <a:t>27 %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/>
                        <a:t>18 %</a:t>
                      </a:r>
                    </a:p>
                  </a:txBody>
                  <a:tcPr anchor="ctr"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dirty="0"/>
                        <a:t>Malta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/>
                        <a:t>15 %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/>
                        <a:t>5 %</a:t>
                      </a:r>
                    </a:p>
                  </a:txBody>
                  <a:tcPr anchor="ctr"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dirty="0"/>
                        <a:t>Německo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/>
                        <a:t>19 %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/>
                        <a:t>7 %</a:t>
                      </a:r>
                    </a:p>
                  </a:txBody>
                  <a:tcPr anchor="ctr"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dirty="0"/>
                        <a:t>Nizozemsko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/>
                        <a:t>21 %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pl-PL"/>
                        <a:t>6 % (21% daň z pojištění)</a:t>
                      </a:r>
                    </a:p>
                  </a:txBody>
                  <a:tcPr anchor="ctr"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dirty="0"/>
                        <a:t>Rakousko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/>
                        <a:t>20 %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/>
                        <a:t>10 %</a:t>
                      </a:r>
                    </a:p>
                  </a:txBody>
                  <a:tcPr anchor="ctr"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dirty="0"/>
                        <a:t>Slovensko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/>
                        <a:t>20 %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/>
                        <a:t>10 %</a:t>
                      </a:r>
                    </a:p>
                  </a:txBody>
                  <a:tcPr anchor="ctr"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dirty="0"/>
                        <a:t>Švédsko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/>
                        <a:t>25 %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12 %</a:t>
                      </a:r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 české sazby DPH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971600" y="1772816"/>
          <a:ext cx="7101822" cy="4480272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2367274"/>
                <a:gridCol w="2367274"/>
                <a:gridCol w="2367274"/>
              </a:tblGrid>
              <a:tr h="358422">
                <a:tc>
                  <a:txBody>
                    <a:bodyPr/>
                    <a:lstStyle/>
                    <a:p>
                      <a:r>
                        <a:rPr lang="cs-CZ" sz="1600" dirty="0"/>
                        <a:t>Období</a:t>
                      </a:r>
                    </a:p>
                  </a:txBody>
                  <a:tcPr marL="81280" marR="81280" marT="40640" marB="40640" anchor="ctr"/>
                </a:tc>
                <a:tc>
                  <a:txBody>
                    <a:bodyPr/>
                    <a:lstStyle/>
                    <a:p>
                      <a:r>
                        <a:rPr lang="cs-CZ" sz="1600"/>
                        <a:t>základní sazba</a:t>
                      </a:r>
                    </a:p>
                  </a:txBody>
                  <a:tcPr marL="81280" marR="81280" marT="40640" marB="40640" anchor="ctr"/>
                </a:tc>
                <a:tc>
                  <a:txBody>
                    <a:bodyPr/>
                    <a:lstStyle/>
                    <a:p>
                      <a:r>
                        <a:rPr lang="cs-CZ" sz="1600"/>
                        <a:t>snížená sazba</a:t>
                      </a:r>
                    </a:p>
                  </a:txBody>
                  <a:tcPr marL="81280" marR="81280" marT="40640" marB="40640" anchor="ctr"/>
                </a:tc>
              </a:tr>
              <a:tr h="627238">
                <a:tc>
                  <a:txBody>
                    <a:bodyPr/>
                    <a:lstStyle/>
                    <a:p>
                      <a:r>
                        <a:rPr lang="cs-CZ" sz="1600" dirty="0"/>
                        <a:t>1. 1. 1993 – 31. 12. 1994</a:t>
                      </a:r>
                    </a:p>
                  </a:txBody>
                  <a:tcPr marL="81280" marR="81280" marT="40640" marB="40640" anchor="ctr"/>
                </a:tc>
                <a:tc>
                  <a:txBody>
                    <a:bodyPr/>
                    <a:lstStyle/>
                    <a:p>
                      <a:r>
                        <a:rPr lang="cs-CZ" sz="1600"/>
                        <a:t>23 %</a:t>
                      </a:r>
                    </a:p>
                  </a:txBody>
                  <a:tcPr marL="81280" marR="81280" marT="40640" marB="40640" anchor="ctr"/>
                </a:tc>
                <a:tc>
                  <a:txBody>
                    <a:bodyPr/>
                    <a:lstStyle/>
                    <a:p>
                      <a:r>
                        <a:rPr lang="cs-CZ" sz="1600"/>
                        <a:t>5 %</a:t>
                      </a:r>
                    </a:p>
                  </a:txBody>
                  <a:tcPr marL="81280" marR="81280" marT="40640" marB="40640" anchor="ctr"/>
                </a:tc>
              </a:tr>
              <a:tr h="627238">
                <a:tc>
                  <a:txBody>
                    <a:bodyPr/>
                    <a:lstStyle/>
                    <a:p>
                      <a:r>
                        <a:rPr lang="cs-CZ" sz="1600"/>
                        <a:t>1. 1. 1995 – 30. 4. 2004</a:t>
                      </a:r>
                    </a:p>
                  </a:txBody>
                  <a:tcPr marL="81280" marR="81280" marT="40640" marB="40640" anchor="ctr"/>
                </a:tc>
                <a:tc>
                  <a:txBody>
                    <a:bodyPr/>
                    <a:lstStyle/>
                    <a:p>
                      <a:r>
                        <a:rPr lang="cs-CZ" sz="1600"/>
                        <a:t>22 %</a:t>
                      </a:r>
                    </a:p>
                  </a:txBody>
                  <a:tcPr marL="81280" marR="81280" marT="40640" marB="40640" anchor="ctr"/>
                </a:tc>
                <a:tc>
                  <a:txBody>
                    <a:bodyPr/>
                    <a:lstStyle/>
                    <a:p>
                      <a:r>
                        <a:rPr lang="cs-CZ" sz="1600"/>
                        <a:t>5 %</a:t>
                      </a:r>
                    </a:p>
                  </a:txBody>
                  <a:tcPr marL="81280" marR="81280" marT="40640" marB="40640" anchor="ctr"/>
                </a:tc>
              </a:tr>
              <a:tr h="627238">
                <a:tc>
                  <a:txBody>
                    <a:bodyPr/>
                    <a:lstStyle/>
                    <a:p>
                      <a:r>
                        <a:rPr lang="cs-CZ" sz="1600"/>
                        <a:t>1. 5. 2004 – 31. 12. 2007</a:t>
                      </a:r>
                    </a:p>
                  </a:txBody>
                  <a:tcPr marL="81280" marR="81280" marT="40640" marB="40640" anchor="ctr"/>
                </a:tc>
                <a:tc>
                  <a:txBody>
                    <a:bodyPr/>
                    <a:lstStyle/>
                    <a:p>
                      <a:r>
                        <a:rPr lang="cs-CZ" sz="1600"/>
                        <a:t>19 %</a:t>
                      </a:r>
                    </a:p>
                  </a:txBody>
                  <a:tcPr marL="81280" marR="81280" marT="40640" marB="40640" anchor="ctr"/>
                </a:tc>
                <a:tc>
                  <a:txBody>
                    <a:bodyPr/>
                    <a:lstStyle/>
                    <a:p>
                      <a:r>
                        <a:rPr lang="cs-CZ" sz="1600"/>
                        <a:t>5 %</a:t>
                      </a:r>
                    </a:p>
                  </a:txBody>
                  <a:tcPr marL="81280" marR="81280" marT="40640" marB="40640" anchor="ctr"/>
                </a:tc>
              </a:tr>
              <a:tr h="627238">
                <a:tc>
                  <a:txBody>
                    <a:bodyPr/>
                    <a:lstStyle/>
                    <a:p>
                      <a:r>
                        <a:rPr lang="cs-CZ" sz="1600"/>
                        <a:t>1. 1. 2008 – 31. 12. 2009</a:t>
                      </a:r>
                    </a:p>
                  </a:txBody>
                  <a:tcPr marL="81280" marR="81280" marT="40640" marB="40640" anchor="ctr"/>
                </a:tc>
                <a:tc>
                  <a:txBody>
                    <a:bodyPr/>
                    <a:lstStyle/>
                    <a:p>
                      <a:r>
                        <a:rPr lang="cs-CZ" sz="1600"/>
                        <a:t>19 %</a:t>
                      </a:r>
                    </a:p>
                  </a:txBody>
                  <a:tcPr marL="81280" marR="81280" marT="40640" marB="40640" anchor="ctr"/>
                </a:tc>
                <a:tc>
                  <a:txBody>
                    <a:bodyPr/>
                    <a:lstStyle/>
                    <a:p>
                      <a:r>
                        <a:rPr lang="cs-CZ" sz="1600"/>
                        <a:t>9 %</a:t>
                      </a:r>
                    </a:p>
                  </a:txBody>
                  <a:tcPr marL="81280" marR="81280" marT="40640" marB="40640" anchor="ctr"/>
                </a:tc>
              </a:tr>
              <a:tr h="627238">
                <a:tc>
                  <a:txBody>
                    <a:bodyPr/>
                    <a:lstStyle/>
                    <a:p>
                      <a:r>
                        <a:rPr lang="cs-CZ" sz="1600"/>
                        <a:t>1. 1. 2010 – 31. 12. 2011</a:t>
                      </a:r>
                    </a:p>
                  </a:txBody>
                  <a:tcPr marL="81280" marR="81280" marT="40640" marB="40640" anchor="ctr"/>
                </a:tc>
                <a:tc>
                  <a:txBody>
                    <a:bodyPr/>
                    <a:lstStyle/>
                    <a:p>
                      <a:r>
                        <a:rPr lang="cs-CZ" sz="1600"/>
                        <a:t>20 %</a:t>
                      </a:r>
                    </a:p>
                  </a:txBody>
                  <a:tcPr marL="81280" marR="81280" marT="40640" marB="40640" anchor="ctr"/>
                </a:tc>
                <a:tc>
                  <a:txBody>
                    <a:bodyPr/>
                    <a:lstStyle/>
                    <a:p>
                      <a:r>
                        <a:rPr lang="cs-CZ" sz="1600"/>
                        <a:t>10 %</a:t>
                      </a:r>
                    </a:p>
                  </a:txBody>
                  <a:tcPr marL="81280" marR="81280" marT="40640" marB="40640" anchor="ctr"/>
                </a:tc>
              </a:tr>
              <a:tr h="627238">
                <a:tc>
                  <a:txBody>
                    <a:bodyPr/>
                    <a:lstStyle/>
                    <a:p>
                      <a:r>
                        <a:rPr lang="cs-CZ" sz="1600"/>
                        <a:t>1. 1. 2012 – 31. 12. 2012</a:t>
                      </a:r>
                    </a:p>
                  </a:txBody>
                  <a:tcPr marL="81280" marR="81280" marT="40640" marB="40640" anchor="ctr"/>
                </a:tc>
                <a:tc>
                  <a:txBody>
                    <a:bodyPr/>
                    <a:lstStyle/>
                    <a:p>
                      <a:r>
                        <a:rPr lang="cs-CZ" sz="1600"/>
                        <a:t>20 %</a:t>
                      </a:r>
                    </a:p>
                  </a:txBody>
                  <a:tcPr marL="81280" marR="81280" marT="40640" marB="40640" anchor="ctr"/>
                </a:tc>
                <a:tc>
                  <a:txBody>
                    <a:bodyPr/>
                    <a:lstStyle/>
                    <a:p>
                      <a:r>
                        <a:rPr lang="cs-CZ" sz="1600"/>
                        <a:t>14 %</a:t>
                      </a:r>
                    </a:p>
                  </a:txBody>
                  <a:tcPr marL="81280" marR="81280" marT="40640" marB="40640" anchor="ctr"/>
                </a:tc>
              </a:tr>
              <a:tr h="358422">
                <a:tc>
                  <a:txBody>
                    <a:bodyPr/>
                    <a:lstStyle/>
                    <a:p>
                      <a:r>
                        <a:rPr lang="cs-CZ" sz="1600"/>
                        <a:t>od 1. 1. 2013</a:t>
                      </a:r>
                    </a:p>
                  </a:txBody>
                  <a:tcPr marL="81280" marR="81280" marT="40640" marB="40640" anchor="ctr"/>
                </a:tc>
                <a:tc>
                  <a:txBody>
                    <a:bodyPr/>
                    <a:lstStyle/>
                    <a:p>
                      <a:r>
                        <a:rPr lang="cs-CZ" sz="1600" dirty="0"/>
                        <a:t>21 %</a:t>
                      </a:r>
                    </a:p>
                  </a:txBody>
                  <a:tcPr marL="81280" marR="81280" marT="40640" marB="40640" anchor="ctr"/>
                </a:tc>
                <a:tc>
                  <a:txBody>
                    <a:bodyPr/>
                    <a:lstStyle/>
                    <a:p>
                      <a:r>
                        <a:rPr lang="cs-CZ" sz="1600" dirty="0"/>
                        <a:t>15 %</a:t>
                      </a:r>
                    </a:p>
                  </a:txBody>
                  <a:tcPr marL="81280" marR="81280" marT="40640" marB="40640"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Vypočti cenu notebooku s DPH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fontAlgn="ctr">
              <a:buNone/>
            </a:pPr>
            <a:endParaRPr lang="cs-CZ" dirty="0" smtClean="0"/>
          </a:p>
          <a:p>
            <a:pPr fontAlgn="ctr">
              <a:buNone/>
            </a:pPr>
            <a:r>
              <a:rPr lang="cs-CZ" dirty="0" smtClean="0"/>
              <a:t>Cena </a:t>
            </a:r>
            <a:r>
              <a:rPr lang="cs-CZ" dirty="0" smtClean="0"/>
              <a:t>bez </a:t>
            </a:r>
            <a:r>
              <a:rPr lang="cs-CZ" dirty="0" smtClean="0"/>
              <a:t>DPH: 30</a:t>
            </a:r>
            <a:r>
              <a:rPr lang="cs-CZ" dirty="0" smtClean="0"/>
              <a:t> 578</a:t>
            </a:r>
            <a:r>
              <a:rPr lang="cs-CZ" dirty="0" smtClean="0"/>
              <a:t>,- Kč</a:t>
            </a:r>
          </a:p>
          <a:p>
            <a:pPr fontAlgn="ctr">
              <a:buNone/>
            </a:pPr>
            <a:endParaRPr lang="cs-CZ" dirty="0" smtClean="0"/>
          </a:p>
          <a:p>
            <a:pPr fontAlgn="ctr">
              <a:buNone/>
            </a:pPr>
            <a:r>
              <a:rPr lang="cs-CZ" dirty="0" smtClean="0"/>
              <a:t>Cena </a:t>
            </a:r>
            <a:r>
              <a:rPr lang="cs-CZ" dirty="0" smtClean="0"/>
              <a:t>s </a:t>
            </a:r>
            <a:r>
              <a:rPr lang="cs-CZ" dirty="0" smtClean="0"/>
              <a:t>DPH:</a:t>
            </a:r>
            <a:endParaRPr lang="cs-CZ" dirty="0" smtClean="0"/>
          </a:p>
          <a:p>
            <a:pPr fontAlgn="ctr"/>
            <a:endParaRPr lang="cs-CZ" dirty="0" smtClean="0"/>
          </a:p>
          <a:p>
            <a:pPr fontAlgn="ctr">
              <a:buNone/>
            </a:pPr>
            <a:endParaRPr lang="cs-CZ" dirty="0" smtClean="0"/>
          </a:p>
          <a:p>
            <a:pPr fontAlgn="ctr">
              <a:buNone/>
            </a:pPr>
            <a:endParaRPr lang="cs-CZ" dirty="0" smtClean="0"/>
          </a:p>
          <a:p>
            <a:pPr fontAlgn="ctr">
              <a:buNone/>
            </a:pPr>
            <a:endParaRPr lang="cs-CZ" dirty="0" smtClean="0"/>
          </a:p>
          <a:p>
            <a:pPr fontAlgn="ctr">
              <a:buNone/>
            </a:pPr>
            <a:endParaRPr lang="cs-CZ" dirty="0" smtClean="0"/>
          </a:p>
          <a:p>
            <a:pPr fontAlgn="ctr">
              <a:buNone/>
            </a:pPr>
            <a:endParaRPr lang="cs-CZ" dirty="0" smtClean="0"/>
          </a:p>
          <a:p>
            <a:pPr fontAlgn="ctr">
              <a:buNone/>
            </a:pPr>
            <a:r>
              <a:rPr lang="cs-CZ" dirty="0" smtClean="0">
                <a:hlinkClick r:id="rId2" action="ppaction://hlinksldjump"/>
              </a:rPr>
              <a:t>ŘEŠENÍ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11322" name="Rectangle 58"/>
          <p:cNvSpPr>
            <a:spLocks noChangeArrowheads="1"/>
          </p:cNvSpPr>
          <p:nvPr/>
        </p:nvSpPr>
        <p:spPr bwMode="auto">
          <a:xfrm>
            <a:off x="0" y="0"/>
            <a:ext cx="106363" cy="0"/>
          </a:xfrm>
          <a:prstGeom prst="rect">
            <a:avLst/>
          </a:prstGeom>
          <a:solidFill>
            <a:srgbClr val="ECECEC"/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800" b="1" i="0" u="none" strike="noStrike" cap="none" normalizeH="0" baseline="0" smtClean="0">
                <a:ln>
                  <a:noFill/>
                </a:ln>
                <a:solidFill>
                  <a:srgbClr val="BAC6DA"/>
                </a:solidFill>
                <a:effectLst/>
                <a:latin typeface="Arial" pitchFamily="34" charset="0"/>
                <a:cs typeface="Arial" pitchFamily="34" charset="0"/>
              </a:rPr>
              <a:t>Ultrabook - Intel Core i7 3517U Ivy Bridge, 13.3" LED 1920x1080 matný IPS, RAM 4GB, NVIDIA GeForce GT620M 1GB, SSD 2x 256GB, WiFi, Bluetooth 4.0, USB 3.0, Webkamera, HDMI, Windows 8 Pro 64-bit</a:t>
            </a:r>
            <a:r>
              <a:rPr kumimoji="0" lang="cs-CZ" sz="9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 descr="C:\Users\ŠIC\AppData\Local\Microsoft\Windows\Temporary Internet Files\Content.IE5\OP2D9FV3\MC90037886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5004048" y="3068960"/>
            <a:ext cx="2984486" cy="25879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Vypočti cenu televize s DPH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fontAlgn="ctr">
              <a:buNone/>
            </a:pPr>
            <a:endParaRPr lang="cs-CZ" dirty="0" smtClean="0"/>
          </a:p>
          <a:p>
            <a:pPr fontAlgn="ctr">
              <a:buNone/>
            </a:pPr>
            <a:r>
              <a:rPr lang="cs-CZ" dirty="0" smtClean="0"/>
              <a:t>Cena </a:t>
            </a:r>
            <a:r>
              <a:rPr lang="cs-CZ" dirty="0" smtClean="0"/>
              <a:t>bez </a:t>
            </a:r>
            <a:r>
              <a:rPr lang="cs-CZ" dirty="0" smtClean="0"/>
              <a:t>DPH: 13 874,- Kč</a:t>
            </a:r>
          </a:p>
          <a:p>
            <a:pPr fontAlgn="ctr">
              <a:buNone/>
            </a:pPr>
            <a:endParaRPr lang="cs-CZ" dirty="0" smtClean="0"/>
          </a:p>
          <a:p>
            <a:pPr fontAlgn="ctr">
              <a:buNone/>
            </a:pPr>
            <a:r>
              <a:rPr lang="cs-CZ" dirty="0" smtClean="0"/>
              <a:t>Cena </a:t>
            </a:r>
            <a:r>
              <a:rPr lang="cs-CZ" dirty="0" smtClean="0"/>
              <a:t>s </a:t>
            </a:r>
            <a:r>
              <a:rPr lang="cs-CZ" dirty="0" smtClean="0"/>
              <a:t>DPH:</a:t>
            </a:r>
          </a:p>
          <a:p>
            <a:pPr fontAlgn="ctr">
              <a:buNone/>
            </a:pPr>
            <a:endParaRPr lang="cs-CZ" dirty="0" smtClean="0"/>
          </a:p>
          <a:p>
            <a:pPr fontAlgn="ctr">
              <a:buNone/>
            </a:pPr>
            <a:endParaRPr lang="cs-CZ" dirty="0" smtClean="0"/>
          </a:p>
          <a:p>
            <a:pPr fontAlgn="ctr">
              <a:buNone/>
            </a:pPr>
            <a:endParaRPr lang="cs-CZ" dirty="0" smtClean="0"/>
          </a:p>
          <a:p>
            <a:pPr fontAlgn="ctr">
              <a:buNone/>
            </a:pPr>
            <a:endParaRPr lang="cs-CZ" dirty="0" smtClean="0"/>
          </a:p>
          <a:p>
            <a:pPr fontAlgn="ctr">
              <a:buNone/>
            </a:pPr>
            <a:endParaRPr lang="cs-CZ" dirty="0" smtClean="0"/>
          </a:p>
          <a:p>
            <a:pPr fontAlgn="ctr">
              <a:buNone/>
            </a:pPr>
            <a:endParaRPr lang="cs-CZ" dirty="0" smtClean="0"/>
          </a:p>
          <a:p>
            <a:pPr fontAlgn="ctr">
              <a:buNone/>
            </a:pPr>
            <a:r>
              <a:rPr lang="cs-CZ" dirty="0" smtClean="0">
                <a:hlinkClick r:id="rId2" action="ppaction://hlinksldjump"/>
              </a:rPr>
              <a:t>ŘEŠENÍ</a:t>
            </a:r>
            <a:endParaRPr lang="cs-CZ" dirty="0" smtClean="0"/>
          </a:p>
          <a:p>
            <a:pPr fontAlgn="ctr"/>
            <a:endParaRPr lang="cs-CZ" dirty="0" smtClean="0"/>
          </a:p>
          <a:p>
            <a:pPr fontAlgn="ctr"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11322" name="Rectangle 58"/>
          <p:cNvSpPr>
            <a:spLocks noChangeArrowheads="1"/>
          </p:cNvSpPr>
          <p:nvPr/>
        </p:nvSpPr>
        <p:spPr bwMode="auto">
          <a:xfrm>
            <a:off x="0" y="0"/>
            <a:ext cx="106363" cy="0"/>
          </a:xfrm>
          <a:prstGeom prst="rect">
            <a:avLst/>
          </a:prstGeom>
          <a:solidFill>
            <a:srgbClr val="ECECEC"/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800" b="1" i="0" u="none" strike="noStrike" cap="none" normalizeH="0" baseline="0" smtClean="0">
                <a:ln>
                  <a:noFill/>
                </a:ln>
                <a:solidFill>
                  <a:srgbClr val="BAC6DA"/>
                </a:solidFill>
                <a:effectLst/>
                <a:latin typeface="Arial" pitchFamily="34" charset="0"/>
                <a:cs typeface="Arial" pitchFamily="34" charset="0"/>
              </a:rPr>
              <a:t>Ultrabook - Intel Core i7 3517U Ivy Bridge, 13.3" LED 1920x1080 matný IPS, RAM 4GB, NVIDIA GeForce GT620M 1GB, SSD 2x 256GB, WiFi, Bluetooth 4.0, USB 3.0, Webkamera, HDMI, Windows 8 Pro 64-bit</a:t>
            </a:r>
            <a:r>
              <a:rPr kumimoji="0" lang="cs-CZ" sz="9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 descr="C:\Users\ŠIC\AppData\Local\Microsoft\Windows\Temporary Internet Files\Content.IE5\OP2D9FV3\MC90043251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4572000" y="2852936"/>
            <a:ext cx="3689374" cy="295149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Vypočti cenu auta bez DPH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fontAlgn="ctr">
              <a:buNone/>
            </a:pPr>
            <a:endParaRPr lang="cs-CZ" dirty="0" smtClean="0"/>
          </a:p>
          <a:p>
            <a:pPr fontAlgn="ctr">
              <a:buNone/>
            </a:pPr>
            <a:r>
              <a:rPr lang="cs-CZ" dirty="0" smtClean="0"/>
              <a:t>Cena </a:t>
            </a:r>
            <a:r>
              <a:rPr lang="cs-CZ" dirty="0" smtClean="0"/>
              <a:t>bez </a:t>
            </a:r>
            <a:r>
              <a:rPr lang="cs-CZ" dirty="0" smtClean="0"/>
              <a:t>DPH:</a:t>
            </a:r>
          </a:p>
          <a:p>
            <a:pPr fontAlgn="ctr">
              <a:buNone/>
            </a:pPr>
            <a:endParaRPr lang="cs-CZ" dirty="0" smtClean="0"/>
          </a:p>
          <a:p>
            <a:pPr fontAlgn="ctr">
              <a:buNone/>
            </a:pPr>
            <a:r>
              <a:rPr lang="cs-CZ" dirty="0" smtClean="0"/>
              <a:t>Cena </a:t>
            </a:r>
            <a:r>
              <a:rPr lang="cs-CZ" dirty="0" smtClean="0"/>
              <a:t>s </a:t>
            </a:r>
            <a:r>
              <a:rPr lang="cs-CZ" dirty="0" smtClean="0"/>
              <a:t>DPH:  568 900,- Kč</a:t>
            </a:r>
          </a:p>
          <a:p>
            <a:pPr fontAlgn="ctr">
              <a:buNone/>
            </a:pPr>
            <a:endParaRPr lang="cs-CZ" dirty="0" smtClean="0"/>
          </a:p>
          <a:p>
            <a:pPr fontAlgn="ctr">
              <a:buNone/>
            </a:pPr>
            <a:endParaRPr lang="cs-CZ" dirty="0" smtClean="0"/>
          </a:p>
          <a:p>
            <a:pPr fontAlgn="ctr">
              <a:buNone/>
            </a:pPr>
            <a:endParaRPr lang="cs-CZ" dirty="0" smtClean="0"/>
          </a:p>
          <a:p>
            <a:pPr fontAlgn="ctr">
              <a:buNone/>
            </a:pPr>
            <a:endParaRPr lang="cs-CZ" dirty="0" smtClean="0"/>
          </a:p>
          <a:p>
            <a:pPr fontAlgn="ctr">
              <a:buNone/>
            </a:pPr>
            <a:endParaRPr lang="cs-CZ" dirty="0" smtClean="0"/>
          </a:p>
          <a:p>
            <a:pPr fontAlgn="ctr">
              <a:buNone/>
            </a:pPr>
            <a:endParaRPr lang="cs-CZ" dirty="0" smtClean="0"/>
          </a:p>
          <a:p>
            <a:pPr fontAlgn="ctr">
              <a:buNone/>
            </a:pPr>
            <a:r>
              <a:rPr lang="cs-CZ" dirty="0" smtClean="0">
                <a:hlinkClick r:id="rId2" action="ppaction://hlinksldjump"/>
              </a:rPr>
              <a:t>ŘEŠENÍ</a:t>
            </a:r>
            <a:endParaRPr lang="cs-CZ" dirty="0" smtClean="0"/>
          </a:p>
          <a:p>
            <a:pPr fontAlgn="ctr"/>
            <a:endParaRPr lang="cs-CZ" dirty="0" smtClean="0"/>
          </a:p>
          <a:p>
            <a:pPr fontAlgn="ctr"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11322" name="Rectangle 58"/>
          <p:cNvSpPr>
            <a:spLocks noChangeArrowheads="1"/>
          </p:cNvSpPr>
          <p:nvPr/>
        </p:nvSpPr>
        <p:spPr bwMode="auto">
          <a:xfrm>
            <a:off x="0" y="0"/>
            <a:ext cx="106363" cy="0"/>
          </a:xfrm>
          <a:prstGeom prst="rect">
            <a:avLst/>
          </a:prstGeom>
          <a:solidFill>
            <a:srgbClr val="ECECEC"/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800" b="1" i="0" u="none" strike="noStrike" cap="none" normalizeH="0" baseline="0" smtClean="0">
                <a:ln>
                  <a:noFill/>
                </a:ln>
                <a:solidFill>
                  <a:srgbClr val="BAC6DA"/>
                </a:solidFill>
                <a:effectLst/>
                <a:latin typeface="Arial" pitchFamily="34" charset="0"/>
                <a:cs typeface="Arial" pitchFamily="34" charset="0"/>
              </a:rPr>
              <a:t>Ultrabook - Intel Core i7 3517U Ivy Bridge, 13.3" LED 1920x1080 matný IPS, RAM 4GB, NVIDIA GeForce GT620M 1GB, SSD 2x 256GB, WiFi, Bluetooth 4.0, USB 3.0, Webkamera, HDMI, Windows 8 Pro 64-bit</a:t>
            </a:r>
            <a:r>
              <a:rPr kumimoji="0" lang="cs-CZ" sz="9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2" name="Picture 2" descr="C:\Users\ŠIC\AppData\Local\Microsoft\Windows\Temporary Internet Files\Content.IE5\NKSEFAOL\MC90044173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4499992" y="2564904"/>
            <a:ext cx="3535288" cy="35352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Vypočti cenu limonády bez DPH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fontAlgn="ctr">
              <a:buNone/>
            </a:pPr>
            <a:endParaRPr lang="cs-CZ" dirty="0" smtClean="0"/>
          </a:p>
          <a:p>
            <a:pPr fontAlgn="ctr">
              <a:buNone/>
            </a:pPr>
            <a:r>
              <a:rPr lang="cs-CZ" dirty="0" smtClean="0"/>
              <a:t>Cena </a:t>
            </a:r>
            <a:r>
              <a:rPr lang="cs-CZ" dirty="0" smtClean="0"/>
              <a:t>bez </a:t>
            </a:r>
            <a:r>
              <a:rPr lang="cs-CZ" dirty="0" smtClean="0"/>
              <a:t>DPH:</a:t>
            </a:r>
          </a:p>
          <a:p>
            <a:pPr fontAlgn="ctr">
              <a:buNone/>
            </a:pPr>
            <a:endParaRPr lang="cs-CZ" dirty="0" smtClean="0"/>
          </a:p>
          <a:p>
            <a:pPr fontAlgn="ctr">
              <a:buNone/>
            </a:pPr>
            <a:r>
              <a:rPr lang="cs-CZ" dirty="0" smtClean="0"/>
              <a:t>Cena </a:t>
            </a:r>
            <a:r>
              <a:rPr lang="cs-CZ" dirty="0" smtClean="0"/>
              <a:t>s </a:t>
            </a:r>
            <a:r>
              <a:rPr lang="cs-CZ" dirty="0" smtClean="0"/>
              <a:t>DPH:  22,- Kč</a:t>
            </a:r>
          </a:p>
          <a:p>
            <a:pPr fontAlgn="ctr">
              <a:buNone/>
            </a:pPr>
            <a:endParaRPr lang="cs-CZ" dirty="0" smtClean="0"/>
          </a:p>
          <a:p>
            <a:pPr fontAlgn="ctr">
              <a:buNone/>
            </a:pPr>
            <a:endParaRPr lang="cs-CZ" dirty="0" smtClean="0"/>
          </a:p>
          <a:p>
            <a:pPr fontAlgn="ctr">
              <a:buNone/>
            </a:pPr>
            <a:endParaRPr lang="cs-CZ" dirty="0" smtClean="0"/>
          </a:p>
          <a:p>
            <a:pPr fontAlgn="ctr">
              <a:buNone/>
            </a:pPr>
            <a:endParaRPr lang="cs-CZ" dirty="0" smtClean="0"/>
          </a:p>
          <a:p>
            <a:pPr fontAlgn="ctr">
              <a:buNone/>
            </a:pPr>
            <a:endParaRPr lang="cs-CZ" dirty="0" smtClean="0"/>
          </a:p>
          <a:p>
            <a:pPr fontAlgn="ctr">
              <a:buNone/>
            </a:pPr>
            <a:endParaRPr lang="cs-CZ" dirty="0" smtClean="0"/>
          </a:p>
          <a:p>
            <a:pPr fontAlgn="ctr">
              <a:buNone/>
            </a:pPr>
            <a:r>
              <a:rPr lang="cs-CZ" dirty="0" smtClean="0">
                <a:hlinkClick r:id="rId2" action="ppaction://hlinksldjump"/>
              </a:rPr>
              <a:t>ŘEŠENÍ</a:t>
            </a:r>
            <a:endParaRPr lang="cs-CZ" dirty="0" smtClean="0"/>
          </a:p>
          <a:p>
            <a:pPr fontAlgn="ctr"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11322" name="Rectangle 58"/>
          <p:cNvSpPr>
            <a:spLocks noChangeArrowheads="1"/>
          </p:cNvSpPr>
          <p:nvPr/>
        </p:nvSpPr>
        <p:spPr bwMode="auto">
          <a:xfrm>
            <a:off x="0" y="0"/>
            <a:ext cx="106363" cy="0"/>
          </a:xfrm>
          <a:prstGeom prst="rect">
            <a:avLst/>
          </a:prstGeom>
          <a:solidFill>
            <a:srgbClr val="ECECEC"/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800" b="1" i="0" u="none" strike="noStrike" cap="none" normalizeH="0" baseline="0" smtClean="0">
                <a:ln>
                  <a:noFill/>
                </a:ln>
                <a:solidFill>
                  <a:srgbClr val="BAC6DA"/>
                </a:solidFill>
                <a:effectLst/>
                <a:latin typeface="Arial" pitchFamily="34" charset="0"/>
                <a:cs typeface="Arial" pitchFamily="34" charset="0"/>
              </a:rPr>
              <a:t>Ultrabook - Intel Core i7 3517U Ivy Bridge, 13.3" LED 1920x1080 matný IPS, RAM 4GB, NVIDIA GeForce GT620M 1GB, SSD 2x 256GB, WiFi, Bluetooth 4.0, USB 3.0, Webkamera, HDMI, Windows 8 Pro 64-bit</a:t>
            </a:r>
            <a:r>
              <a:rPr kumimoji="0" lang="cs-CZ" sz="9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6" name="Picture 2" descr="C:\Users\ŠIC\AppData\Local\Microsoft\Windows\Temporary Internet Files\Content.IE5\B4G49S51\MC90019918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2564904"/>
            <a:ext cx="2041886" cy="32586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Vypočti cenu chleba s DPH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fontAlgn="ctr">
              <a:buNone/>
            </a:pPr>
            <a:endParaRPr lang="cs-CZ" dirty="0" smtClean="0"/>
          </a:p>
          <a:p>
            <a:pPr fontAlgn="ctr">
              <a:buNone/>
            </a:pPr>
            <a:r>
              <a:rPr lang="cs-CZ" dirty="0" smtClean="0"/>
              <a:t>Cena </a:t>
            </a:r>
            <a:r>
              <a:rPr lang="cs-CZ" dirty="0" smtClean="0"/>
              <a:t>bez </a:t>
            </a:r>
            <a:r>
              <a:rPr lang="cs-CZ" dirty="0" smtClean="0"/>
              <a:t>DPH:  24,90 Kč</a:t>
            </a:r>
          </a:p>
          <a:p>
            <a:pPr fontAlgn="ctr">
              <a:buNone/>
            </a:pPr>
            <a:endParaRPr lang="cs-CZ" dirty="0" smtClean="0"/>
          </a:p>
          <a:p>
            <a:pPr fontAlgn="ctr">
              <a:buNone/>
            </a:pPr>
            <a:r>
              <a:rPr lang="cs-CZ" dirty="0" smtClean="0"/>
              <a:t>Cena </a:t>
            </a:r>
            <a:r>
              <a:rPr lang="cs-CZ" dirty="0" smtClean="0"/>
              <a:t>s </a:t>
            </a:r>
            <a:r>
              <a:rPr lang="cs-CZ" dirty="0" smtClean="0"/>
              <a:t>DPH:</a:t>
            </a:r>
          </a:p>
          <a:p>
            <a:pPr fontAlgn="ctr">
              <a:buNone/>
            </a:pPr>
            <a:endParaRPr lang="cs-CZ" dirty="0" smtClean="0"/>
          </a:p>
          <a:p>
            <a:pPr fontAlgn="ctr">
              <a:buNone/>
            </a:pPr>
            <a:endParaRPr lang="cs-CZ" dirty="0" smtClean="0"/>
          </a:p>
          <a:p>
            <a:pPr fontAlgn="ctr">
              <a:buNone/>
            </a:pPr>
            <a:endParaRPr lang="cs-CZ" dirty="0" smtClean="0"/>
          </a:p>
          <a:p>
            <a:pPr fontAlgn="ctr">
              <a:buNone/>
            </a:pPr>
            <a:endParaRPr lang="cs-CZ" dirty="0" smtClean="0"/>
          </a:p>
          <a:p>
            <a:pPr fontAlgn="ctr">
              <a:buNone/>
            </a:pPr>
            <a:endParaRPr lang="cs-CZ" dirty="0" smtClean="0"/>
          </a:p>
          <a:p>
            <a:pPr fontAlgn="ctr">
              <a:buNone/>
            </a:pPr>
            <a:endParaRPr lang="cs-CZ" dirty="0" smtClean="0"/>
          </a:p>
          <a:p>
            <a:pPr fontAlgn="ctr">
              <a:buNone/>
            </a:pPr>
            <a:r>
              <a:rPr lang="cs-CZ" dirty="0" smtClean="0">
                <a:hlinkClick r:id="rId2" action="ppaction://hlinksldjump"/>
              </a:rPr>
              <a:t>ŘEŠENÍ</a:t>
            </a:r>
            <a:endParaRPr lang="cs-CZ" dirty="0" smtClean="0"/>
          </a:p>
          <a:p>
            <a:pPr fontAlgn="ctr"/>
            <a:endParaRPr lang="cs-CZ" dirty="0" smtClean="0"/>
          </a:p>
          <a:p>
            <a:pPr fontAlgn="ctr"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11322" name="Rectangle 58"/>
          <p:cNvSpPr>
            <a:spLocks noChangeArrowheads="1"/>
          </p:cNvSpPr>
          <p:nvPr/>
        </p:nvSpPr>
        <p:spPr bwMode="auto">
          <a:xfrm>
            <a:off x="0" y="0"/>
            <a:ext cx="106363" cy="0"/>
          </a:xfrm>
          <a:prstGeom prst="rect">
            <a:avLst/>
          </a:prstGeom>
          <a:solidFill>
            <a:srgbClr val="ECECEC"/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800" b="1" i="0" u="none" strike="noStrike" cap="none" normalizeH="0" baseline="0" smtClean="0">
                <a:ln>
                  <a:noFill/>
                </a:ln>
                <a:solidFill>
                  <a:srgbClr val="BAC6DA"/>
                </a:solidFill>
                <a:effectLst/>
                <a:latin typeface="Arial" pitchFamily="34" charset="0"/>
                <a:cs typeface="Arial" pitchFamily="34" charset="0"/>
              </a:rPr>
              <a:t>Ultrabook - Intel Core i7 3517U Ivy Bridge, 13.3" LED 1920x1080 matný IPS, RAM 4GB, NVIDIA GeForce GT620M 1GB, SSD 2x 256GB, WiFi, Bluetooth 4.0, USB 3.0, Webkamera, HDMI, Windows 8 Pro 64-bit</a:t>
            </a:r>
            <a:r>
              <a:rPr kumimoji="0" lang="cs-CZ" sz="9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7172" name="Picture 4" descr="C:\Users\ŠIC\AppData\Local\Microsoft\Windows\Temporary Internet Files\Content.IE5\OP2D9FV3\MP90040252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2996952"/>
            <a:ext cx="3284984" cy="328498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Vypočti cenu notebooku s DPH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fontAlgn="ctr">
              <a:buNone/>
            </a:pPr>
            <a:endParaRPr lang="cs-CZ" dirty="0" smtClean="0"/>
          </a:p>
          <a:p>
            <a:pPr fontAlgn="ctr">
              <a:buNone/>
            </a:pPr>
            <a:r>
              <a:rPr lang="cs-CZ" dirty="0" smtClean="0"/>
              <a:t>Cena </a:t>
            </a:r>
            <a:r>
              <a:rPr lang="cs-CZ" dirty="0" smtClean="0"/>
              <a:t>bez </a:t>
            </a:r>
            <a:r>
              <a:rPr lang="cs-CZ" dirty="0" smtClean="0"/>
              <a:t>DPH: 30</a:t>
            </a:r>
            <a:r>
              <a:rPr lang="cs-CZ" dirty="0" smtClean="0"/>
              <a:t> 578</a:t>
            </a:r>
            <a:r>
              <a:rPr lang="cs-CZ" dirty="0" smtClean="0"/>
              <a:t>,- Kč</a:t>
            </a:r>
          </a:p>
          <a:p>
            <a:pPr fontAlgn="ctr">
              <a:buNone/>
            </a:pPr>
            <a:endParaRPr lang="cs-CZ" dirty="0" smtClean="0"/>
          </a:p>
          <a:p>
            <a:pPr fontAlgn="ctr">
              <a:buNone/>
            </a:pPr>
            <a:r>
              <a:rPr lang="cs-CZ" dirty="0" smtClean="0"/>
              <a:t>Cena </a:t>
            </a:r>
            <a:r>
              <a:rPr lang="cs-CZ" dirty="0" smtClean="0"/>
              <a:t>s </a:t>
            </a:r>
            <a:r>
              <a:rPr lang="cs-CZ" dirty="0" smtClean="0"/>
              <a:t>DPH: </a:t>
            </a:r>
            <a:r>
              <a:rPr lang="cs-CZ" dirty="0" smtClean="0">
                <a:solidFill>
                  <a:srgbClr val="FF0000"/>
                </a:solidFill>
              </a:rPr>
              <a:t> 30 999 Kč</a:t>
            </a:r>
          </a:p>
          <a:p>
            <a:pPr font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font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font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font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font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font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fontAlgn="ctr">
              <a:buNone/>
            </a:pPr>
            <a:r>
              <a:rPr lang="cs-CZ" dirty="0" smtClean="0">
                <a:solidFill>
                  <a:srgbClr val="FF0000"/>
                </a:solidFill>
                <a:hlinkClick r:id="rId2" action="ppaction://hlinksldjump"/>
              </a:rPr>
              <a:t>ZPĚT</a:t>
            </a:r>
            <a:endParaRPr lang="cs-CZ" dirty="0" smtClean="0"/>
          </a:p>
          <a:p>
            <a:pPr fontAlgn="ctr"/>
            <a:endParaRPr lang="cs-CZ" dirty="0" smtClean="0"/>
          </a:p>
          <a:p>
            <a:pPr fontAlgn="ctr"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11322" name="Rectangle 58"/>
          <p:cNvSpPr>
            <a:spLocks noChangeArrowheads="1"/>
          </p:cNvSpPr>
          <p:nvPr/>
        </p:nvSpPr>
        <p:spPr bwMode="auto">
          <a:xfrm>
            <a:off x="0" y="0"/>
            <a:ext cx="106363" cy="0"/>
          </a:xfrm>
          <a:prstGeom prst="rect">
            <a:avLst/>
          </a:prstGeom>
          <a:solidFill>
            <a:srgbClr val="ECECEC"/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800" b="1" i="0" u="none" strike="noStrike" cap="none" normalizeH="0" baseline="0" smtClean="0">
                <a:ln>
                  <a:noFill/>
                </a:ln>
                <a:solidFill>
                  <a:srgbClr val="BAC6DA"/>
                </a:solidFill>
                <a:effectLst/>
                <a:latin typeface="Arial" pitchFamily="34" charset="0"/>
                <a:cs typeface="Arial" pitchFamily="34" charset="0"/>
              </a:rPr>
              <a:t>Ultrabook - Intel Core i7 3517U Ivy Bridge, 13.3" LED 1920x1080 matný IPS, RAM 4GB, NVIDIA GeForce GT620M 1GB, SSD 2x 256GB, WiFi, Bluetooth 4.0, USB 3.0, Webkamera, HDMI, Windows 8 Pro 64-bit</a:t>
            </a:r>
            <a:r>
              <a:rPr kumimoji="0" lang="cs-CZ" sz="9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 descr="C:\Users\ŠIC\AppData\Local\Microsoft\Windows\Temporary Internet Files\Content.IE5\OP2D9FV3\MC90037886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5004048" y="3068960"/>
            <a:ext cx="2984486" cy="25879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Vypočti cenu televize s DPH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fontAlgn="ctr">
              <a:buNone/>
            </a:pPr>
            <a:endParaRPr lang="cs-CZ" dirty="0" smtClean="0"/>
          </a:p>
          <a:p>
            <a:pPr fontAlgn="ctr">
              <a:buNone/>
            </a:pPr>
            <a:r>
              <a:rPr lang="cs-CZ" dirty="0" smtClean="0"/>
              <a:t>Cena </a:t>
            </a:r>
            <a:r>
              <a:rPr lang="cs-CZ" dirty="0" smtClean="0"/>
              <a:t>bez </a:t>
            </a:r>
            <a:r>
              <a:rPr lang="cs-CZ" dirty="0" smtClean="0"/>
              <a:t>DPH: 13 874,- Kč</a:t>
            </a:r>
          </a:p>
          <a:p>
            <a:pPr fontAlgn="ctr">
              <a:buNone/>
            </a:pPr>
            <a:endParaRPr lang="cs-CZ" dirty="0" smtClean="0"/>
          </a:p>
          <a:p>
            <a:pPr fontAlgn="ctr">
              <a:buNone/>
            </a:pPr>
            <a:r>
              <a:rPr lang="cs-CZ" dirty="0" smtClean="0"/>
              <a:t>Cena </a:t>
            </a:r>
            <a:r>
              <a:rPr lang="cs-CZ" dirty="0" smtClean="0"/>
              <a:t>s </a:t>
            </a:r>
            <a:r>
              <a:rPr lang="cs-CZ" dirty="0" smtClean="0"/>
              <a:t>DPH: </a:t>
            </a:r>
            <a:r>
              <a:rPr lang="cs-CZ" dirty="0" smtClean="0">
                <a:solidFill>
                  <a:srgbClr val="FF0000"/>
                </a:solidFill>
              </a:rPr>
              <a:t>16 788,- Kč</a:t>
            </a:r>
          </a:p>
          <a:p>
            <a:pPr font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font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font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font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font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font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fontAlgn="ctr">
              <a:buNone/>
            </a:pPr>
            <a:r>
              <a:rPr lang="cs-CZ" dirty="0" smtClean="0">
                <a:solidFill>
                  <a:srgbClr val="FF0000"/>
                </a:solidFill>
                <a:hlinkClick r:id="rId2" action="ppaction://hlinksldjump"/>
              </a:rPr>
              <a:t>ZPĚT</a:t>
            </a:r>
            <a:endParaRPr lang="cs-CZ" dirty="0" smtClean="0">
              <a:solidFill>
                <a:srgbClr val="FF0000"/>
              </a:solidFill>
            </a:endParaRPr>
          </a:p>
          <a:p>
            <a:pPr fontAlgn="ctr"/>
            <a:endParaRPr lang="cs-CZ" dirty="0" smtClean="0"/>
          </a:p>
          <a:p>
            <a:pPr fontAlgn="ctr"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11322" name="Rectangle 58"/>
          <p:cNvSpPr>
            <a:spLocks noChangeArrowheads="1"/>
          </p:cNvSpPr>
          <p:nvPr/>
        </p:nvSpPr>
        <p:spPr bwMode="auto">
          <a:xfrm>
            <a:off x="0" y="0"/>
            <a:ext cx="106363" cy="0"/>
          </a:xfrm>
          <a:prstGeom prst="rect">
            <a:avLst/>
          </a:prstGeom>
          <a:solidFill>
            <a:srgbClr val="ECECEC"/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800" b="1" i="0" u="none" strike="noStrike" cap="none" normalizeH="0" baseline="0" smtClean="0">
                <a:ln>
                  <a:noFill/>
                </a:ln>
                <a:solidFill>
                  <a:srgbClr val="BAC6DA"/>
                </a:solidFill>
                <a:effectLst/>
                <a:latin typeface="Arial" pitchFamily="34" charset="0"/>
                <a:cs typeface="Arial" pitchFamily="34" charset="0"/>
              </a:rPr>
              <a:t>Ultrabook - Intel Core i7 3517U Ivy Bridge, 13.3" LED 1920x1080 matný IPS, RAM 4GB, NVIDIA GeForce GT620M 1GB, SSD 2x 256GB, WiFi, Bluetooth 4.0, USB 3.0, Webkamera, HDMI, Windows 8 Pro 64-bit</a:t>
            </a:r>
            <a:r>
              <a:rPr kumimoji="0" lang="cs-CZ" sz="9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 descr="C:\Users\ŠIC\AppData\Local\Microsoft\Windows\Temporary Internet Files\Content.IE5\OP2D9FV3\MC90043251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4572000" y="2852936"/>
            <a:ext cx="3689374" cy="295149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Vypočti cenu auta bez DPH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fontAlgn="ctr">
              <a:buNone/>
            </a:pPr>
            <a:endParaRPr lang="cs-CZ" dirty="0" smtClean="0"/>
          </a:p>
          <a:p>
            <a:pPr fontAlgn="ctr">
              <a:buNone/>
            </a:pPr>
            <a:r>
              <a:rPr lang="cs-CZ" dirty="0" smtClean="0"/>
              <a:t>Cena </a:t>
            </a:r>
            <a:r>
              <a:rPr lang="cs-CZ" dirty="0" smtClean="0"/>
              <a:t>bez </a:t>
            </a:r>
            <a:r>
              <a:rPr lang="cs-CZ" dirty="0" smtClean="0"/>
              <a:t>DPH: </a:t>
            </a:r>
            <a:r>
              <a:rPr lang="cs-CZ" dirty="0" smtClean="0">
                <a:solidFill>
                  <a:srgbClr val="FF0000"/>
                </a:solidFill>
              </a:rPr>
              <a:t>470 165,- Kč</a:t>
            </a:r>
          </a:p>
          <a:p>
            <a:pPr fontAlgn="ctr">
              <a:buNone/>
            </a:pPr>
            <a:endParaRPr lang="cs-CZ" dirty="0" smtClean="0"/>
          </a:p>
          <a:p>
            <a:pPr fontAlgn="ctr">
              <a:buNone/>
            </a:pPr>
            <a:r>
              <a:rPr lang="cs-CZ" dirty="0" smtClean="0"/>
              <a:t>Cena </a:t>
            </a:r>
            <a:r>
              <a:rPr lang="cs-CZ" dirty="0" smtClean="0"/>
              <a:t>s </a:t>
            </a:r>
            <a:r>
              <a:rPr lang="cs-CZ" dirty="0" smtClean="0"/>
              <a:t>DPH:  568 900,-  Kč</a:t>
            </a:r>
          </a:p>
          <a:p>
            <a:pPr fontAlgn="ctr">
              <a:buNone/>
            </a:pPr>
            <a:endParaRPr lang="cs-CZ" dirty="0" smtClean="0"/>
          </a:p>
          <a:p>
            <a:pPr fontAlgn="ctr">
              <a:buNone/>
            </a:pPr>
            <a:endParaRPr lang="cs-CZ" dirty="0" smtClean="0"/>
          </a:p>
          <a:p>
            <a:pPr fontAlgn="ctr">
              <a:buNone/>
            </a:pPr>
            <a:endParaRPr lang="cs-CZ" dirty="0" smtClean="0"/>
          </a:p>
          <a:p>
            <a:pPr fontAlgn="ctr">
              <a:buNone/>
            </a:pPr>
            <a:endParaRPr lang="cs-CZ" dirty="0" smtClean="0"/>
          </a:p>
          <a:p>
            <a:pPr fontAlgn="ctr">
              <a:buNone/>
            </a:pPr>
            <a:endParaRPr lang="cs-CZ" dirty="0" smtClean="0"/>
          </a:p>
          <a:p>
            <a:pPr fontAlgn="ctr">
              <a:buNone/>
            </a:pPr>
            <a:endParaRPr lang="cs-CZ" dirty="0" smtClean="0"/>
          </a:p>
          <a:p>
            <a:pPr fontAlgn="ctr">
              <a:buNone/>
            </a:pPr>
            <a:r>
              <a:rPr lang="cs-CZ" dirty="0" smtClean="0">
                <a:hlinkClick r:id="rId2" action="ppaction://hlinksldjump"/>
              </a:rPr>
              <a:t>ZPĚT</a:t>
            </a:r>
            <a:endParaRPr lang="cs-CZ" dirty="0" smtClean="0"/>
          </a:p>
          <a:p>
            <a:pPr fontAlgn="ctr"/>
            <a:endParaRPr lang="cs-CZ" dirty="0" smtClean="0"/>
          </a:p>
          <a:p>
            <a:pPr fontAlgn="ctr"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11322" name="Rectangle 58"/>
          <p:cNvSpPr>
            <a:spLocks noChangeArrowheads="1"/>
          </p:cNvSpPr>
          <p:nvPr/>
        </p:nvSpPr>
        <p:spPr bwMode="auto">
          <a:xfrm>
            <a:off x="0" y="0"/>
            <a:ext cx="106363" cy="0"/>
          </a:xfrm>
          <a:prstGeom prst="rect">
            <a:avLst/>
          </a:prstGeom>
          <a:solidFill>
            <a:srgbClr val="ECECEC"/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800" b="1" i="0" u="none" strike="noStrike" cap="none" normalizeH="0" baseline="0" smtClean="0">
                <a:ln>
                  <a:noFill/>
                </a:ln>
                <a:solidFill>
                  <a:srgbClr val="BAC6DA"/>
                </a:solidFill>
                <a:effectLst/>
                <a:latin typeface="Arial" pitchFamily="34" charset="0"/>
                <a:cs typeface="Arial" pitchFamily="34" charset="0"/>
              </a:rPr>
              <a:t>Ultrabook - Intel Core i7 3517U Ivy Bridge, 13.3" LED 1920x1080 matný IPS, RAM 4GB, NVIDIA GeForce GT620M 1GB, SSD 2x 256GB, WiFi, Bluetooth 4.0, USB 3.0, Webkamera, HDMI, Windows 8 Pro 64-bit</a:t>
            </a:r>
            <a:r>
              <a:rPr kumimoji="0" lang="cs-CZ" sz="9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2" name="Picture 2" descr="C:\Users\ŠIC\AppData\Local\Microsoft\Windows\Temporary Internet Files\Content.IE5\NKSEFAOL\MC90044173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4499992" y="2564904"/>
            <a:ext cx="3535288" cy="35352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Vypočti cenu limonády bez DPH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fontAlgn="ctr">
              <a:buNone/>
            </a:pPr>
            <a:endParaRPr lang="cs-CZ" dirty="0" smtClean="0"/>
          </a:p>
          <a:p>
            <a:pPr fontAlgn="ctr">
              <a:buNone/>
            </a:pPr>
            <a:r>
              <a:rPr lang="cs-CZ" dirty="0" smtClean="0"/>
              <a:t>Cena </a:t>
            </a:r>
            <a:r>
              <a:rPr lang="cs-CZ" dirty="0" smtClean="0"/>
              <a:t>bez </a:t>
            </a:r>
            <a:r>
              <a:rPr lang="cs-CZ" dirty="0" smtClean="0"/>
              <a:t>DPH: </a:t>
            </a:r>
            <a:r>
              <a:rPr lang="cs-CZ" dirty="0" smtClean="0">
                <a:solidFill>
                  <a:srgbClr val="FF0000"/>
                </a:solidFill>
              </a:rPr>
              <a:t>19,- Kč</a:t>
            </a:r>
          </a:p>
          <a:p>
            <a:pPr fontAlgn="ctr">
              <a:buNone/>
            </a:pPr>
            <a:endParaRPr lang="cs-CZ" dirty="0" smtClean="0"/>
          </a:p>
          <a:p>
            <a:pPr fontAlgn="ctr">
              <a:buNone/>
            </a:pPr>
            <a:r>
              <a:rPr lang="cs-CZ" dirty="0" smtClean="0"/>
              <a:t>Cena </a:t>
            </a:r>
            <a:r>
              <a:rPr lang="cs-CZ" dirty="0" smtClean="0"/>
              <a:t>s </a:t>
            </a:r>
            <a:r>
              <a:rPr lang="cs-CZ" dirty="0" smtClean="0"/>
              <a:t>DPH:  22,- Kč</a:t>
            </a:r>
            <a:endParaRPr lang="cs-CZ" dirty="0" smtClean="0"/>
          </a:p>
          <a:p>
            <a:pPr fontAlgn="ctr"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Pozor, snížená sazba DPH!</a:t>
            </a: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  <a:hlinkClick r:id="rId2" action="ppaction://hlinksldjump"/>
              </a:rPr>
              <a:t>ZPĚT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322" name="Rectangle 58"/>
          <p:cNvSpPr>
            <a:spLocks noChangeArrowheads="1"/>
          </p:cNvSpPr>
          <p:nvPr/>
        </p:nvSpPr>
        <p:spPr bwMode="auto">
          <a:xfrm>
            <a:off x="0" y="0"/>
            <a:ext cx="106363" cy="0"/>
          </a:xfrm>
          <a:prstGeom prst="rect">
            <a:avLst/>
          </a:prstGeom>
          <a:solidFill>
            <a:srgbClr val="ECECEC"/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800" b="1" i="0" u="none" strike="noStrike" cap="none" normalizeH="0" baseline="0" smtClean="0">
                <a:ln>
                  <a:noFill/>
                </a:ln>
                <a:solidFill>
                  <a:srgbClr val="BAC6DA"/>
                </a:solidFill>
                <a:effectLst/>
                <a:latin typeface="Arial" pitchFamily="34" charset="0"/>
                <a:cs typeface="Arial" pitchFamily="34" charset="0"/>
              </a:rPr>
              <a:t>Ultrabook - Intel Core i7 3517U Ivy Bridge, 13.3" LED 1920x1080 matný IPS, RAM 4GB, NVIDIA GeForce GT620M 1GB, SSD 2x 256GB, WiFi, Bluetooth 4.0, USB 3.0, Webkamera, HDMI, Windows 8 Pro 64-bit</a:t>
            </a:r>
            <a:r>
              <a:rPr kumimoji="0" lang="cs-CZ" sz="9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6" name="Picture 2" descr="C:\Users\ŠIC\AppData\Local\Microsoft\Windows\Temporary Internet Files\Content.IE5\B4G49S51\MC90019918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2564904"/>
            <a:ext cx="2041886" cy="32586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Vypočti cenu chleba s DPH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fontAlgn="ctr">
              <a:buNone/>
            </a:pPr>
            <a:endParaRPr lang="cs-CZ" dirty="0" smtClean="0"/>
          </a:p>
          <a:p>
            <a:pPr fontAlgn="ctr">
              <a:buNone/>
            </a:pPr>
            <a:r>
              <a:rPr lang="cs-CZ" dirty="0" smtClean="0"/>
              <a:t>Cena </a:t>
            </a:r>
            <a:r>
              <a:rPr lang="cs-CZ" dirty="0" smtClean="0"/>
              <a:t>bez </a:t>
            </a:r>
            <a:r>
              <a:rPr lang="cs-CZ" dirty="0" smtClean="0"/>
              <a:t>DPH:  24,90 Kč</a:t>
            </a:r>
          </a:p>
          <a:p>
            <a:pPr fontAlgn="ctr">
              <a:buNone/>
            </a:pPr>
            <a:endParaRPr lang="cs-CZ" dirty="0" smtClean="0"/>
          </a:p>
          <a:p>
            <a:pPr fontAlgn="ctr">
              <a:buNone/>
            </a:pPr>
            <a:r>
              <a:rPr lang="cs-CZ" dirty="0" smtClean="0"/>
              <a:t>Cena </a:t>
            </a:r>
            <a:r>
              <a:rPr lang="cs-CZ" dirty="0" smtClean="0"/>
              <a:t>s </a:t>
            </a:r>
            <a:r>
              <a:rPr lang="cs-CZ" dirty="0" smtClean="0"/>
              <a:t>DPH: 28,60Kč</a:t>
            </a:r>
            <a:endParaRPr lang="cs-CZ" dirty="0" smtClean="0"/>
          </a:p>
          <a:p>
            <a:pPr fontAlgn="ctr">
              <a:buNone/>
            </a:pPr>
            <a:endParaRPr lang="cs-CZ" dirty="0" smtClean="0"/>
          </a:p>
          <a:p>
            <a:pPr font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Pozor, snížená sazba DPH</a:t>
            </a:r>
            <a:r>
              <a:rPr lang="cs-CZ" dirty="0" smtClean="0">
                <a:solidFill>
                  <a:srgbClr val="FF0000"/>
                </a:solidFill>
              </a:rPr>
              <a:t>!</a:t>
            </a:r>
          </a:p>
          <a:p>
            <a:pPr font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font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font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font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fontAlgn="ctr">
              <a:buNone/>
            </a:pPr>
            <a:r>
              <a:rPr lang="cs-CZ" dirty="0" smtClean="0">
                <a:solidFill>
                  <a:srgbClr val="FF0000"/>
                </a:solidFill>
                <a:hlinkClick r:id="rId2" action="ppaction://hlinksldjump"/>
              </a:rPr>
              <a:t>ZPĚT</a:t>
            </a:r>
            <a:endParaRPr lang="cs-CZ" dirty="0" smtClean="0">
              <a:solidFill>
                <a:srgbClr val="FF0000"/>
              </a:solidFill>
            </a:endParaRPr>
          </a:p>
          <a:p>
            <a:pPr fontAlgn="ctr">
              <a:buNone/>
            </a:pPr>
            <a:endParaRPr lang="cs-CZ" dirty="0" smtClean="0"/>
          </a:p>
          <a:p>
            <a:pPr fontAlgn="ctr"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11322" name="Rectangle 58"/>
          <p:cNvSpPr>
            <a:spLocks noChangeArrowheads="1"/>
          </p:cNvSpPr>
          <p:nvPr/>
        </p:nvSpPr>
        <p:spPr bwMode="auto">
          <a:xfrm>
            <a:off x="0" y="0"/>
            <a:ext cx="106363" cy="0"/>
          </a:xfrm>
          <a:prstGeom prst="rect">
            <a:avLst/>
          </a:prstGeom>
          <a:solidFill>
            <a:srgbClr val="ECECEC"/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800" b="1" i="0" u="none" strike="noStrike" cap="none" normalizeH="0" baseline="0" smtClean="0">
                <a:ln>
                  <a:noFill/>
                </a:ln>
                <a:solidFill>
                  <a:srgbClr val="BAC6DA"/>
                </a:solidFill>
                <a:effectLst/>
                <a:latin typeface="Arial" pitchFamily="34" charset="0"/>
                <a:cs typeface="Arial" pitchFamily="34" charset="0"/>
              </a:rPr>
              <a:t>Ultrabook - Intel Core i7 3517U Ivy Bridge, 13.3" LED 1920x1080 matný IPS, RAM 4GB, NVIDIA GeForce GT620M 1GB, SSD 2x 256GB, WiFi, Bluetooth 4.0, USB 3.0, Webkamera, HDMI, Windows 8 Pro 64-bit</a:t>
            </a:r>
            <a:r>
              <a:rPr kumimoji="0" lang="cs-CZ" sz="9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7172" name="Picture 4" descr="C:\Users\ŠIC\AppData\Local\Microsoft\Windows\Temporary Internet Files\Content.IE5\OP2D9FV3\MP90040252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2996952"/>
            <a:ext cx="3284984" cy="328498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1600" dirty="0" smtClean="0"/>
              <a:t>AUTOR NEUVEDEN</a:t>
            </a:r>
            <a:r>
              <a:rPr lang="cs-CZ" sz="1600" dirty="0" smtClean="0"/>
              <a:t>. </a:t>
            </a:r>
            <a:r>
              <a:rPr lang="cs-CZ" sz="1600" i="1" dirty="0" smtClean="0"/>
              <a:t>Daň z přidané hodnoty</a:t>
            </a:r>
            <a:r>
              <a:rPr lang="cs-CZ" sz="1600" dirty="0" smtClean="0"/>
              <a:t> [online]. [cit. </a:t>
            </a:r>
            <a:r>
              <a:rPr lang="cs-CZ" sz="1600" dirty="0" smtClean="0"/>
              <a:t>30.3.2013</a:t>
            </a:r>
            <a:r>
              <a:rPr lang="cs-CZ" sz="1600" dirty="0" smtClean="0"/>
              <a:t>]. Dostupný na WWW: http://</a:t>
            </a:r>
            <a:r>
              <a:rPr lang="cs-CZ" sz="1600" dirty="0" smtClean="0"/>
              <a:t>cs.wikipedia.org/wiki/DPH</a:t>
            </a:r>
          </a:p>
          <a:p>
            <a:pPr algn="just"/>
            <a:r>
              <a:rPr lang="cs-CZ" sz="1600" dirty="0" smtClean="0"/>
              <a:t> AUTOR NEUVEDEN. </a:t>
            </a:r>
            <a:r>
              <a:rPr lang="cs-CZ" sz="1600" i="1" dirty="0" smtClean="0"/>
              <a:t>Zvýšení DPH pro rok 2013, sazby daně z přidané hodnoty</a:t>
            </a:r>
            <a:r>
              <a:rPr lang="cs-CZ" sz="1600" dirty="0" smtClean="0"/>
              <a:t> [online]. [cit. </a:t>
            </a:r>
            <a:r>
              <a:rPr lang="cs-CZ" sz="1600" dirty="0" smtClean="0"/>
              <a:t>30.3.2013</a:t>
            </a:r>
            <a:r>
              <a:rPr lang="cs-CZ" sz="1600" dirty="0" smtClean="0"/>
              <a:t>]. Dostupný na WWW: http://wiki.aktualne.centrum.cz/finance/zvyseni-dph-sazba-dan-z-pridane-hodnoty/ </a:t>
            </a:r>
            <a:endParaRPr lang="cs-CZ" sz="1600" dirty="0" smtClean="0"/>
          </a:p>
          <a:p>
            <a:pPr algn="just"/>
            <a:r>
              <a:rPr lang="en-US" sz="1600" dirty="0" smtClean="0"/>
              <a:t>JAKEŠ, </a:t>
            </a:r>
            <a:r>
              <a:rPr lang="en-US" sz="1600" dirty="0" err="1" smtClean="0"/>
              <a:t>Petr</a:t>
            </a:r>
            <a:r>
              <a:rPr lang="en-US" sz="1600" dirty="0" smtClean="0"/>
              <a:t> a </a:t>
            </a:r>
            <a:r>
              <a:rPr lang="en-US" sz="1600" dirty="0" err="1" smtClean="0"/>
              <a:t>kol</a:t>
            </a:r>
            <a:r>
              <a:rPr lang="en-US" sz="1600" dirty="0" smtClean="0"/>
              <a:t>. </a:t>
            </a:r>
            <a:r>
              <a:rPr lang="en-US" sz="1600" i="1" dirty="0" err="1" smtClean="0"/>
              <a:t>Finanční</a:t>
            </a:r>
            <a:r>
              <a:rPr lang="en-US" sz="1600" i="1" dirty="0" smtClean="0"/>
              <a:t> </a:t>
            </a:r>
            <a:r>
              <a:rPr lang="en-US" sz="1600" i="1" dirty="0" err="1" smtClean="0"/>
              <a:t>gramotnost</a:t>
            </a:r>
            <a:r>
              <a:rPr lang="en-US" sz="1600" i="1" dirty="0" smtClean="0"/>
              <a:t> pro </a:t>
            </a:r>
            <a:r>
              <a:rPr lang="en-US" sz="1600" i="1" dirty="0" err="1" smtClean="0"/>
              <a:t>druhý</a:t>
            </a:r>
            <a:r>
              <a:rPr lang="en-US" sz="1600" i="1" dirty="0" smtClean="0"/>
              <a:t> </a:t>
            </a:r>
            <a:r>
              <a:rPr lang="en-US" sz="1600" i="1" dirty="0" err="1" smtClean="0"/>
              <a:t>stupeň</a:t>
            </a:r>
            <a:r>
              <a:rPr lang="en-US" sz="1600" i="1" dirty="0" smtClean="0"/>
              <a:t> </a:t>
            </a:r>
            <a:r>
              <a:rPr lang="en-US" sz="1600" i="1" dirty="0" err="1" smtClean="0"/>
              <a:t>základní</a:t>
            </a:r>
            <a:r>
              <a:rPr lang="en-US" sz="1600" i="1" dirty="0" smtClean="0"/>
              <a:t> </a:t>
            </a:r>
            <a:r>
              <a:rPr lang="en-US" sz="1600" i="1" dirty="0" err="1" smtClean="0"/>
              <a:t>školy</a:t>
            </a:r>
            <a:r>
              <a:rPr lang="en-US" sz="1600" dirty="0" smtClean="0"/>
              <a:t>. </a:t>
            </a:r>
            <a:r>
              <a:rPr lang="en-US" sz="1600" dirty="0" err="1" smtClean="0"/>
              <a:t>Praha</a:t>
            </a:r>
            <a:r>
              <a:rPr lang="en-US" sz="1600" dirty="0" smtClean="0"/>
              <a:t>: Fortuna, 2011, ISBN 978-80-7373-0889-5. </a:t>
            </a:r>
            <a:endParaRPr lang="cs-CZ" sz="1600" dirty="0" smtClean="0"/>
          </a:p>
          <a:p>
            <a:pPr algn="just"/>
            <a:r>
              <a:rPr lang="cs-CZ" sz="1600" dirty="0" smtClean="0"/>
              <a:t>Zdroj obrázků – klipart MS Office</a:t>
            </a:r>
            <a:endParaRPr lang="cs-CZ" sz="1600" dirty="0" smtClean="0"/>
          </a:p>
          <a:p>
            <a:pPr algn="just"/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186</TotalTime>
  <Words>1165</Words>
  <Application>Microsoft Office PowerPoint</Application>
  <PresentationFormat>Předvádění na obrazovce (4:3)</PresentationFormat>
  <Paragraphs>257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Arkýř</vt:lpstr>
      <vt:lpstr>Snímek 1</vt:lpstr>
      <vt:lpstr>Snímek 2</vt:lpstr>
      <vt:lpstr>Cena, DPH</vt:lpstr>
      <vt:lpstr>Jak obchodník stanoví cenu zboží?</vt:lpstr>
      <vt:lpstr>Cenu zboží tvoří:</vt:lpstr>
      <vt:lpstr>Daň z přidané hodnoty</vt:lpstr>
      <vt:lpstr>Snížená DPH</vt:lpstr>
      <vt:lpstr>Sazby DPH v některých evropských zemích</vt:lpstr>
      <vt:lpstr>Historie české sazby DPH</vt:lpstr>
      <vt:lpstr>Vypočti cenu notebooku s DPH</vt:lpstr>
      <vt:lpstr>Vypočti cenu televize s DPH</vt:lpstr>
      <vt:lpstr>Vypočti cenu auta bez DPH</vt:lpstr>
      <vt:lpstr>Vypočti cenu limonády bez DPH</vt:lpstr>
      <vt:lpstr>Vypočti cenu chleba s DPH</vt:lpstr>
      <vt:lpstr>Vypočti cenu notebooku s DPH</vt:lpstr>
      <vt:lpstr>Vypočti cenu televize s DPH</vt:lpstr>
      <vt:lpstr>Vypočti cenu auta bez DPH</vt:lpstr>
      <vt:lpstr>Vypočti cenu limonády bez DPH</vt:lpstr>
      <vt:lpstr>Vypočti cenu chleba s DPH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ŠIC</dc:creator>
  <cp:lastModifiedBy>ŠIC</cp:lastModifiedBy>
  <cp:revision>6</cp:revision>
  <dcterms:created xsi:type="dcterms:W3CDTF">2013-03-27T06:51:08Z</dcterms:created>
  <dcterms:modified xsi:type="dcterms:W3CDTF">2013-05-02T09:06:31Z</dcterms:modified>
</cp:coreProperties>
</file>