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90" r:id="rId2"/>
    <p:sldId id="291" r:id="rId3"/>
    <p:sldId id="256" r:id="rId4"/>
    <p:sldId id="276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1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ashreg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1" name="cashreg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ashreg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ashreg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newsflash/>
    <p:sndAc>
      <p:stSnd>
        <p:snd r:embed="rId13" name="cashreg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ty.cz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3638" y="152400"/>
            <a:ext cx="4276725" cy="1038225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600200" y="1219200"/>
          <a:ext cx="5791200" cy="1003274"/>
        </p:xfrm>
        <a:graphic>
          <a:graphicData uri="http://schemas.openxmlformats.org/drawingml/2006/table">
            <a:tbl>
              <a:tblPr/>
              <a:tblGrid>
                <a:gridCol w="2171700"/>
                <a:gridCol w="3619500"/>
              </a:tblGrid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Základní škola a mateřská škola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7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a číslo projektu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EU peníze pro ZŠ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CZ.1.07/1.4.00/21.3403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47700" y="2590800"/>
          <a:ext cx="7955280" cy="3048000"/>
        </p:xfrm>
        <a:graphic>
          <a:graphicData uri="http://schemas.openxmlformats.org/drawingml/2006/table">
            <a:tbl>
              <a:tblPr/>
              <a:tblGrid>
                <a:gridCol w="1680425"/>
                <a:gridCol w="6274855"/>
              </a:tblGrid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Název materiálu: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Rozpočet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Číslo materiálu: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 smtClean="0">
                          <a:latin typeface="Calibri"/>
                          <a:ea typeface="Times New Roman"/>
                        </a:rPr>
                        <a:t>VY_32_INOVACE</a:t>
                      </a:r>
                      <a:r>
                        <a:rPr lang="cs-CZ" sz="12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_18_05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Autor: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>
                          <a:latin typeface="Calibri"/>
                          <a:ea typeface="Times New Roman"/>
                        </a:rPr>
                        <a:t>Mgr. Veronika Vaňousová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Datum vytvoření: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1.4.2013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Vyučovací předmět: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Matematika, Občanská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 výchova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Ročník: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9.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oblast: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Finanční gramotnost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obor: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aplikace, Výchova k občanství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09600" y="1295400"/>
          <a:ext cx="7955280" cy="3114370"/>
        </p:xfrm>
        <a:graphic>
          <a:graphicData uri="http://schemas.openxmlformats.org/drawingml/2006/table">
            <a:tbl>
              <a:tblPr/>
              <a:tblGrid>
                <a:gridCol w="1680415"/>
                <a:gridCol w="6274865"/>
              </a:tblGrid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 dirty="0">
                          <a:latin typeface="Calibri"/>
                          <a:ea typeface="Times New Roman"/>
                        </a:rPr>
                        <a:t>Tematický okruh:</a:t>
                      </a:r>
                      <a:r>
                        <a:rPr lang="cs-CZ" sz="1200" baseline="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Hospodaření domácnosti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Téma: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Rozpočet domácnosti, typy rozpočtu, jejich odlišnosti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Druh učebního materiálu: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Potřebný čas pro výuku DUM: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15 – 20 min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200" b="1" baseline="0" dirty="0">
                          <a:latin typeface="Calibri"/>
                          <a:ea typeface="Calibri"/>
                          <a:cs typeface="Times New Roman"/>
                        </a:rPr>
                        <a:t>Anotace / Metodický list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en-US" sz="12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 má za cíl  objasnit žákům pojmy rozpočet a jeho typy, příjmy a výdaje.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Po  vysvětlení pojmů lze  zařadit do výuky následující aktivitu: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Žáci vytvoří fiktivní 4-5 členné rodiny (otec, matka, děti). Otec a matka si zvolí povolání, na internetové stránce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  <a:hlinkClick r:id="rId3"/>
                        </a:rPr>
                        <a:t>www.platy.</a:t>
                      </a:r>
                      <a:r>
                        <a:rPr lang="cs-CZ" sz="1200" baseline="0" dirty="0" err="1" smtClean="0">
                          <a:latin typeface="Calibri"/>
                          <a:ea typeface="Times New Roman"/>
                          <a:hlinkClick r:id="rId3"/>
                        </a:rPr>
                        <a:t>cz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 si zjistí průměrnou hrubou mzdu a vypočtou čistý příjem domácnosti. Společně pak se rodina pokusí vytvořit přebytkový nebo alespoň vyrovnaný rozpočet. 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Vyučující by měl mít připraven přehled základních úhrad za služby (nájem, energie, komunikace, atp.). </a:t>
                      </a: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Rozpočet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Rozpočet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7467600" cy="4492752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 </a:t>
            </a:r>
            <a:r>
              <a:rPr lang="cs-CZ" dirty="0" smtClean="0"/>
              <a:t>porovnání příjmů a výdajů</a:t>
            </a:r>
          </a:p>
          <a:p>
            <a:pPr algn="just">
              <a:buNone/>
            </a:pPr>
            <a:endParaRPr lang="cs-CZ" dirty="0" smtClean="0"/>
          </a:p>
          <a:p>
            <a:pPr algn="just"/>
            <a:r>
              <a:rPr lang="cs-CZ" cap="all" dirty="0" smtClean="0">
                <a:solidFill>
                  <a:srgbClr val="0070C0"/>
                </a:solidFill>
              </a:rPr>
              <a:t>Příjmy</a:t>
            </a:r>
            <a:r>
              <a:rPr lang="cs-CZ" dirty="0" smtClean="0"/>
              <a:t> = peníze, které získáváme a můžeme s nimi hospodařit (ze zaměstnání, z podnikání, od státu – sociální dávky, dary, kapesné, peníze z prodeje majetku, pronájmu, ...)</a:t>
            </a:r>
          </a:p>
          <a:p>
            <a:pPr algn="just">
              <a:buNone/>
            </a:pPr>
            <a:endParaRPr lang="cs-CZ" dirty="0" smtClean="0"/>
          </a:p>
          <a:p>
            <a:pPr algn="just"/>
            <a:r>
              <a:rPr lang="cs-CZ" cap="all" dirty="0" smtClean="0">
                <a:solidFill>
                  <a:srgbClr val="0070C0"/>
                </a:solidFill>
              </a:rPr>
              <a:t>Výdaje</a:t>
            </a:r>
            <a:r>
              <a:rPr lang="cs-CZ" dirty="0" smtClean="0"/>
              <a:t> = peníze, které vydáváme </a:t>
            </a:r>
            <a:r>
              <a:rPr lang="cs-CZ" dirty="0" smtClean="0"/>
              <a:t>za </a:t>
            </a:r>
            <a:r>
              <a:rPr lang="cs-CZ" dirty="0" smtClean="0"/>
              <a:t>nákup různých předmětů a služeb (předměty a služby, které si </a:t>
            </a:r>
            <a:r>
              <a:rPr lang="cs-CZ" dirty="0" smtClean="0"/>
              <a:t>pořizujeme, </a:t>
            </a:r>
            <a:r>
              <a:rPr lang="cs-CZ" dirty="0" smtClean="0"/>
              <a:t>závisí na našich potřebách)</a:t>
            </a:r>
          </a:p>
        </p:txBody>
      </p:sp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7467600" cy="6016752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Příjmy máme omezené, proto si musíme dobře rozmyslet, za co peníze utratíme.</a:t>
            </a:r>
          </a:p>
          <a:p>
            <a:endParaRPr lang="cs-CZ" dirty="0" smtClean="0"/>
          </a:p>
          <a:p>
            <a:r>
              <a:rPr lang="cs-CZ" dirty="0" smtClean="0"/>
              <a:t>Nemůžeme mít všechno!</a:t>
            </a:r>
          </a:p>
          <a:p>
            <a:endParaRPr lang="cs-CZ" dirty="0" smtClean="0"/>
          </a:p>
          <a:p>
            <a:r>
              <a:rPr lang="cs-CZ" dirty="0" smtClean="0"/>
              <a:t>Rozpočet nám pomůže vyjít s penězi, dobře hospodařit.</a:t>
            </a:r>
            <a:endParaRPr lang="en-US" dirty="0"/>
          </a:p>
        </p:txBody>
      </p:sp>
      <p:pic>
        <p:nvPicPr>
          <p:cNvPr id="1026" name="Picture 2" descr="C:\Users\Veronika a Petr\AppData\Local\Microsoft\Windows\Temporary Internet Files\Content.IE5\7FBHNHPT\MC90044131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4191000"/>
            <a:ext cx="2286000" cy="228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Rozpočet domácnosti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Domácnost tvoří lidé, kteří společně žijí a hospodaří.</a:t>
            </a:r>
          </a:p>
          <a:p>
            <a:endParaRPr lang="cs-CZ" dirty="0" smtClean="0"/>
          </a:p>
          <a:p>
            <a:r>
              <a:rPr lang="cs-CZ" dirty="0" smtClean="0"/>
              <a:t>Rozpočet domácnosti zahrnuje </a:t>
            </a:r>
          </a:p>
          <a:p>
            <a:pPr>
              <a:buNone/>
            </a:pPr>
            <a:r>
              <a:rPr lang="cs-CZ" dirty="0" smtClean="0"/>
              <a:t>	veškeré příjmy a výdaje členů</a:t>
            </a:r>
          </a:p>
          <a:p>
            <a:pPr>
              <a:buNone/>
            </a:pPr>
            <a:r>
              <a:rPr lang="cs-CZ" dirty="0" smtClean="0"/>
              <a:t>	domácnosti. </a:t>
            </a:r>
            <a:endParaRPr lang="en-US" dirty="0"/>
          </a:p>
        </p:txBody>
      </p:sp>
      <p:pic>
        <p:nvPicPr>
          <p:cNvPr id="3075" name="Picture 3" descr="C:\Users\Veronika a Petr\AppData\Local\Microsoft\Windows\Temporary Internet Files\Content.IE5\R1RZ7N85\MC9000147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67400" y="2819400"/>
            <a:ext cx="1849437" cy="31723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Příjmy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PRAVIDELNÉ</a:t>
            </a:r>
            <a:r>
              <a:rPr lang="cs-CZ" dirty="0" smtClean="0"/>
              <a:t> = </a:t>
            </a:r>
          </a:p>
          <a:p>
            <a:pPr>
              <a:buNone/>
            </a:pPr>
            <a:r>
              <a:rPr lang="cs-CZ" dirty="0" smtClean="0"/>
              <a:t>	příjmy ze zaměstnání, příjmy z podnikání, příjmy z pronájmu majetku, sociální příjmy (pravidelně se opakuje)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NEPRAVIDELNÉ</a:t>
            </a:r>
            <a:r>
              <a:rPr lang="cs-CZ" dirty="0" smtClean="0"/>
              <a:t> = např. odměny v zaměstnání, peníze za brigády (opakovaně, ale nepravidelně, v různé výši)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JEDNORÁZOVÉ </a:t>
            </a:r>
            <a:r>
              <a:rPr lang="cs-CZ" dirty="0" smtClean="0"/>
              <a:t>= např. výhra v loterii, dědictví, peníze z prodeje majetku (pouze jednou)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099" name="Picture 3" descr="C:\Users\Veronika a Petr\AppData\Local\Microsoft\Windows\Temporary Internet Files\Content.IE5\7FBHNHPT\MC90044131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228600"/>
            <a:ext cx="1981200" cy="1981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Výdaje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PEVNÉ = nájem bytu, splátky půjček (pravidelně se opakují, ve stejné výši)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KONTROLOVATELNÉ = výdaje např. za oblečení, jídlo, telefonování, benzín, kulturu (můžeme ovlivnit jejich výši, popř. je zrušit)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JEDNORÁZOVÉ = např. nákup vánočních dárků, 			zaplacení dovolené, opravy 			(jednou za delší dobu, vyšší 			částky, lze ovlivnit jejich výši)</a:t>
            </a:r>
            <a:endParaRPr lang="en-US" dirty="0"/>
          </a:p>
        </p:txBody>
      </p:sp>
      <p:pic>
        <p:nvPicPr>
          <p:cNvPr id="5122" name="Picture 2" descr="C:\Users\Veronika a Petr\AppData\Local\Microsoft\Windows\Temporary Internet Files\Content.IE5\GNU8NK42\MC9002502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5029200"/>
            <a:ext cx="2235988" cy="14108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Vyrovnaný rozpočet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Příjmy jsou stejné jako výdaje.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Není dlouhodobě žádoucí, protože v případě nenadálých jednorázových </a:t>
            </a:r>
            <a:r>
              <a:rPr lang="cs-CZ" dirty="0" smtClean="0"/>
              <a:t>výdajů </a:t>
            </a:r>
            <a:r>
              <a:rPr lang="cs-CZ" dirty="0" smtClean="0"/>
              <a:t>může dojít k neschopnosti hradit výdaje.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Je třeba vytvořit finanční rezervu.</a:t>
            </a:r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Přebytkový rozpočet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Příjmy jsou vyšší než výdaje.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Přebytek hospodaření můžeme použít na placení mimořádných výdajů nebo jej zhodnotit (vytvořit další příjem – např. spoření, investice do podnikání, pronájem majetku).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Nejlepší typ rozpočtu.</a:t>
            </a:r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Schodkový rozpočet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Příjmy jsou nižší než výdaje.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Domácnost není schopna platit všechny své výdaje.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Nejhorší typ rozpočtu.</a:t>
            </a:r>
          </a:p>
          <a:p>
            <a:endParaRPr lang="cs-CZ" dirty="0" smtClean="0"/>
          </a:p>
          <a:p>
            <a:r>
              <a:rPr lang="cs-CZ" dirty="0" smtClean="0"/>
              <a:t>Možná řešení: zvýšení příjmů, snížení kontrolovatelných výdajů, prodej majetku, půjčka peněz (krátkodobé nevhodné řešení).</a:t>
            </a:r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JAKEŠ, </a:t>
            </a:r>
            <a:r>
              <a:rPr lang="en-US" sz="1600" dirty="0" err="1" smtClean="0"/>
              <a:t>Petr</a:t>
            </a:r>
            <a:r>
              <a:rPr lang="en-US" sz="1600" dirty="0" smtClean="0"/>
              <a:t> a </a:t>
            </a:r>
            <a:r>
              <a:rPr lang="en-US" sz="1600" dirty="0" err="1" smtClean="0"/>
              <a:t>kol</a:t>
            </a:r>
            <a:r>
              <a:rPr lang="en-US" sz="1600" dirty="0" smtClean="0"/>
              <a:t>. </a:t>
            </a:r>
            <a:r>
              <a:rPr lang="en-US" sz="1600" i="1" dirty="0" err="1" smtClean="0"/>
              <a:t>Finanční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gramotnost</a:t>
            </a:r>
            <a:r>
              <a:rPr lang="en-US" sz="1600" i="1" dirty="0" smtClean="0"/>
              <a:t> pro </a:t>
            </a:r>
            <a:r>
              <a:rPr lang="en-US" sz="1600" i="1" dirty="0" err="1" smtClean="0"/>
              <a:t>druhý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stupeň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základní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školy</a:t>
            </a:r>
            <a:r>
              <a:rPr lang="en-US" sz="1600" dirty="0" smtClean="0"/>
              <a:t>. </a:t>
            </a:r>
            <a:r>
              <a:rPr lang="en-US" sz="1600" dirty="0" err="1" smtClean="0"/>
              <a:t>Praha</a:t>
            </a:r>
            <a:r>
              <a:rPr lang="en-US" sz="1600" dirty="0" smtClean="0"/>
              <a:t>: Fortuna, 2011, ISBN 978-80-7373-089-5. </a:t>
            </a:r>
            <a:endParaRPr lang="cs-CZ" sz="1600" dirty="0" smtClean="0"/>
          </a:p>
          <a:p>
            <a:r>
              <a:rPr lang="en-US" sz="1600" dirty="0" smtClean="0"/>
              <a:t>AUTOR NEUVEDEN. </a:t>
            </a:r>
            <a:r>
              <a:rPr lang="en-US" sz="1600" i="1" dirty="0" err="1" smtClean="0"/>
              <a:t>Rodinný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rozpočet</a:t>
            </a:r>
            <a:r>
              <a:rPr lang="en-US" sz="1600" dirty="0" smtClean="0"/>
              <a:t> [online]. [cit. </a:t>
            </a:r>
            <a:r>
              <a:rPr lang="cs-CZ" sz="1600" dirty="0" smtClean="0"/>
              <a:t>1</a:t>
            </a:r>
            <a:r>
              <a:rPr lang="en-US" sz="1600" dirty="0" smtClean="0"/>
              <a:t>.4.2013].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http://cs.wikipedia.org/wiki/Rodinn%C3%BD_rozpo%C4%8Det</a:t>
            </a:r>
            <a:endParaRPr lang="cs-CZ" sz="1600" dirty="0" smtClean="0"/>
          </a:p>
          <a:p>
            <a:r>
              <a:rPr lang="cs-CZ" sz="1600" dirty="0" smtClean="0"/>
              <a:t>obrázky – MS Office klipart</a:t>
            </a:r>
            <a:r>
              <a:rPr lang="en-US" sz="1600" dirty="0" smtClean="0"/>
              <a:t> </a:t>
            </a:r>
            <a:endParaRPr lang="cs-CZ" sz="1600" dirty="0" smtClean="0"/>
          </a:p>
          <a:p>
            <a:pPr>
              <a:buNone/>
            </a:pPr>
            <a:endParaRPr lang="en-US" sz="1600" dirty="0"/>
          </a:p>
        </p:txBody>
      </p:sp>
    </p:spTree>
  </p:cSld>
  <p:clrMapOvr>
    <a:masterClrMapping/>
  </p:clrMapOvr>
  <p:transition spd="slow"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180</TotalTime>
  <Words>530</Words>
  <Application>Microsoft Office PowerPoint</Application>
  <PresentationFormat>Předvádění na obrazovce (4:3)</PresentationFormat>
  <Paragraphs>94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Snímek 2</vt:lpstr>
      <vt:lpstr>Rozpočet</vt:lpstr>
      <vt:lpstr>Rozpočet</vt:lpstr>
      <vt:lpstr>Snímek 5</vt:lpstr>
      <vt:lpstr>Rozpočet domácnosti</vt:lpstr>
      <vt:lpstr>Příjmy</vt:lpstr>
      <vt:lpstr>Výdaje</vt:lpstr>
      <vt:lpstr>Vyrovnaný rozpočet</vt:lpstr>
      <vt:lpstr>Přebytkový rozpočet</vt:lpstr>
      <vt:lpstr>Schodkový rozpočet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mince a bankovky</dc:title>
  <dc:creator>Veronika a Petr</dc:creator>
  <cp:lastModifiedBy>Dum</cp:lastModifiedBy>
  <cp:revision>22</cp:revision>
  <dcterms:created xsi:type="dcterms:W3CDTF">2013-01-14T19:28:48Z</dcterms:created>
  <dcterms:modified xsi:type="dcterms:W3CDTF">2014-04-14T07:43:36Z</dcterms:modified>
</cp:coreProperties>
</file>