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Default Extension="wav" ContentType="audio/wav"/>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0" r:id="rId1"/>
  </p:sldMasterIdLst>
  <p:sldIdLst>
    <p:sldId id="294" r:id="rId2"/>
    <p:sldId id="295" r:id="rId3"/>
    <p:sldId id="256" r:id="rId4"/>
    <p:sldId id="313" r:id="rId5"/>
    <p:sldId id="314" r:id="rId6"/>
    <p:sldId id="315" r:id="rId7"/>
    <p:sldId id="316" r:id="rId8"/>
    <p:sldId id="317" r:id="rId9"/>
    <p:sldId id="318" r:id="rId10"/>
    <p:sldId id="319" r:id="rId11"/>
    <p:sldId id="320" r:id="rId12"/>
    <p:sldId id="273"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9900"/>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132" autoAdjust="0"/>
    <p:restoredTop sz="94660"/>
  </p:normalViewPr>
  <p:slideViewPr>
    <p:cSldViewPr>
      <p:cViewPr>
        <p:scale>
          <a:sx n="73" d="100"/>
          <a:sy n="73" d="100"/>
        </p:scale>
        <p:origin x="-1500" y="-384"/>
      </p:cViewPr>
      <p:guideLst>
        <p:guide orient="horz" pos="2160"/>
        <p:guide pos="288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2.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3.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4.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5.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6.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7.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8.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9.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10.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11.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bg>
      <p:bgRef idx="1001">
        <a:schemeClr val="bg1"/>
      </p:bgRef>
    </p:bg>
    <p:spTree>
      <p:nvGrpSpPr>
        <p:cNvPr id="1" name=""/>
        <p:cNvGrpSpPr/>
        <p:nvPr/>
      </p:nvGrpSpPr>
      <p:grpSpPr>
        <a:xfrm>
          <a:off x="0" y="0"/>
          <a:ext cx="0" cy="0"/>
          <a:chOff x="0" y="0"/>
          <a:chExt cx="0" cy="0"/>
        </a:xfrm>
      </p:grpSpPr>
      <p:sp>
        <p:nvSpPr>
          <p:cNvPr id="8" name="Nadpis 7"/>
          <p:cNvSpPr>
            <a:spLocks noGrp="1"/>
          </p:cNvSpPr>
          <p:nvPr>
            <p:ph type="ctrTitle"/>
          </p:nvPr>
        </p:nvSpPr>
        <p:spPr>
          <a:xfrm>
            <a:off x="2286000" y="3124200"/>
            <a:ext cx="6172200" cy="1894362"/>
          </a:xfrm>
        </p:spPr>
        <p:txBody>
          <a:bodyPr/>
          <a:lstStyle>
            <a:lvl1pPr>
              <a:defRPr b="1"/>
            </a:lvl1pPr>
          </a:lstStyle>
          <a:p>
            <a:r>
              <a:rPr kumimoji="0" lang="cs-CZ" smtClean="0"/>
              <a:t>Klepnutím lze upravit styl předlohy nadpisů.</a:t>
            </a:r>
            <a:endParaRPr kumimoji="0" lang="en-US"/>
          </a:p>
        </p:txBody>
      </p:sp>
      <p:sp>
        <p:nvSpPr>
          <p:cNvPr id="9" name="Podnadpis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Klepnutím lze upravit styl předlohy podnadpisů.</a:t>
            </a:r>
            <a:endParaRPr kumimoji="0" lang="en-US"/>
          </a:p>
        </p:txBody>
      </p:sp>
      <p:sp>
        <p:nvSpPr>
          <p:cNvPr id="28" name="Zástupný symbol pro datum 27"/>
          <p:cNvSpPr>
            <a:spLocks noGrp="1"/>
          </p:cNvSpPr>
          <p:nvPr>
            <p:ph type="dt" sz="half" idx="10"/>
          </p:nvPr>
        </p:nvSpPr>
        <p:spPr bwMode="auto">
          <a:xfrm rot="5400000">
            <a:off x="7764621" y="1174097"/>
            <a:ext cx="2286000" cy="381000"/>
          </a:xfrm>
        </p:spPr>
        <p:txBody>
          <a:bodyPr/>
          <a:lstStyle/>
          <a:p>
            <a:fld id="{3F212980-A65A-4C5D-8300-E47C7D780D3B}" type="datetimeFigureOut">
              <a:rPr lang="en-US" smtClean="0"/>
              <a:pPr/>
              <a:t>5/1/2013</a:t>
            </a:fld>
            <a:endParaRPr lang="en-US"/>
          </a:p>
        </p:txBody>
      </p:sp>
      <p:sp>
        <p:nvSpPr>
          <p:cNvPr id="17" name="Zástupný symbol pro zápatí 16"/>
          <p:cNvSpPr>
            <a:spLocks noGrp="1"/>
          </p:cNvSpPr>
          <p:nvPr>
            <p:ph type="ftr" sz="quarter" idx="11"/>
          </p:nvPr>
        </p:nvSpPr>
        <p:spPr bwMode="auto">
          <a:xfrm rot="5400000">
            <a:off x="7077269" y="4181669"/>
            <a:ext cx="3657600" cy="384048"/>
          </a:xfrm>
        </p:spPr>
        <p:txBody>
          <a:bodyPr/>
          <a:lstStyle/>
          <a:p>
            <a:endParaRPr lang="en-US"/>
          </a:p>
        </p:txBody>
      </p:sp>
      <p:sp>
        <p:nvSpPr>
          <p:cNvPr id="10" name="Obdélník 9"/>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Obdélník 11"/>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Obdélník 13"/>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Obdélník 18"/>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Přímá spojovací čára 10"/>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Přímá spojovací čára 17"/>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0" name="Přímá spojovací čára 19"/>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Přímá spojovací čára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Přímá spojovací čára 14"/>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2" name="Přímá spojovací čára 21"/>
          <p:cNvSpPr>
            <a:spLocks noChangeShapeType="1"/>
          </p:cNvSpPr>
          <p:nvPr/>
        </p:nvSpPr>
        <p:spPr bwMode="auto">
          <a:xfrm>
            <a:off x="9113856"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7" name="Obdélník 26"/>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Elipsa 20"/>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Elipsa 22"/>
          <p:cNvSpPr/>
          <p:nvPr/>
        </p:nvSpPr>
        <p:spPr bwMode="auto">
          <a:xfrm>
            <a:off x="1309632"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4" name="Elipsa 23"/>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Elipsa 25"/>
          <p:cNvSpPr/>
          <p:nvPr/>
        </p:nvSpPr>
        <p:spPr bwMode="auto">
          <a:xfrm>
            <a:off x="1664208" y="5788152"/>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5" name="Elipsa 24"/>
          <p:cNvSpPr/>
          <p:nvPr/>
        </p:nvSpPr>
        <p:spPr>
          <a:xfrm>
            <a:off x="1905000" y="4495800"/>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9" name="Zástupný symbol pro číslo snímku 28"/>
          <p:cNvSpPr>
            <a:spLocks noGrp="1"/>
          </p:cNvSpPr>
          <p:nvPr>
            <p:ph type="sldNum" sz="quarter" idx="12"/>
          </p:nvPr>
        </p:nvSpPr>
        <p:spPr bwMode="auto">
          <a:xfrm>
            <a:off x="1325544" y="4928702"/>
            <a:ext cx="609600" cy="517524"/>
          </a:xfrm>
        </p:spPr>
        <p:txBody>
          <a:bodyPr/>
          <a:lstStyle/>
          <a:p>
            <a:fld id="{85C4EDFC-66A5-43C3-A859-D733A8C74CF8}"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transition spd="slow">
    <p:newsflash/>
    <p:sndAc>
      <p:stSnd>
        <p:snd r:embed="rId1" name="chimes.wav"/>
      </p:stSnd>
    </p:sndAc>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8" name="Zástupný symbol pro obsah 7"/>
          <p:cNvSpPr>
            <a:spLocks noGrp="1"/>
          </p:cNvSpPr>
          <p:nvPr>
            <p:ph sz="quarter" idx="1"/>
          </p:nvPr>
        </p:nvSpPr>
        <p:spPr>
          <a:xfrm>
            <a:off x="457200" y="1600200"/>
            <a:ext cx="7467600" cy="4873752"/>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Zástupný symbol pro datum 6"/>
          <p:cNvSpPr>
            <a:spLocks noGrp="1"/>
          </p:cNvSpPr>
          <p:nvPr>
            <p:ph type="dt" sz="half" idx="14"/>
          </p:nvPr>
        </p:nvSpPr>
        <p:spPr/>
        <p:txBody>
          <a:bodyPr rtlCol="0"/>
          <a:lstStyle/>
          <a:p>
            <a:fld id="{3F212980-A65A-4C5D-8300-E47C7D780D3B}" type="datetimeFigureOut">
              <a:rPr lang="en-US" smtClean="0"/>
              <a:pPr/>
              <a:t>5/1/2013</a:t>
            </a:fld>
            <a:endParaRPr lang="en-US"/>
          </a:p>
        </p:txBody>
      </p:sp>
      <p:sp>
        <p:nvSpPr>
          <p:cNvPr id="9" name="Zástupný symbol pro číslo snímku 8"/>
          <p:cNvSpPr>
            <a:spLocks noGrp="1"/>
          </p:cNvSpPr>
          <p:nvPr>
            <p:ph type="sldNum" sz="quarter" idx="15"/>
          </p:nvPr>
        </p:nvSpPr>
        <p:spPr/>
        <p:txBody>
          <a:bodyPr rtlCol="0"/>
          <a:lstStyle/>
          <a:p>
            <a:fld id="{85C4EDFC-66A5-43C3-A859-D733A8C74CF8}" type="slidenum">
              <a:rPr lang="en-US" smtClean="0"/>
              <a:pPr/>
              <a:t>‹#›</a:t>
            </a:fld>
            <a:endParaRPr lang="en-US"/>
          </a:p>
        </p:txBody>
      </p:sp>
      <p:sp>
        <p:nvSpPr>
          <p:cNvPr id="10" name="Zástupný symbol pro zápatí 9"/>
          <p:cNvSpPr>
            <a:spLocks noGrp="1"/>
          </p:cNvSpPr>
          <p:nvPr>
            <p:ph type="ftr" sz="quarter" idx="16"/>
          </p:nvPr>
        </p:nvSpPr>
        <p:spPr/>
        <p:txBody>
          <a:bodyPr rtlCol="0"/>
          <a:lstStyle/>
          <a:p>
            <a:endParaRPr lang="en-US"/>
          </a:p>
        </p:txBody>
      </p:sp>
    </p:spTree>
  </p:cSld>
  <p:clrMapOvr>
    <a:masterClrMapping/>
  </p:clrMapOvr>
  <p:transition spd="slow">
    <p:newsflash/>
    <p:sndAc>
      <p:stSnd>
        <p:snd r:embed="rId1" name="chimes.wav"/>
      </p:stSnd>
    </p:sndAc>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bg>
      <p:bgRef idx="1001">
        <a:schemeClr val="bg2"/>
      </p:bgRef>
    </p:bg>
    <p:spTree>
      <p:nvGrpSpPr>
        <p:cNvPr id="1" name=""/>
        <p:cNvGrpSpPr/>
        <p:nvPr/>
      </p:nvGrpSpPr>
      <p:grpSpPr>
        <a:xfrm>
          <a:off x="0" y="0"/>
          <a:ext cx="0" cy="0"/>
          <a:chOff x="0" y="0"/>
          <a:chExt cx="0" cy="0"/>
        </a:xfrm>
      </p:grpSpPr>
      <p:sp>
        <p:nvSpPr>
          <p:cNvPr id="2" name="Nadpis 1"/>
          <p:cNvSpPr>
            <a:spLocks noGrp="1"/>
          </p:cNvSpPr>
          <p:nvPr>
            <p:ph type="title"/>
          </p:nvPr>
        </p:nvSpPr>
        <p:spPr>
          <a:xfrm>
            <a:off x="2286000" y="2895600"/>
            <a:ext cx="6172200" cy="2053590"/>
          </a:xfrm>
        </p:spPr>
        <p:txBody>
          <a:bodyPr/>
          <a:lstStyle>
            <a:lvl1pPr algn="l">
              <a:buNone/>
              <a:defRPr sz="3000" b="1" cap="small" baseline="0"/>
            </a:lvl1pPr>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2286000" y="5010150"/>
            <a:ext cx="6172200" cy="1371600"/>
          </a:xfrm>
        </p:spPr>
        <p:txBody>
          <a:bodyPr anchor="t"/>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Klepnutím lze upravit styly předlohy textu.</a:t>
            </a:r>
          </a:p>
        </p:txBody>
      </p:sp>
      <p:sp>
        <p:nvSpPr>
          <p:cNvPr id="4" name="Zástupný symbol pro datum 3"/>
          <p:cNvSpPr>
            <a:spLocks noGrp="1"/>
          </p:cNvSpPr>
          <p:nvPr>
            <p:ph type="dt" sz="half" idx="10"/>
          </p:nvPr>
        </p:nvSpPr>
        <p:spPr bwMode="auto">
          <a:xfrm rot="5400000">
            <a:off x="7763256" y="1170432"/>
            <a:ext cx="2286000" cy="381000"/>
          </a:xfrm>
        </p:spPr>
        <p:txBody>
          <a:bodyPr/>
          <a:lstStyle/>
          <a:p>
            <a:fld id="{3F212980-A65A-4C5D-8300-E47C7D780D3B}" type="datetimeFigureOut">
              <a:rPr lang="en-US" smtClean="0"/>
              <a:pPr/>
              <a:t>5/1/2013</a:t>
            </a:fld>
            <a:endParaRPr lang="en-US"/>
          </a:p>
        </p:txBody>
      </p:sp>
      <p:sp>
        <p:nvSpPr>
          <p:cNvPr id="5" name="Zástupný symbol pro zápatí 4"/>
          <p:cNvSpPr>
            <a:spLocks noGrp="1"/>
          </p:cNvSpPr>
          <p:nvPr>
            <p:ph type="ftr" sz="quarter" idx="11"/>
          </p:nvPr>
        </p:nvSpPr>
        <p:spPr bwMode="auto">
          <a:xfrm rot="5400000">
            <a:off x="7077456" y="4178808"/>
            <a:ext cx="3657600" cy="384048"/>
          </a:xfrm>
        </p:spPr>
        <p:txBody>
          <a:bodyPr/>
          <a:lstStyle/>
          <a:p>
            <a:endParaRPr lang="en-US"/>
          </a:p>
        </p:txBody>
      </p:sp>
      <p:sp>
        <p:nvSpPr>
          <p:cNvPr id="9" name="Obdélník 8"/>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Obdélník 9"/>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bdélník 10"/>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Obdélník 11"/>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Přímá spojovací čára 12"/>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Přímá spojovací čára 13"/>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Přímá spojovací čára 14"/>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Přímá spojovací čára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7" name="Přímá spojovací čára 16"/>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Obdélník 17"/>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9" name="Elipsa 18"/>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0" name="Elipsa 19"/>
          <p:cNvSpPr/>
          <p:nvPr/>
        </p:nvSpPr>
        <p:spPr bwMode="auto">
          <a:xfrm>
            <a:off x="1324704"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Elipsa 20"/>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Elipsa 21"/>
          <p:cNvSpPr/>
          <p:nvPr/>
        </p:nvSpPr>
        <p:spPr bwMode="auto">
          <a:xfrm>
            <a:off x="1664208" y="5791200"/>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Elipsa 22"/>
          <p:cNvSpPr/>
          <p:nvPr/>
        </p:nvSpPr>
        <p:spPr bwMode="auto">
          <a:xfrm>
            <a:off x="1879040" y="4479888"/>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Přímá spojovací čára 25"/>
          <p:cNvSpPr>
            <a:spLocks noChangeShapeType="1"/>
          </p:cNvSpPr>
          <p:nvPr/>
        </p:nvSpPr>
        <p:spPr bwMode="auto">
          <a:xfrm>
            <a:off x="9097944"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Zástupný symbol pro číslo snímku 5"/>
          <p:cNvSpPr>
            <a:spLocks noGrp="1"/>
          </p:cNvSpPr>
          <p:nvPr>
            <p:ph type="sldNum" sz="quarter" idx="12"/>
          </p:nvPr>
        </p:nvSpPr>
        <p:spPr bwMode="auto">
          <a:xfrm>
            <a:off x="1340616" y="4928702"/>
            <a:ext cx="609600" cy="517524"/>
          </a:xfrm>
        </p:spPr>
        <p:txBody>
          <a:bodyPr/>
          <a:lstStyle/>
          <a:p>
            <a:fld id="{85C4EDFC-66A5-43C3-A859-D733A8C74CF8}"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transition spd="slow">
    <p:newsflash/>
    <p:sndAc>
      <p:stSnd>
        <p:snd r:embed="rId1" name="chimes.wav"/>
      </p:stSnd>
    </p:sndAc>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5" name="Zástupný symbol pro datum 4"/>
          <p:cNvSpPr>
            <a:spLocks noGrp="1"/>
          </p:cNvSpPr>
          <p:nvPr>
            <p:ph type="dt" sz="half" idx="10"/>
          </p:nvPr>
        </p:nvSpPr>
        <p:spPr/>
        <p:txBody>
          <a:bodyPr/>
          <a:lstStyle/>
          <a:p>
            <a:fld id="{3F212980-A65A-4C5D-8300-E47C7D780D3B}" type="datetimeFigureOut">
              <a:rPr lang="en-US" smtClean="0"/>
              <a:pPr/>
              <a:t>5/1/2013</a:t>
            </a:fld>
            <a:endParaRPr lang="en-US"/>
          </a:p>
        </p:txBody>
      </p:sp>
      <p:sp>
        <p:nvSpPr>
          <p:cNvPr id="6" name="Zástupný symbol pro zápatí 5"/>
          <p:cNvSpPr>
            <a:spLocks noGrp="1"/>
          </p:cNvSpPr>
          <p:nvPr>
            <p:ph type="ftr" sz="quarter" idx="11"/>
          </p:nvPr>
        </p:nvSpPr>
        <p:spPr/>
        <p:txBody>
          <a:bodyPr/>
          <a:lstStyle/>
          <a:p>
            <a:endParaRPr lang="en-US"/>
          </a:p>
        </p:txBody>
      </p:sp>
      <p:sp>
        <p:nvSpPr>
          <p:cNvPr id="7" name="Zástupný symbol pro číslo snímku 6"/>
          <p:cNvSpPr>
            <a:spLocks noGrp="1"/>
          </p:cNvSpPr>
          <p:nvPr>
            <p:ph type="sldNum" sz="quarter" idx="12"/>
          </p:nvPr>
        </p:nvSpPr>
        <p:spPr/>
        <p:txBody>
          <a:bodyPr/>
          <a:lstStyle/>
          <a:p>
            <a:fld id="{85C4EDFC-66A5-43C3-A859-D733A8C74CF8}" type="slidenum">
              <a:rPr lang="en-US" smtClean="0"/>
              <a:pPr/>
              <a:t>‹#›</a:t>
            </a:fld>
            <a:endParaRPr lang="en-US"/>
          </a:p>
        </p:txBody>
      </p:sp>
      <p:sp>
        <p:nvSpPr>
          <p:cNvPr id="9" name="Zástupný symbol pro obsah 8"/>
          <p:cNvSpPr>
            <a:spLocks noGrp="1"/>
          </p:cNvSpPr>
          <p:nvPr>
            <p:ph sz="quarter" idx="1"/>
          </p:nvPr>
        </p:nvSpPr>
        <p:spPr>
          <a:xfrm>
            <a:off x="457200" y="1600200"/>
            <a:ext cx="3657600" cy="4572000"/>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1" name="Zástupný symbol pro obsah 10"/>
          <p:cNvSpPr>
            <a:spLocks noGrp="1"/>
          </p:cNvSpPr>
          <p:nvPr>
            <p:ph sz="quarter" idx="2"/>
          </p:nvPr>
        </p:nvSpPr>
        <p:spPr>
          <a:xfrm>
            <a:off x="4270248" y="1600200"/>
            <a:ext cx="3657600" cy="4572000"/>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masterClrMapping/>
  </p:clrMapOvr>
  <p:transition spd="slow">
    <p:newsflash/>
    <p:sndAc>
      <p:stSnd>
        <p:snd r:embed="rId1" name="chimes.wav"/>
      </p:stSnd>
    </p:sndAc>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7543800" cy="1143000"/>
          </a:xfrm>
        </p:spPr>
        <p:txBody>
          <a:bodyPr anchor="b"/>
          <a:lstStyle>
            <a:lvl1pPr>
              <a:defRPr/>
            </a:lvl1pPr>
          </a:lstStyle>
          <a:p>
            <a:r>
              <a:rPr kumimoji="0" lang="cs-CZ" smtClean="0"/>
              <a:t>Klepnutím lze upravit styl předlohy nadpisů.</a:t>
            </a:r>
            <a:endParaRPr kumimoji="0" lang="en-US"/>
          </a:p>
        </p:txBody>
      </p:sp>
      <p:sp>
        <p:nvSpPr>
          <p:cNvPr id="7" name="Zástupný symbol pro datum 6"/>
          <p:cNvSpPr>
            <a:spLocks noGrp="1"/>
          </p:cNvSpPr>
          <p:nvPr>
            <p:ph type="dt" sz="half" idx="10"/>
          </p:nvPr>
        </p:nvSpPr>
        <p:spPr/>
        <p:txBody>
          <a:bodyPr/>
          <a:lstStyle/>
          <a:p>
            <a:fld id="{3F212980-A65A-4C5D-8300-E47C7D780D3B}" type="datetimeFigureOut">
              <a:rPr lang="en-US" smtClean="0"/>
              <a:pPr/>
              <a:t>5/1/2013</a:t>
            </a:fld>
            <a:endParaRPr lang="en-US"/>
          </a:p>
        </p:txBody>
      </p:sp>
      <p:sp>
        <p:nvSpPr>
          <p:cNvPr id="8" name="Zástupný symbol pro zápatí 7"/>
          <p:cNvSpPr>
            <a:spLocks noGrp="1"/>
          </p:cNvSpPr>
          <p:nvPr>
            <p:ph type="ftr" sz="quarter" idx="11"/>
          </p:nvPr>
        </p:nvSpPr>
        <p:spPr/>
        <p:txBody>
          <a:bodyPr/>
          <a:lstStyle/>
          <a:p>
            <a:endParaRPr lang="en-US"/>
          </a:p>
        </p:txBody>
      </p:sp>
      <p:sp>
        <p:nvSpPr>
          <p:cNvPr id="9" name="Zástupný symbol pro číslo snímku 8"/>
          <p:cNvSpPr>
            <a:spLocks noGrp="1"/>
          </p:cNvSpPr>
          <p:nvPr>
            <p:ph type="sldNum" sz="quarter" idx="12"/>
          </p:nvPr>
        </p:nvSpPr>
        <p:spPr/>
        <p:txBody>
          <a:bodyPr/>
          <a:lstStyle/>
          <a:p>
            <a:fld id="{85C4EDFC-66A5-43C3-A859-D733A8C74CF8}" type="slidenum">
              <a:rPr lang="en-US" smtClean="0"/>
              <a:pPr/>
              <a:t>‹#›</a:t>
            </a:fld>
            <a:endParaRPr lang="en-US"/>
          </a:p>
        </p:txBody>
      </p:sp>
      <p:sp>
        <p:nvSpPr>
          <p:cNvPr id="11" name="Zástupný symbol pro obsah 10"/>
          <p:cNvSpPr>
            <a:spLocks noGrp="1"/>
          </p:cNvSpPr>
          <p:nvPr>
            <p:ph sz="quarter" idx="2"/>
          </p:nvPr>
        </p:nvSpPr>
        <p:spPr>
          <a:xfrm>
            <a:off x="457200" y="2362200"/>
            <a:ext cx="3657600" cy="3886200"/>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3" name="Zástupný symbol pro obsah 12"/>
          <p:cNvSpPr>
            <a:spLocks noGrp="1"/>
          </p:cNvSpPr>
          <p:nvPr>
            <p:ph sz="quarter" idx="4"/>
          </p:nvPr>
        </p:nvSpPr>
        <p:spPr>
          <a:xfrm>
            <a:off x="4371975" y="2362200"/>
            <a:ext cx="3657600" cy="3886200"/>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2" name="Zástupný symbol pro text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cs-CZ" smtClean="0"/>
              <a:t>Klepnutím lze upravit styly předlohy textu.</a:t>
            </a:r>
          </a:p>
        </p:txBody>
      </p:sp>
      <p:sp>
        <p:nvSpPr>
          <p:cNvPr id="14" name="Zástupný symbol pro text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cs-CZ" smtClean="0"/>
              <a:t>Klepnutím lze upravit styly předlohy textu.</a:t>
            </a:r>
          </a:p>
        </p:txBody>
      </p:sp>
    </p:spTree>
  </p:cSld>
  <p:clrMapOvr>
    <a:masterClrMapping/>
  </p:clrMapOvr>
  <p:transition spd="slow">
    <p:newsflash/>
    <p:sndAc>
      <p:stSnd>
        <p:snd r:embed="rId1" name="chimes.wav"/>
      </p:stSnd>
    </p:sndAc>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6" name="Zástupný symbol pro datum 5"/>
          <p:cNvSpPr>
            <a:spLocks noGrp="1"/>
          </p:cNvSpPr>
          <p:nvPr>
            <p:ph type="dt" sz="half" idx="10"/>
          </p:nvPr>
        </p:nvSpPr>
        <p:spPr/>
        <p:txBody>
          <a:bodyPr rtlCol="0"/>
          <a:lstStyle/>
          <a:p>
            <a:fld id="{3F212980-A65A-4C5D-8300-E47C7D780D3B}" type="datetimeFigureOut">
              <a:rPr lang="en-US" smtClean="0"/>
              <a:pPr/>
              <a:t>5/1/2013</a:t>
            </a:fld>
            <a:endParaRPr lang="en-US"/>
          </a:p>
        </p:txBody>
      </p:sp>
      <p:sp>
        <p:nvSpPr>
          <p:cNvPr id="7" name="Zástupný symbol pro číslo snímku 6"/>
          <p:cNvSpPr>
            <a:spLocks noGrp="1"/>
          </p:cNvSpPr>
          <p:nvPr>
            <p:ph type="sldNum" sz="quarter" idx="11"/>
          </p:nvPr>
        </p:nvSpPr>
        <p:spPr/>
        <p:txBody>
          <a:bodyPr rtlCol="0"/>
          <a:lstStyle/>
          <a:p>
            <a:fld id="{85C4EDFC-66A5-43C3-A859-D733A8C74CF8}" type="slidenum">
              <a:rPr lang="en-US" smtClean="0"/>
              <a:pPr/>
              <a:t>‹#›</a:t>
            </a:fld>
            <a:endParaRPr lang="en-US"/>
          </a:p>
        </p:txBody>
      </p:sp>
      <p:sp>
        <p:nvSpPr>
          <p:cNvPr id="8" name="Zástupný symbol pro zápatí 7"/>
          <p:cNvSpPr>
            <a:spLocks noGrp="1"/>
          </p:cNvSpPr>
          <p:nvPr>
            <p:ph type="ftr" sz="quarter" idx="12"/>
          </p:nvPr>
        </p:nvSpPr>
        <p:spPr/>
        <p:txBody>
          <a:bodyPr rtlCol="0"/>
          <a:lstStyle/>
          <a:p>
            <a:endParaRPr lang="en-US"/>
          </a:p>
        </p:txBody>
      </p:sp>
    </p:spTree>
  </p:cSld>
  <p:clrMapOvr>
    <a:masterClrMapping/>
  </p:clrMapOvr>
  <p:transition spd="slow">
    <p:newsflash/>
    <p:sndAc>
      <p:stSnd>
        <p:snd r:embed="rId1" name="chimes.wav"/>
      </p:stSnd>
    </p:sndAc>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3F212980-A65A-4C5D-8300-E47C7D780D3B}" type="datetimeFigureOut">
              <a:rPr lang="en-US" smtClean="0"/>
              <a:pPr/>
              <a:t>5/1/2013</a:t>
            </a:fld>
            <a:endParaRPr lang="en-US"/>
          </a:p>
        </p:txBody>
      </p:sp>
      <p:sp>
        <p:nvSpPr>
          <p:cNvPr id="3" name="Zástupný symbol pro zápatí 2"/>
          <p:cNvSpPr>
            <a:spLocks noGrp="1"/>
          </p:cNvSpPr>
          <p:nvPr>
            <p:ph type="ftr" sz="quarter" idx="11"/>
          </p:nvPr>
        </p:nvSpPr>
        <p:spPr/>
        <p:txBody>
          <a:bodyPr/>
          <a:lstStyle/>
          <a:p>
            <a:endParaRPr lang="en-US"/>
          </a:p>
        </p:txBody>
      </p:sp>
      <p:sp>
        <p:nvSpPr>
          <p:cNvPr id="4" name="Zástupný symbol pro číslo snímku 3"/>
          <p:cNvSpPr>
            <a:spLocks noGrp="1"/>
          </p:cNvSpPr>
          <p:nvPr>
            <p:ph type="sldNum" sz="quarter" idx="12"/>
          </p:nvPr>
        </p:nvSpPr>
        <p:spPr/>
        <p:txBody>
          <a:bodyPr/>
          <a:lstStyle/>
          <a:p>
            <a:fld id="{85C4EDFC-66A5-43C3-A859-D733A8C74CF8}" type="slidenum">
              <a:rPr lang="en-US" smtClean="0"/>
              <a:pPr/>
              <a:t>‹#›</a:t>
            </a:fld>
            <a:endParaRPr lang="en-US"/>
          </a:p>
        </p:txBody>
      </p:sp>
    </p:spTree>
  </p:cSld>
  <p:clrMapOvr>
    <a:masterClrMapping/>
  </p:clrMapOvr>
  <p:transition spd="slow">
    <p:newsflash/>
    <p:sndAc>
      <p:stSnd>
        <p:snd r:embed="rId1" name="chimes.wav"/>
      </p:stSnd>
    </p:sndAc>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bg>
      <p:bgRef idx="1001">
        <a:schemeClr val="bg1"/>
      </p:bgRef>
    </p:bg>
    <p:spTree>
      <p:nvGrpSpPr>
        <p:cNvPr id="1" name=""/>
        <p:cNvGrpSpPr/>
        <p:nvPr/>
      </p:nvGrpSpPr>
      <p:grpSpPr>
        <a:xfrm>
          <a:off x="0" y="0"/>
          <a:ext cx="0" cy="0"/>
          <a:chOff x="0" y="0"/>
          <a:chExt cx="0" cy="0"/>
        </a:xfrm>
      </p:grpSpPr>
      <p:sp>
        <p:nvSpPr>
          <p:cNvPr id="10" name="Přímá spojovací čára 9"/>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 name="Nadpis 1"/>
          <p:cNvSpPr>
            <a:spLocks noGrp="1"/>
          </p:cNvSpPr>
          <p:nvPr>
            <p:ph type="title"/>
          </p:nvPr>
        </p:nvSpPr>
        <p:spPr>
          <a:xfrm rot="5400000">
            <a:off x="3371850" y="3200400"/>
            <a:ext cx="6309360" cy="457200"/>
          </a:xfrm>
        </p:spPr>
        <p:txBody>
          <a:bodyPr anchor="b"/>
          <a:lstStyle>
            <a:lvl1pPr algn="l">
              <a:buNone/>
              <a:defRPr sz="2000" b="1" cap="small" baseline="0"/>
            </a:lvl1pPr>
          </a:lstStyle>
          <a:p>
            <a:r>
              <a:rPr kumimoji="0" lang="cs-CZ" smtClean="0"/>
              <a:t>Klepnutím lze upravit styl předlohy nadpisů.</a:t>
            </a:r>
            <a:endParaRPr kumimoji="0" lang="en-US"/>
          </a:p>
        </p:txBody>
      </p:sp>
      <p:sp>
        <p:nvSpPr>
          <p:cNvPr id="3" name="Zástupný symbol pro text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eaLnBrk="1" latinLnBrk="0" hangingPunct="1"/>
            <a:r>
              <a:rPr kumimoji="0" lang="cs-CZ" smtClean="0"/>
              <a:t>Klepnutím lze upravit styly předlohy textu.</a:t>
            </a:r>
          </a:p>
        </p:txBody>
      </p:sp>
      <p:sp>
        <p:nvSpPr>
          <p:cNvPr id="8" name="Přímá spojovací čára 7"/>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Přímá spojovací čára 8"/>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Přímá spojovací čára 10"/>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bdélník 11"/>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Přímá spojovací čára 12"/>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Elipsa 13"/>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8" name="Zástupný symbol pro obsah 17"/>
          <p:cNvSpPr>
            <a:spLocks noGrp="1"/>
          </p:cNvSpPr>
          <p:nvPr>
            <p:ph sz="quarter" idx="1"/>
          </p:nvPr>
        </p:nvSpPr>
        <p:spPr>
          <a:xfrm>
            <a:off x="304800" y="274320"/>
            <a:ext cx="5638800" cy="6327648"/>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1" name="Zástupný symbol pro datum 20"/>
          <p:cNvSpPr>
            <a:spLocks noGrp="1"/>
          </p:cNvSpPr>
          <p:nvPr>
            <p:ph type="dt" sz="half" idx="14"/>
          </p:nvPr>
        </p:nvSpPr>
        <p:spPr/>
        <p:txBody>
          <a:bodyPr rtlCol="0"/>
          <a:lstStyle/>
          <a:p>
            <a:fld id="{3F212980-A65A-4C5D-8300-E47C7D780D3B}" type="datetimeFigureOut">
              <a:rPr lang="en-US" smtClean="0"/>
              <a:pPr/>
              <a:t>5/1/2013</a:t>
            </a:fld>
            <a:endParaRPr lang="en-US"/>
          </a:p>
        </p:txBody>
      </p:sp>
      <p:sp>
        <p:nvSpPr>
          <p:cNvPr id="22" name="Zástupný symbol pro číslo snímku 21"/>
          <p:cNvSpPr>
            <a:spLocks noGrp="1"/>
          </p:cNvSpPr>
          <p:nvPr>
            <p:ph type="sldNum" sz="quarter" idx="15"/>
          </p:nvPr>
        </p:nvSpPr>
        <p:spPr/>
        <p:txBody>
          <a:bodyPr rtlCol="0"/>
          <a:lstStyle/>
          <a:p>
            <a:fld id="{85C4EDFC-66A5-43C3-A859-D733A8C74CF8}" type="slidenum">
              <a:rPr lang="en-US" smtClean="0"/>
              <a:pPr/>
              <a:t>‹#›</a:t>
            </a:fld>
            <a:endParaRPr lang="en-US"/>
          </a:p>
        </p:txBody>
      </p:sp>
      <p:sp>
        <p:nvSpPr>
          <p:cNvPr id="23" name="Zástupný symbol pro zápatí 22"/>
          <p:cNvSpPr>
            <a:spLocks noGrp="1"/>
          </p:cNvSpPr>
          <p:nvPr>
            <p:ph type="ftr" sz="quarter" idx="16"/>
          </p:nvPr>
        </p:nvSpPr>
        <p:spPr/>
        <p:txBody>
          <a:bodyPr rtlCol="0"/>
          <a:lstStyle/>
          <a:p>
            <a:endParaRPr lang="en-US"/>
          </a:p>
        </p:txBody>
      </p:sp>
    </p:spTree>
  </p:cSld>
  <p:clrMapOvr>
    <a:overrideClrMapping bg1="lt1" tx1="dk1" bg2="lt2" tx2="dk2" accent1="accent1" accent2="accent2" accent3="accent3" accent4="accent4" accent5="accent5" accent6="accent6" hlink="hlink" folHlink="folHlink"/>
  </p:clrMapOvr>
  <p:transition spd="slow">
    <p:newsflash/>
    <p:sndAc>
      <p:stSnd>
        <p:snd r:embed="rId1" name="chimes.wav"/>
      </p:stSnd>
    </p:sndAc>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9" name="Přímá spojovací čára 8"/>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Elipsa 12"/>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Nadpis 1"/>
          <p:cNvSpPr>
            <a:spLocks noGrp="1"/>
          </p:cNvSpPr>
          <p:nvPr>
            <p:ph type="title"/>
          </p:nvPr>
        </p:nvSpPr>
        <p:spPr>
          <a:xfrm rot="5400000">
            <a:off x="3350133" y="3200400"/>
            <a:ext cx="6309360" cy="457200"/>
          </a:xfrm>
        </p:spPr>
        <p:txBody>
          <a:bodyPr anchor="b"/>
          <a:lstStyle>
            <a:lvl1pPr algn="l">
              <a:buNone/>
              <a:defRPr sz="2000" b="1"/>
            </a:lvl1pPr>
          </a:lstStyle>
          <a:p>
            <a:r>
              <a:rPr kumimoji="0" lang="cs-CZ" smtClean="0"/>
              <a:t>Klepnutím lze upravit styl předlohy nadpisů.</a:t>
            </a:r>
            <a:endParaRPr kumimoji="0" lang="en-US"/>
          </a:p>
        </p:txBody>
      </p:sp>
      <p:sp>
        <p:nvSpPr>
          <p:cNvPr id="3" name="Zástupný symbol pro obrázek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3200"/>
            </a:lvl1pPr>
          </a:lstStyle>
          <a:p>
            <a:pPr algn="ctr" eaLnBrk="1" latinLnBrk="0" hangingPunct="1">
              <a:buFontTx/>
              <a:buNone/>
            </a:pPr>
            <a:r>
              <a:rPr kumimoji="0" lang="cs-CZ" smtClean="0"/>
              <a:t>Klepnutím na ikonu přidáte obrázek.</a:t>
            </a:r>
            <a:endParaRPr kumimoji="0" lang="en-US" dirty="0"/>
          </a:p>
        </p:txBody>
      </p:sp>
      <p:sp>
        <p:nvSpPr>
          <p:cNvPr id="4" name="Zástupný symbol pro text 3"/>
          <p:cNvSpPr>
            <a:spLocks noGrp="1"/>
          </p:cNvSpPr>
          <p:nvPr>
            <p:ph type="body" sz="half" idx="2"/>
          </p:nvPr>
        </p:nvSpPr>
        <p:spPr>
          <a:xfrm>
            <a:off x="6765798" y="264795"/>
            <a:ext cx="1524000" cy="4956048"/>
          </a:xfrm>
        </p:spPr>
        <p:txBody>
          <a:bodyPr rot="0" spcFirstLastPara="0" vertOverflow="overflow" horzOverflow="overflow" vert="horz" wrap="square" lIns="91440" tIns="45720" rIns="91440" bIns="45720" numCol="1" spcCol="274320" rtlCol="0" fromWordArt="0" anchor="t" anchorCtr="0" forceAA="0" compatLnSpc="1">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eaLnBrk="1" latinLnBrk="0" hangingPunct="1"/>
            <a:r>
              <a:rPr kumimoji="0" lang="cs-CZ" smtClean="0"/>
              <a:t>Klepnutím lze upravit styly předlohy textu.</a:t>
            </a:r>
          </a:p>
        </p:txBody>
      </p:sp>
      <p:sp>
        <p:nvSpPr>
          <p:cNvPr id="10" name="Přímá spojovací čára 9"/>
          <p:cNvSpPr>
            <a:spLocks noChangeShapeType="1"/>
          </p:cNvSpPr>
          <p:nvPr/>
        </p:nvSpPr>
        <p:spPr bwMode="auto">
          <a:xfrm>
            <a:off x="8991600" y="0"/>
            <a:ext cx="0" cy="6858000"/>
          </a:xfrm>
          <a:prstGeom prst="lin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Obdélník 10"/>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Přímá spojovací čára 11"/>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9" name="Přímá spojovací čára 18"/>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0" name="Přímá spojovací čára 19"/>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7" name="Zástupný symbol pro datum 16"/>
          <p:cNvSpPr>
            <a:spLocks noGrp="1"/>
          </p:cNvSpPr>
          <p:nvPr>
            <p:ph type="dt" sz="half" idx="10"/>
          </p:nvPr>
        </p:nvSpPr>
        <p:spPr/>
        <p:txBody>
          <a:bodyPr rtlCol="0"/>
          <a:lstStyle/>
          <a:p>
            <a:fld id="{3F212980-A65A-4C5D-8300-E47C7D780D3B}" type="datetimeFigureOut">
              <a:rPr lang="en-US" smtClean="0"/>
              <a:pPr/>
              <a:t>5/1/2013</a:t>
            </a:fld>
            <a:endParaRPr lang="en-US"/>
          </a:p>
        </p:txBody>
      </p:sp>
      <p:sp>
        <p:nvSpPr>
          <p:cNvPr id="18" name="Zástupný symbol pro číslo snímku 17"/>
          <p:cNvSpPr>
            <a:spLocks noGrp="1"/>
          </p:cNvSpPr>
          <p:nvPr>
            <p:ph type="sldNum" sz="quarter" idx="11"/>
          </p:nvPr>
        </p:nvSpPr>
        <p:spPr/>
        <p:txBody>
          <a:bodyPr rtlCol="0"/>
          <a:lstStyle/>
          <a:p>
            <a:fld id="{85C4EDFC-66A5-43C3-A859-D733A8C74CF8}" type="slidenum">
              <a:rPr lang="en-US" smtClean="0"/>
              <a:pPr/>
              <a:t>‹#›</a:t>
            </a:fld>
            <a:endParaRPr lang="en-US"/>
          </a:p>
        </p:txBody>
      </p:sp>
      <p:sp>
        <p:nvSpPr>
          <p:cNvPr id="21" name="Zástupný symbol pro zápatí 20"/>
          <p:cNvSpPr>
            <a:spLocks noGrp="1"/>
          </p:cNvSpPr>
          <p:nvPr>
            <p:ph type="ftr" sz="quarter" idx="12"/>
          </p:nvPr>
        </p:nvSpPr>
        <p:spPr/>
        <p:txBody>
          <a:bodyPr rtlCol="0"/>
          <a:lstStyle/>
          <a:p>
            <a:endParaRPr lang="en-US"/>
          </a:p>
        </p:txBody>
      </p:sp>
    </p:spTree>
  </p:cSld>
  <p:clrMapOvr>
    <a:masterClrMapping/>
  </p:clrMapOvr>
  <p:transition spd="slow">
    <p:newsflash/>
    <p:sndAc>
      <p:stSnd>
        <p:snd r:embed="rId1" name="chimes.wav"/>
      </p:stSnd>
    </p:sndAc>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3F212980-A65A-4C5D-8300-E47C7D780D3B}" type="datetimeFigureOut">
              <a:rPr lang="en-US" smtClean="0"/>
              <a:pPr/>
              <a:t>5/1/2013</a:t>
            </a:fld>
            <a:endParaRPr lang="en-US"/>
          </a:p>
        </p:txBody>
      </p:sp>
      <p:sp>
        <p:nvSpPr>
          <p:cNvPr id="5" name="Zástupný symbol pro zápatí 4"/>
          <p:cNvSpPr>
            <a:spLocks noGrp="1"/>
          </p:cNvSpPr>
          <p:nvPr>
            <p:ph type="ftr" sz="quarter" idx="11"/>
          </p:nvPr>
        </p:nvSpPr>
        <p:spPr/>
        <p:txBody>
          <a:bodyPr/>
          <a:lstStyle/>
          <a:p>
            <a:endParaRPr lang="en-US"/>
          </a:p>
        </p:txBody>
      </p:sp>
      <p:sp>
        <p:nvSpPr>
          <p:cNvPr id="6" name="Zástupný symbol pro číslo snímku 5"/>
          <p:cNvSpPr>
            <a:spLocks noGrp="1"/>
          </p:cNvSpPr>
          <p:nvPr>
            <p:ph type="sldNum" sz="quarter" idx="12"/>
          </p:nvPr>
        </p:nvSpPr>
        <p:spPr/>
        <p:txBody>
          <a:bodyPr/>
          <a:lstStyle/>
          <a:p>
            <a:fld id="{85C4EDFC-66A5-43C3-A859-D733A8C74CF8}" type="slidenum">
              <a:rPr lang="en-US" smtClean="0"/>
              <a:pPr/>
              <a:t>‹#›</a:t>
            </a:fld>
            <a:endParaRPr lang="en-US"/>
          </a:p>
        </p:txBody>
      </p:sp>
    </p:spTree>
  </p:cSld>
  <p:clrMapOvr>
    <a:masterClrMapping/>
  </p:clrMapOvr>
  <p:transition spd="slow">
    <p:newsflash/>
    <p:sndAc>
      <p:stSnd>
        <p:snd r:embed="rId1" name="chimes.wav"/>
      </p:stSnd>
    </p:sndAc>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9"/>
            <a:ext cx="1676400" cy="5851525"/>
          </a:xfrm>
        </p:spPr>
        <p:txBody>
          <a:bodyPr vert="eaVer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3F212980-A65A-4C5D-8300-E47C7D780D3B}" type="datetimeFigureOut">
              <a:rPr lang="en-US" smtClean="0"/>
              <a:pPr/>
              <a:t>5/1/2013</a:t>
            </a:fld>
            <a:endParaRPr lang="en-US"/>
          </a:p>
        </p:txBody>
      </p:sp>
      <p:sp>
        <p:nvSpPr>
          <p:cNvPr id="5" name="Zástupný symbol pro zápatí 4"/>
          <p:cNvSpPr>
            <a:spLocks noGrp="1"/>
          </p:cNvSpPr>
          <p:nvPr>
            <p:ph type="ftr" sz="quarter" idx="11"/>
          </p:nvPr>
        </p:nvSpPr>
        <p:spPr/>
        <p:txBody>
          <a:bodyPr/>
          <a:lstStyle/>
          <a:p>
            <a:endParaRPr lang="en-US"/>
          </a:p>
        </p:txBody>
      </p:sp>
      <p:sp>
        <p:nvSpPr>
          <p:cNvPr id="6" name="Zástupný symbol pro číslo snímku 5"/>
          <p:cNvSpPr>
            <a:spLocks noGrp="1"/>
          </p:cNvSpPr>
          <p:nvPr>
            <p:ph type="sldNum" sz="quarter" idx="12"/>
          </p:nvPr>
        </p:nvSpPr>
        <p:spPr/>
        <p:txBody>
          <a:bodyPr/>
          <a:lstStyle/>
          <a:p>
            <a:fld id="{85C4EDFC-66A5-43C3-A859-D733A8C74CF8}" type="slidenum">
              <a:rPr lang="en-US" smtClean="0"/>
              <a:pPr/>
              <a:t>‹#›</a:t>
            </a:fld>
            <a:endParaRPr lang="en-US"/>
          </a:p>
        </p:txBody>
      </p:sp>
    </p:spTree>
  </p:cSld>
  <p:clrMapOvr>
    <a:masterClrMapping/>
  </p:clrMapOvr>
  <p:transition spd="slow">
    <p:newsflash/>
    <p:sndAc>
      <p:stSnd>
        <p:snd r:embed="rId1" name="chimes.wav"/>
      </p:stSnd>
    </p:sndAc>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audio" Target="../media/audio1.wav"/><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Přímá spojovací čára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2" name="Zástupný symbol pro nadpis 21"/>
          <p:cNvSpPr>
            <a:spLocks noGrp="1"/>
          </p:cNvSpPr>
          <p:nvPr>
            <p:ph type="title"/>
          </p:nvPr>
        </p:nvSpPr>
        <p:spPr>
          <a:xfrm>
            <a:off x="457200" y="274638"/>
            <a:ext cx="7467600" cy="1143000"/>
          </a:xfrm>
          <a:prstGeom prst="rect">
            <a:avLst/>
          </a:prstGeom>
        </p:spPr>
        <p:txBody>
          <a:bodyPr vert="horz" anchor="b">
            <a:normAutofit/>
          </a:bodyPr>
          <a:lstStyle/>
          <a:p>
            <a:r>
              <a:rPr kumimoji="0" lang="cs-CZ" smtClean="0"/>
              <a:t>Klepnutím lze upravit styl předlohy nadpisů.</a:t>
            </a:r>
            <a:endParaRPr kumimoji="0" lang="en-US"/>
          </a:p>
        </p:txBody>
      </p:sp>
      <p:sp>
        <p:nvSpPr>
          <p:cNvPr id="13" name="Zástupný symbol pro text 12"/>
          <p:cNvSpPr>
            <a:spLocks noGrp="1"/>
          </p:cNvSpPr>
          <p:nvPr>
            <p:ph type="body" idx="1"/>
          </p:nvPr>
        </p:nvSpPr>
        <p:spPr>
          <a:xfrm>
            <a:off x="457200" y="1600200"/>
            <a:ext cx="7467600" cy="4873752"/>
          </a:xfrm>
          <a:prstGeom prst="rect">
            <a:avLst/>
          </a:prstGeom>
        </p:spPr>
        <p:txBody>
          <a:bodyPr vert="horz">
            <a:normAutofit/>
          </a:bodyPr>
          <a:lstStyle/>
          <a:p>
            <a:pPr lvl="0" eaLnBrk="1" latinLnBrk="0" hangingPunct="1"/>
            <a:r>
              <a:rPr kumimoji="0" lang="cs-CZ" smtClean="0"/>
              <a:t>Klepnutím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4" name="Zástupný symbol pro datum 13"/>
          <p:cNvSpPr>
            <a:spLocks noGrp="1"/>
          </p:cNvSpPr>
          <p:nvPr>
            <p:ph type="dt" sz="half" idx="2"/>
          </p:nvPr>
        </p:nvSpPr>
        <p:spPr>
          <a:xfrm rot="5400000">
            <a:off x="7589520" y="1081851"/>
            <a:ext cx="2011680" cy="384048"/>
          </a:xfrm>
          <a:prstGeom prst="rect">
            <a:avLst/>
          </a:prstGeom>
        </p:spPr>
        <p:txBody>
          <a:bodyPr vert="horz" anchor="ctr" anchorCtr="0"/>
          <a:lstStyle>
            <a:lvl1pPr algn="r" eaLnBrk="1" latinLnBrk="0" hangingPunct="1">
              <a:defRPr kumimoji="0" sz="1200">
                <a:solidFill>
                  <a:schemeClr val="tx2"/>
                </a:solidFill>
              </a:defRPr>
            </a:lvl1pPr>
          </a:lstStyle>
          <a:p>
            <a:fld id="{3F212980-A65A-4C5D-8300-E47C7D780D3B}" type="datetimeFigureOut">
              <a:rPr lang="en-US" smtClean="0"/>
              <a:pPr/>
              <a:t>5/1/2013</a:t>
            </a:fld>
            <a:endParaRPr lang="en-US"/>
          </a:p>
        </p:txBody>
      </p:sp>
      <p:sp>
        <p:nvSpPr>
          <p:cNvPr id="3" name="Zástupný symbol pro zápatí 2"/>
          <p:cNvSpPr>
            <a:spLocks noGrp="1"/>
          </p:cNvSpPr>
          <p:nvPr>
            <p:ph type="ftr" sz="quarter" idx="3"/>
          </p:nvPr>
        </p:nvSpPr>
        <p:spPr>
          <a:xfrm rot="5400000">
            <a:off x="6990186" y="3737240"/>
            <a:ext cx="3200400" cy="365760"/>
          </a:xfrm>
          <a:prstGeom prst="rect">
            <a:avLst/>
          </a:prstGeom>
        </p:spPr>
        <p:txBody>
          <a:bodyPr vert="horz" anchor="ctr" anchorCtr="0"/>
          <a:lstStyle>
            <a:lvl1pPr algn="l" eaLnBrk="1" latinLnBrk="0" hangingPunct="1">
              <a:defRPr kumimoji="0" sz="1200">
                <a:solidFill>
                  <a:schemeClr val="tx2"/>
                </a:solidFill>
              </a:defRPr>
            </a:lvl1pPr>
          </a:lstStyle>
          <a:p>
            <a:endParaRPr lang="en-US"/>
          </a:p>
        </p:txBody>
      </p:sp>
      <p:sp>
        <p:nvSpPr>
          <p:cNvPr id="7" name="Přímá spojovací čára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Přímá spojovací čára 8"/>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Obdélník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Přímá spojovací čára 10"/>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Elipsa 11"/>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Zástupný symbol pro číslo snímku 22"/>
          <p:cNvSpPr>
            <a:spLocks noGrp="1"/>
          </p:cNvSpPr>
          <p:nvPr>
            <p:ph type="sldNum" sz="quarter" idx="4"/>
          </p:nvPr>
        </p:nvSpPr>
        <p:spPr>
          <a:xfrm>
            <a:off x="8129016" y="5734050"/>
            <a:ext cx="609600" cy="521208"/>
          </a:xfrm>
          <a:prstGeom prst="rect">
            <a:avLst/>
          </a:prstGeom>
        </p:spPr>
        <p:txBody>
          <a:bodyPr vert="horz" anchor="ctr"/>
          <a:lstStyle>
            <a:lvl1pPr algn="ctr" eaLnBrk="1" latinLnBrk="0" hangingPunct="1">
              <a:defRPr kumimoji="0" sz="1400" b="1">
                <a:solidFill>
                  <a:srgbClr val="FFFFFF"/>
                </a:solidFill>
              </a:defRPr>
            </a:lvl1pPr>
          </a:lstStyle>
          <a:p>
            <a:fld id="{85C4EDFC-66A5-43C3-A859-D733A8C74CF8}"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Lst>
  <p:transition spd="slow">
    <p:newsflash/>
    <p:sndAc>
      <p:stSnd>
        <p:snd r:embed="rId13" name="chimes.wav"/>
      </p:stSnd>
    </p:sndAc>
  </p:transition>
  <p:txStyles>
    <p:titleStyle>
      <a:lvl1pPr algn="l" rtl="0" eaLnBrk="1" latinLnBrk="0" hangingPunct="1">
        <a:spcBef>
          <a:spcPct val="0"/>
        </a:spcBef>
        <a:buNone/>
        <a:defRPr kumimoji="0" sz="3000" b="0" kern="1200" cap="small" baseline="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audio" Target="../media/audio1.wav"/><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audio" Target="../media/audio1.wav"/><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audio" Target="../media/audio1.wav"/><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audio" Target="../media/audio1.wav"/><Relationship Id="rId1" Type="http://schemas.openxmlformats.org/officeDocument/2006/relationships/slideLayout" Target="../slideLayouts/slideLayout7.xml"/><Relationship Id="rId5" Type="http://schemas.openxmlformats.org/officeDocument/2006/relationships/image" Target="../media/image7.jpeg"/><Relationship Id="rId4" Type="http://schemas.openxmlformats.org/officeDocument/2006/relationships/image" Target="../media/image6.jpeg"/></Relationships>
</file>

<file path=ppt/slides/_rels/slide8.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brázek 3"/>
          <p:cNvPicPr/>
          <p:nvPr/>
        </p:nvPicPr>
        <p:blipFill>
          <a:blip r:embed="rId3" cstate="print"/>
          <a:srcRect/>
          <a:stretch>
            <a:fillRect/>
          </a:stretch>
        </p:blipFill>
        <p:spPr bwMode="auto">
          <a:xfrm>
            <a:off x="2433638" y="152400"/>
            <a:ext cx="4276725" cy="1038225"/>
          </a:xfrm>
          <a:prstGeom prst="rect">
            <a:avLst/>
          </a:prstGeom>
          <a:solidFill>
            <a:srgbClr val="FFFFFF"/>
          </a:solidFill>
        </p:spPr>
      </p:pic>
      <p:graphicFrame>
        <p:nvGraphicFramePr>
          <p:cNvPr id="5" name="Tabulka 4"/>
          <p:cNvGraphicFramePr>
            <a:graphicFrameLocks noGrp="1"/>
          </p:cNvGraphicFramePr>
          <p:nvPr/>
        </p:nvGraphicFramePr>
        <p:xfrm>
          <a:off x="1600200" y="1219200"/>
          <a:ext cx="5791200" cy="1003274"/>
        </p:xfrm>
        <a:graphic>
          <a:graphicData uri="http://schemas.openxmlformats.org/drawingml/2006/table">
            <a:tbl>
              <a:tblPr/>
              <a:tblGrid>
                <a:gridCol w="2171700"/>
                <a:gridCol w="3619500"/>
              </a:tblGrid>
              <a:tr h="237731">
                <a:tc>
                  <a:txBody>
                    <a:bodyPr/>
                    <a:lstStyle/>
                    <a:p>
                      <a:pPr marL="0" marR="0" algn="l">
                        <a:lnSpc>
                          <a:spcPct val="115000"/>
                        </a:lnSpc>
                        <a:spcBef>
                          <a:spcPts val="0"/>
                        </a:spcBef>
                        <a:spcAft>
                          <a:spcPts val="1000"/>
                        </a:spcAft>
                      </a:pPr>
                      <a:r>
                        <a:rPr lang="cs-CZ" sz="1100" b="1">
                          <a:latin typeface="Calibri"/>
                          <a:ea typeface="Calibri"/>
                          <a:cs typeface="Times New Roman"/>
                        </a:rPr>
                        <a:t>Název školy</a:t>
                      </a:r>
                      <a:r>
                        <a:rPr lang="cs-CZ" sz="1100">
                          <a:latin typeface="Calibri"/>
                          <a:ea typeface="Calibri"/>
                          <a:cs typeface="Times New Roman"/>
                        </a:rPr>
                        <a:t> </a:t>
                      </a:r>
                      <a:endParaRPr lang="en-US" sz="1100">
                        <a:latin typeface="Calibri"/>
                        <a:ea typeface="Calibri"/>
                        <a:cs typeface="Times New Roman"/>
                      </a:endParaRPr>
                    </a:p>
                  </a:txBody>
                  <a:tcPr marL="44450" marR="44450" marT="1524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l">
                        <a:lnSpc>
                          <a:spcPct val="115000"/>
                        </a:lnSpc>
                        <a:spcBef>
                          <a:spcPts val="0"/>
                        </a:spcBef>
                        <a:spcAft>
                          <a:spcPts val="1000"/>
                        </a:spcAft>
                      </a:pPr>
                      <a:r>
                        <a:rPr lang="cs-CZ" sz="1100" b="1">
                          <a:latin typeface="Calibri"/>
                          <a:ea typeface="Calibri"/>
                          <a:cs typeface="Times New Roman"/>
                        </a:rPr>
                        <a:t>Základní škola a mateřská škola Libchavy</a:t>
                      </a:r>
                      <a:r>
                        <a:rPr lang="cs-CZ" sz="1100">
                          <a:latin typeface="Calibri"/>
                          <a:ea typeface="Calibri"/>
                          <a:cs typeface="Times New Roman"/>
                        </a:rPr>
                        <a:t> </a:t>
                      </a:r>
                      <a:endParaRPr lang="en-US" sz="1100">
                        <a:latin typeface="Calibri"/>
                        <a:ea typeface="Calibri"/>
                        <a:cs typeface="Times New Roman"/>
                      </a:endParaRPr>
                    </a:p>
                  </a:txBody>
                  <a:tcPr marL="44450" marR="44450" marT="1524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497739">
                <a:tc>
                  <a:txBody>
                    <a:bodyPr/>
                    <a:lstStyle/>
                    <a:p>
                      <a:pPr marL="0" marR="0" algn="l">
                        <a:lnSpc>
                          <a:spcPct val="115000"/>
                        </a:lnSpc>
                        <a:spcBef>
                          <a:spcPts val="0"/>
                        </a:spcBef>
                        <a:spcAft>
                          <a:spcPts val="1000"/>
                        </a:spcAft>
                      </a:pPr>
                      <a:r>
                        <a:rPr lang="cs-CZ" sz="1100" b="1">
                          <a:latin typeface="Calibri"/>
                          <a:ea typeface="Calibri"/>
                          <a:cs typeface="Times New Roman"/>
                        </a:rPr>
                        <a:t>Název a číslo projektu</a:t>
                      </a:r>
                      <a:r>
                        <a:rPr lang="cs-CZ" sz="1100">
                          <a:latin typeface="Calibri"/>
                          <a:ea typeface="Calibri"/>
                          <a:cs typeface="Times New Roman"/>
                        </a:rPr>
                        <a:t> </a:t>
                      </a:r>
                      <a:endParaRPr lang="en-US" sz="1100">
                        <a:latin typeface="Calibri"/>
                        <a:ea typeface="Calibri"/>
                        <a:cs typeface="Times New Roman"/>
                      </a:endParaRPr>
                    </a:p>
                  </a:txBody>
                  <a:tcPr marL="44450" marR="44450" marT="1524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l">
                        <a:lnSpc>
                          <a:spcPct val="115000"/>
                        </a:lnSpc>
                        <a:spcBef>
                          <a:spcPts val="0"/>
                        </a:spcBef>
                        <a:spcAft>
                          <a:spcPts val="1000"/>
                        </a:spcAft>
                      </a:pPr>
                      <a:r>
                        <a:rPr lang="cs-CZ" sz="1100" b="1">
                          <a:latin typeface="Calibri"/>
                          <a:ea typeface="Calibri"/>
                          <a:cs typeface="Times New Roman"/>
                        </a:rPr>
                        <a:t>EU peníze pro ZŠ Libchavy</a:t>
                      </a:r>
                      <a:r>
                        <a:rPr lang="cs-CZ" sz="1100">
                          <a:latin typeface="Calibri"/>
                          <a:ea typeface="Calibri"/>
                          <a:cs typeface="Times New Roman"/>
                        </a:rPr>
                        <a:t> </a:t>
                      </a:r>
                      <a:endParaRPr lang="en-US" sz="1100">
                        <a:latin typeface="Calibri"/>
                        <a:ea typeface="Calibri"/>
                        <a:cs typeface="Times New Roman"/>
                      </a:endParaRPr>
                    </a:p>
                    <a:p>
                      <a:pPr marL="0" marR="0" algn="l">
                        <a:lnSpc>
                          <a:spcPct val="115000"/>
                        </a:lnSpc>
                        <a:spcBef>
                          <a:spcPts val="0"/>
                        </a:spcBef>
                        <a:spcAft>
                          <a:spcPts val="1000"/>
                        </a:spcAft>
                      </a:pPr>
                      <a:r>
                        <a:rPr lang="cs-CZ" sz="1100" b="1">
                          <a:latin typeface="Calibri"/>
                          <a:ea typeface="Calibri"/>
                          <a:cs typeface="Times New Roman"/>
                        </a:rPr>
                        <a:t>CZ.1.07/1.4.00/21.3403</a:t>
                      </a:r>
                      <a:r>
                        <a:rPr lang="cs-CZ" sz="1100">
                          <a:latin typeface="Calibri"/>
                          <a:ea typeface="Calibri"/>
                          <a:cs typeface="Times New Roman"/>
                        </a:rPr>
                        <a:t> </a:t>
                      </a:r>
                      <a:endParaRPr lang="en-US" sz="1100">
                        <a:latin typeface="Calibri"/>
                        <a:ea typeface="Calibri"/>
                        <a:cs typeface="Times New Roman"/>
                      </a:endParaRPr>
                    </a:p>
                  </a:txBody>
                  <a:tcPr marL="44450" marR="44450" marT="1524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37731">
                <a:tc>
                  <a:txBody>
                    <a:bodyPr/>
                    <a:lstStyle/>
                    <a:p>
                      <a:pPr marL="0" marR="0" algn="l">
                        <a:lnSpc>
                          <a:spcPct val="115000"/>
                        </a:lnSpc>
                        <a:spcBef>
                          <a:spcPts val="0"/>
                        </a:spcBef>
                        <a:spcAft>
                          <a:spcPts val="1000"/>
                        </a:spcAft>
                      </a:pPr>
                      <a:r>
                        <a:rPr lang="cs-CZ" sz="1100" b="1">
                          <a:latin typeface="Calibri"/>
                          <a:ea typeface="Calibri"/>
                          <a:cs typeface="Times New Roman"/>
                        </a:rPr>
                        <a:t>Číslo a název klíčové aktivity</a:t>
                      </a:r>
                      <a:r>
                        <a:rPr lang="cs-CZ" sz="1100">
                          <a:latin typeface="Calibri"/>
                          <a:ea typeface="Calibri"/>
                          <a:cs typeface="Times New Roman"/>
                        </a:rPr>
                        <a:t> </a:t>
                      </a:r>
                      <a:endParaRPr lang="en-US" sz="1100">
                        <a:latin typeface="Calibri"/>
                        <a:ea typeface="Calibri"/>
                        <a:cs typeface="Times New Roman"/>
                      </a:endParaRPr>
                    </a:p>
                  </a:txBody>
                  <a:tcPr marL="44450" marR="44450" marT="1524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l">
                        <a:lnSpc>
                          <a:spcPct val="115000"/>
                        </a:lnSpc>
                        <a:spcBef>
                          <a:spcPts val="0"/>
                        </a:spcBef>
                        <a:spcAft>
                          <a:spcPts val="1000"/>
                        </a:spcAft>
                      </a:pPr>
                      <a:r>
                        <a:rPr lang="cs-CZ" sz="1100" b="1" dirty="0">
                          <a:latin typeface="Calibri"/>
                          <a:ea typeface="Calibri"/>
                          <a:cs typeface="Times New Roman"/>
                        </a:rPr>
                        <a:t>III/2 Inovace a zkvalitnění výuky prostřednictvím ICT</a:t>
                      </a:r>
                      <a:r>
                        <a:rPr lang="cs-CZ" sz="1100" dirty="0">
                          <a:latin typeface="Calibri"/>
                          <a:ea typeface="Calibri"/>
                          <a:cs typeface="Times New Roman"/>
                        </a:rPr>
                        <a:t> </a:t>
                      </a:r>
                      <a:endParaRPr lang="en-US" sz="1100" dirty="0">
                        <a:latin typeface="Calibri"/>
                        <a:ea typeface="Calibri"/>
                        <a:cs typeface="Times New Roman"/>
                      </a:endParaRPr>
                    </a:p>
                  </a:txBody>
                  <a:tcPr marL="44450" marR="44450" marT="1524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graphicFrame>
        <p:nvGraphicFramePr>
          <p:cNvPr id="6" name="Tabulka 5"/>
          <p:cNvGraphicFramePr>
            <a:graphicFrameLocks noGrp="1"/>
          </p:cNvGraphicFramePr>
          <p:nvPr/>
        </p:nvGraphicFramePr>
        <p:xfrm>
          <a:off x="647700" y="2590800"/>
          <a:ext cx="7955280" cy="3048000"/>
        </p:xfrm>
        <a:graphic>
          <a:graphicData uri="http://schemas.openxmlformats.org/drawingml/2006/table">
            <a:tbl>
              <a:tblPr/>
              <a:tblGrid>
                <a:gridCol w="1680425"/>
                <a:gridCol w="6274855"/>
              </a:tblGrid>
              <a:tr h="381000">
                <a:tc>
                  <a:txBody>
                    <a:bodyPr/>
                    <a:lstStyle/>
                    <a:p>
                      <a:pPr algn="l">
                        <a:lnSpc>
                          <a:spcPct val="115000"/>
                        </a:lnSpc>
                      </a:pPr>
                      <a:r>
                        <a:rPr lang="cs-CZ" sz="1200" b="1" dirty="0">
                          <a:latin typeface="Calibri"/>
                          <a:ea typeface="Times New Roman"/>
                        </a:rPr>
                        <a:t>Název materiálu:</a:t>
                      </a:r>
                      <a:r>
                        <a:rPr lang="cs-CZ" sz="1200" dirty="0">
                          <a:latin typeface="Calibri"/>
                          <a:ea typeface="Times New Roman"/>
                        </a:rPr>
                        <a:t> </a:t>
                      </a:r>
                      <a:endParaRPr lang="en-US" sz="1200" dirty="0">
                        <a:latin typeface="Calibri"/>
                        <a:ea typeface="Times New Roman"/>
                      </a:endParaRPr>
                    </a:p>
                  </a:txBody>
                  <a:tcPr marL="25474" marR="25474" marT="9406"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pPr>
                      <a:r>
                        <a:rPr lang="cs-CZ" sz="1200" dirty="0" smtClean="0">
                          <a:latin typeface="Calibri"/>
                          <a:ea typeface="Times New Roman"/>
                        </a:rPr>
                        <a:t>Úroky, úroková sazba</a:t>
                      </a:r>
                      <a:endParaRPr lang="en-US" sz="1200" dirty="0">
                        <a:latin typeface="Calibri"/>
                        <a:ea typeface="Times New Roman"/>
                      </a:endParaRPr>
                    </a:p>
                  </a:txBody>
                  <a:tcPr marL="25474" marR="25474" marT="9406"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81000">
                <a:tc>
                  <a:txBody>
                    <a:bodyPr/>
                    <a:lstStyle/>
                    <a:p>
                      <a:pPr algn="l">
                        <a:lnSpc>
                          <a:spcPct val="115000"/>
                        </a:lnSpc>
                      </a:pPr>
                      <a:r>
                        <a:rPr lang="cs-CZ" sz="1200" b="1">
                          <a:latin typeface="Calibri"/>
                          <a:ea typeface="Times New Roman"/>
                        </a:rPr>
                        <a:t>Číslo materiálu:</a:t>
                      </a:r>
                      <a:r>
                        <a:rPr lang="cs-CZ" sz="1200">
                          <a:latin typeface="Calibri"/>
                          <a:ea typeface="Times New Roman"/>
                        </a:rPr>
                        <a:t> </a:t>
                      </a:r>
                      <a:endParaRPr lang="en-US" sz="1200">
                        <a:latin typeface="Calibri"/>
                        <a:ea typeface="Times New Roman"/>
                      </a:endParaRPr>
                    </a:p>
                  </a:txBody>
                  <a:tcPr marL="25474" marR="25474" marT="9406"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pPr>
                      <a:r>
                        <a:rPr lang="cs-CZ" sz="1200" b="1" dirty="0" smtClean="0">
                          <a:latin typeface="Calibri"/>
                          <a:ea typeface="Times New Roman"/>
                        </a:rPr>
                        <a:t>VY_32_INOVACE</a:t>
                      </a:r>
                      <a:r>
                        <a:rPr lang="cs-CZ" sz="1200" b="1" dirty="0" smtClean="0">
                          <a:solidFill>
                            <a:srgbClr val="000000"/>
                          </a:solidFill>
                          <a:latin typeface="Calibri"/>
                          <a:ea typeface="Times New Roman"/>
                        </a:rPr>
                        <a:t>_18_07</a:t>
                      </a:r>
                      <a:endParaRPr lang="en-US" sz="1200" dirty="0">
                        <a:latin typeface="Calibri"/>
                        <a:ea typeface="Times New Roman"/>
                      </a:endParaRPr>
                    </a:p>
                  </a:txBody>
                  <a:tcPr marL="25474" marR="25474" marT="9406"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81000">
                <a:tc>
                  <a:txBody>
                    <a:bodyPr/>
                    <a:lstStyle/>
                    <a:p>
                      <a:pPr algn="l">
                        <a:lnSpc>
                          <a:spcPct val="115000"/>
                        </a:lnSpc>
                      </a:pPr>
                      <a:r>
                        <a:rPr lang="cs-CZ" sz="1200" b="1">
                          <a:latin typeface="Calibri"/>
                          <a:ea typeface="Times New Roman"/>
                        </a:rPr>
                        <a:t>Autor:</a:t>
                      </a:r>
                      <a:r>
                        <a:rPr lang="cs-CZ" sz="1200">
                          <a:latin typeface="Calibri"/>
                          <a:ea typeface="Times New Roman"/>
                        </a:rPr>
                        <a:t> </a:t>
                      </a:r>
                      <a:endParaRPr lang="en-US" sz="1200">
                        <a:latin typeface="Calibri"/>
                        <a:ea typeface="Times New Roman"/>
                      </a:endParaRPr>
                    </a:p>
                  </a:txBody>
                  <a:tcPr marL="25474" marR="25474" marT="9406"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pPr>
                      <a:r>
                        <a:rPr lang="cs-CZ" sz="1200">
                          <a:latin typeface="Calibri"/>
                          <a:ea typeface="Times New Roman"/>
                        </a:rPr>
                        <a:t>Mgr. Veronika Vaňousová </a:t>
                      </a:r>
                      <a:endParaRPr lang="en-US" sz="1200">
                        <a:latin typeface="Calibri"/>
                        <a:ea typeface="Times New Roman"/>
                      </a:endParaRPr>
                    </a:p>
                  </a:txBody>
                  <a:tcPr marL="25474" marR="25474" marT="9406"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81000">
                <a:tc>
                  <a:txBody>
                    <a:bodyPr/>
                    <a:lstStyle/>
                    <a:p>
                      <a:pPr algn="l">
                        <a:lnSpc>
                          <a:spcPct val="115000"/>
                        </a:lnSpc>
                      </a:pPr>
                      <a:r>
                        <a:rPr lang="cs-CZ" sz="1200" b="1">
                          <a:latin typeface="Calibri"/>
                          <a:ea typeface="Times New Roman"/>
                        </a:rPr>
                        <a:t>Datum vytvoření:</a:t>
                      </a:r>
                      <a:r>
                        <a:rPr lang="cs-CZ" sz="1200">
                          <a:latin typeface="Calibri"/>
                          <a:ea typeface="Times New Roman"/>
                        </a:rPr>
                        <a:t> </a:t>
                      </a:r>
                      <a:endParaRPr lang="en-US" sz="1200">
                        <a:latin typeface="Calibri"/>
                        <a:ea typeface="Times New Roman"/>
                      </a:endParaRPr>
                    </a:p>
                  </a:txBody>
                  <a:tcPr marL="25474" marR="25474" marT="9406"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pPr>
                      <a:r>
                        <a:rPr lang="cs-CZ" sz="1200" dirty="0" smtClean="0">
                          <a:latin typeface="Calibri"/>
                          <a:ea typeface="Times New Roman"/>
                        </a:rPr>
                        <a:t>10.4.2013</a:t>
                      </a:r>
                      <a:endParaRPr lang="en-US" sz="1200" dirty="0">
                        <a:latin typeface="Calibri"/>
                        <a:ea typeface="Times New Roman"/>
                      </a:endParaRPr>
                    </a:p>
                  </a:txBody>
                  <a:tcPr marL="25474" marR="25474" marT="9406"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81000">
                <a:tc>
                  <a:txBody>
                    <a:bodyPr/>
                    <a:lstStyle/>
                    <a:p>
                      <a:pPr algn="l">
                        <a:lnSpc>
                          <a:spcPct val="115000"/>
                        </a:lnSpc>
                      </a:pPr>
                      <a:r>
                        <a:rPr lang="cs-CZ" sz="1200" b="1">
                          <a:latin typeface="Calibri"/>
                          <a:ea typeface="Times New Roman"/>
                        </a:rPr>
                        <a:t>Vyučovací předmět:</a:t>
                      </a:r>
                      <a:r>
                        <a:rPr lang="cs-CZ" sz="1200">
                          <a:latin typeface="Calibri"/>
                          <a:ea typeface="Times New Roman"/>
                        </a:rPr>
                        <a:t> </a:t>
                      </a:r>
                      <a:endParaRPr lang="en-US" sz="1200">
                        <a:latin typeface="Calibri"/>
                        <a:ea typeface="Times New Roman"/>
                      </a:endParaRPr>
                    </a:p>
                  </a:txBody>
                  <a:tcPr marL="25474" marR="25474" marT="9406"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pPr>
                      <a:r>
                        <a:rPr lang="cs-CZ" sz="1200" dirty="0" smtClean="0">
                          <a:latin typeface="Calibri"/>
                          <a:ea typeface="Times New Roman"/>
                        </a:rPr>
                        <a:t>Matematika</a:t>
                      </a:r>
                      <a:r>
                        <a:rPr lang="cs-CZ" sz="1200" dirty="0" smtClean="0">
                          <a:latin typeface="Calibri"/>
                          <a:ea typeface="Times New Roman"/>
                        </a:rPr>
                        <a:t>,</a:t>
                      </a:r>
                      <a:endParaRPr lang="en-US" sz="1200" dirty="0">
                        <a:latin typeface="Calibri"/>
                        <a:ea typeface="Times New Roman"/>
                      </a:endParaRPr>
                    </a:p>
                  </a:txBody>
                  <a:tcPr marL="25474" marR="25474" marT="9406"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81000">
                <a:tc>
                  <a:txBody>
                    <a:bodyPr/>
                    <a:lstStyle/>
                    <a:p>
                      <a:pPr algn="l">
                        <a:lnSpc>
                          <a:spcPct val="115000"/>
                        </a:lnSpc>
                      </a:pPr>
                      <a:r>
                        <a:rPr lang="cs-CZ" sz="1200" b="1">
                          <a:latin typeface="Calibri"/>
                          <a:ea typeface="Times New Roman"/>
                        </a:rPr>
                        <a:t>Ročník:</a:t>
                      </a:r>
                      <a:r>
                        <a:rPr lang="cs-CZ" sz="1200">
                          <a:latin typeface="Calibri"/>
                          <a:ea typeface="Times New Roman"/>
                        </a:rPr>
                        <a:t> </a:t>
                      </a:r>
                      <a:endParaRPr lang="en-US" sz="1200">
                        <a:latin typeface="Calibri"/>
                        <a:ea typeface="Times New Roman"/>
                      </a:endParaRPr>
                    </a:p>
                  </a:txBody>
                  <a:tcPr marL="25474" marR="25474" marT="9406"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pPr>
                      <a:r>
                        <a:rPr lang="cs-CZ" sz="1200" dirty="0" smtClean="0">
                          <a:latin typeface="Calibri"/>
                          <a:ea typeface="Times New Roman"/>
                        </a:rPr>
                        <a:t>9.</a:t>
                      </a:r>
                      <a:endParaRPr lang="en-US" sz="1200" dirty="0">
                        <a:latin typeface="Calibri"/>
                        <a:ea typeface="Times New Roman"/>
                      </a:endParaRPr>
                    </a:p>
                  </a:txBody>
                  <a:tcPr marL="25474" marR="25474" marT="9406"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81000">
                <a:tc>
                  <a:txBody>
                    <a:bodyPr/>
                    <a:lstStyle/>
                    <a:p>
                      <a:pPr algn="l">
                        <a:lnSpc>
                          <a:spcPct val="115000"/>
                        </a:lnSpc>
                      </a:pPr>
                      <a:r>
                        <a:rPr lang="cs-CZ" sz="1200" b="1" dirty="0">
                          <a:latin typeface="Calibri"/>
                          <a:ea typeface="Times New Roman"/>
                        </a:rPr>
                        <a:t>Vzdělávací oblast:</a:t>
                      </a:r>
                      <a:r>
                        <a:rPr lang="cs-CZ" sz="1200" dirty="0">
                          <a:latin typeface="Calibri"/>
                          <a:ea typeface="Times New Roman"/>
                        </a:rPr>
                        <a:t> </a:t>
                      </a:r>
                      <a:endParaRPr lang="en-US" sz="1200" dirty="0">
                        <a:latin typeface="Calibri"/>
                        <a:ea typeface="Times New Roman"/>
                      </a:endParaRPr>
                    </a:p>
                  </a:txBody>
                  <a:tcPr marL="25474" marR="25474" marT="9406"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pPr>
                      <a:r>
                        <a:rPr lang="cs-CZ" sz="1200" dirty="0" smtClean="0">
                          <a:solidFill>
                            <a:srgbClr val="000000"/>
                          </a:solidFill>
                          <a:latin typeface="Calibri"/>
                          <a:ea typeface="Times New Roman"/>
                        </a:rPr>
                        <a:t>Finanční gramotnost</a:t>
                      </a:r>
                      <a:endParaRPr lang="en-US" sz="1200" dirty="0">
                        <a:latin typeface="Calibri"/>
                        <a:ea typeface="Times New Roman"/>
                      </a:endParaRPr>
                    </a:p>
                  </a:txBody>
                  <a:tcPr marL="25474" marR="25474" marT="9406"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81000">
                <a:tc>
                  <a:txBody>
                    <a:bodyPr/>
                    <a:lstStyle/>
                    <a:p>
                      <a:pPr algn="l">
                        <a:lnSpc>
                          <a:spcPct val="115000"/>
                        </a:lnSpc>
                      </a:pPr>
                      <a:r>
                        <a:rPr lang="cs-CZ" sz="1200" b="1" dirty="0">
                          <a:latin typeface="Calibri"/>
                          <a:ea typeface="Times New Roman"/>
                        </a:rPr>
                        <a:t>Vzdělávací obor:</a:t>
                      </a:r>
                      <a:r>
                        <a:rPr lang="cs-CZ" sz="1200" dirty="0">
                          <a:latin typeface="Calibri"/>
                          <a:ea typeface="Times New Roman"/>
                        </a:rPr>
                        <a:t> </a:t>
                      </a:r>
                      <a:endParaRPr lang="en-US" sz="1200" dirty="0">
                        <a:latin typeface="Calibri"/>
                        <a:ea typeface="Times New Roman"/>
                      </a:endParaRPr>
                    </a:p>
                  </a:txBody>
                  <a:tcPr marL="25474" marR="25474" marT="9406"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pPr>
                      <a:r>
                        <a:rPr lang="cs-CZ" sz="1200" dirty="0">
                          <a:solidFill>
                            <a:srgbClr val="000000"/>
                          </a:solidFill>
                          <a:latin typeface="Calibri"/>
                          <a:ea typeface="Times New Roman"/>
                        </a:rPr>
                        <a:t>Matematika a její </a:t>
                      </a:r>
                      <a:r>
                        <a:rPr lang="cs-CZ" sz="1200" dirty="0" smtClean="0">
                          <a:solidFill>
                            <a:srgbClr val="000000"/>
                          </a:solidFill>
                          <a:latin typeface="Calibri"/>
                          <a:ea typeface="Times New Roman"/>
                        </a:rPr>
                        <a:t>aplikace</a:t>
                      </a:r>
                      <a:endParaRPr lang="en-US" sz="1200" dirty="0">
                        <a:latin typeface="Calibri"/>
                        <a:ea typeface="Times New Roman"/>
                      </a:endParaRPr>
                    </a:p>
                  </a:txBody>
                  <a:tcPr marL="25474" marR="25474" marT="9406"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Tree>
  </p:cSld>
  <p:clrMapOvr>
    <a:masterClrMapping/>
  </p:clrMapOvr>
  <p:transition spd="slow">
    <p:newsflash/>
    <p:sndAc>
      <p:stSnd>
        <p:snd r:embed="rId2" name="chimes.wav"/>
      </p:stSnd>
    </p:sndAc>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ulka 1"/>
          <p:cNvGraphicFramePr>
            <a:graphicFrameLocks noGrp="1"/>
          </p:cNvGraphicFramePr>
          <p:nvPr/>
        </p:nvGraphicFramePr>
        <p:xfrm>
          <a:off x="594360" y="1306084"/>
          <a:ext cx="7955280" cy="3102051"/>
        </p:xfrm>
        <a:graphic>
          <a:graphicData uri="http://schemas.openxmlformats.org/drawingml/2006/table">
            <a:tbl>
              <a:tblPr/>
              <a:tblGrid>
                <a:gridCol w="1680415"/>
                <a:gridCol w="6274865"/>
              </a:tblGrid>
              <a:tr h="377907">
                <a:tc>
                  <a:txBody>
                    <a:bodyPr/>
                    <a:lstStyle/>
                    <a:p>
                      <a:pPr algn="l">
                        <a:lnSpc>
                          <a:spcPct val="115000"/>
                        </a:lnSpc>
                      </a:pPr>
                      <a:r>
                        <a:rPr lang="cs-CZ" sz="1200" b="1" baseline="0" dirty="0">
                          <a:latin typeface="Calibri"/>
                          <a:ea typeface="Times New Roman"/>
                        </a:rPr>
                        <a:t>Tematický okruh:</a:t>
                      </a:r>
                      <a:r>
                        <a:rPr lang="cs-CZ" sz="1200" baseline="0" dirty="0">
                          <a:latin typeface="Calibri"/>
                          <a:ea typeface="Times New Roman"/>
                        </a:rPr>
                        <a:t> </a:t>
                      </a:r>
                      <a:endParaRPr lang="en-US" sz="1200" baseline="0" dirty="0">
                        <a:latin typeface="Calibri"/>
                        <a:ea typeface="Times New Roman"/>
                      </a:endParaRPr>
                    </a:p>
                  </a:txBody>
                  <a:tcPr marL="25474" marR="25474" marT="9406"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pPr>
                      <a:r>
                        <a:rPr lang="cs-CZ" sz="1200" baseline="0" dirty="0" smtClean="0">
                          <a:solidFill>
                            <a:srgbClr val="000000"/>
                          </a:solidFill>
                          <a:latin typeface="Calibri"/>
                          <a:ea typeface="Times New Roman"/>
                        </a:rPr>
                        <a:t>Finanční produkty</a:t>
                      </a:r>
                      <a:endParaRPr lang="en-US" sz="1200" baseline="0" dirty="0">
                        <a:latin typeface="Calibri"/>
                        <a:ea typeface="Times New Roman"/>
                      </a:endParaRPr>
                    </a:p>
                  </a:txBody>
                  <a:tcPr marL="25474" marR="25474" marT="9406"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77907">
                <a:tc>
                  <a:txBody>
                    <a:bodyPr/>
                    <a:lstStyle/>
                    <a:p>
                      <a:pPr algn="l">
                        <a:lnSpc>
                          <a:spcPct val="115000"/>
                        </a:lnSpc>
                      </a:pPr>
                      <a:r>
                        <a:rPr lang="cs-CZ" sz="1200" b="1" baseline="0">
                          <a:latin typeface="Calibri"/>
                          <a:ea typeface="Times New Roman"/>
                        </a:rPr>
                        <a:t>Téma:</a:t>
                      </a:r>
                      <a:r>
                        <a:rPr lang="cs-CZ" sz="1200" baseline="0">
                          <a:latin typeface="Calibri"/>
                          <a:ea typeface="Times New Roman"/>
                        </a:rPr>
                        <a:t> </a:t>
                      </a:r>
                      <a:endParaRPr lang="en-US" sz="1200" baseline="0">
                        <a:latin typeface="Calibri"/>
                        <a:ea typeface="Times New Roman"/>
                      </a:endParaRPr>
                    </a:p>
                  </a:txBody>
                  <a:tcPr marL="25474" marR="25474" marT="9406"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pPr>
                      <a:r>
                        <a:rPr lang="cs-CZ" sz="1200" baseline="0" dirty="0" smtClean="0">
                          <a:solidFill>
                            <a:srgbClr val="000000"/>
                          </a:solidFill>
                          <a:latin typeface="Calibri"/>
                          <a:ea typeface="Times New Roman"/>
                        </a:rPr>
                        <a:t>Úročení</a:t>
                      </a:r>
                      <a:endParaRPr lang="en-US" sz="1200" baseline="0" dirty="0">
                        <a:latin typeface="Calibri"/>
                        <a:ea typeface="Times New Roman"/>
                      </a:endParaRPr>
                    </a:p>
                  </a:txBody>
                  <a:tcPr marL="25474" marR="25474" marT="9406"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438483">
                <a:tc>
                  <a:txBody>
                    <a:bodyPr/>
                    <a:lstStyle/>
                    <a:p>
                      <a:pPr algn="l">
                        <a:lnSpc>
                          <a:spcPct val="115000"/>
                        </a:lnSpc>
                      </a:pPr>
                      <a:r>
                        <a:rPr lang="cs-CZ" sz="1200" b="1" baseline="0">
                          <a:latin typeface="Calibri"/>
                          <a:ea typeface="Times New Roman"/>
                        </a:rPr>
                        <a:t>Druh učebního materiálu:</a:t>
                      </a:r>
                      <a:r>
                        <a:rPr lang="cs-CZ" sz="1200" baseline="0">
                          <a:latin typeface="Calibri"/>
                          <a:ea typeface="Times New Roman"/>
                        </a:rPr>
                        <a:t> </a:t>
                      </a:r>
                      <a:endParaRPr lang="en-US" sz="1200" baseline="0">
                        <a:latin typeface="Calibri"/>
                        <a:ea typeface="Times New Roman"/>
                      </a:endParaRPr>
                    </a:p>
                  </a:txBody>
                  <a:tcPr marL="25474" marR="25474" marT="9406"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pPr>
                      <a:r>
                        <a:rPr lang="cs-CZ" sz="1200" baseline="0" dirty="0" smtClean="0">
                          <a:latin typeface="Calibri"/>
                          <a:ea typeface="Times New Roman"/>
                        </a:rPr>
                        <a:t>Prezentace</a:t>
                      </a:r>
                      <a:endParaRPr lang="en-US" sz="1200" baseline="0" dirty="0">
                        <a:latin typeface="Calibri"/>
                        <a:ea typeface="Times New Roman"/>
                      </a:endParaRPr>
                    </a:p>
                  </a:txBody>
                  <a:tcPr marL="25474" marR="25474" marT="9406"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438483">
                <a:tc>
                  <a:txBody>
                    <a:bodyPr/>
                    <a:lstStyle/>
                    <a:p>
                      <a:pPr algn="l">
                        <a:lnSpc>
                          <a:spcPct val="115000"/>
                        </a:lnSpc>
                      </a:pPr>
                      <a:r>
                        <a:rPr lang="cs-CZ" sz="1200" b="1" baseline="0">
                          <a:latin typeface="Calibri"/>
                          <a:ea typeface="Times New Roman"/>
                        </a:rPr>
                        <a:t>Potřebný čas pro výuku DUM:</a:t>
                      </a:r>
                      <a:r>
                        <a:rPr lang="cs-CZ" sz="1200" baseline="0">
                          <a:latin typeface="Calibri"/>
                          <a:ea typeface="Times New Roman"/>
                        </a:rPr>
                        <a:t> </a:t>
                      </a:r>
                      <a:endParaRPr lang="en-US" sz="1200" baseline="0">
                        <a:latin typeface="Calibri"/>
                        <a:ea typeface="Times New Roman"/>
                      </a:endParaRPr>
                    </a:p>
                  </a:txBody>
                  <a:tcPr marL="25474" marR="25474" marT="9406"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pPr>
                      <a:r>
                        <a:rPr lang="cs-CZ" sz="1200" baseline="0" dirty="0" smtClean="0">
                          <a:latin typeface="Calibri"/>
                          <a:ea typeface="Times New Roman"/>
                        </a:rPr>
                        <a:t>15 - 20 min</a:t>
                      </a:r>
                      <a:endParaRPr lang="en-US" sz="1200" baseline="0" dirty="0">
                        <a:latin typeface="Calibri"/>
                        <a:ea typeface="Times New Roman"/>
                      </a:endParaRPr>
                    </a:p>
                  </a:txBody>
                  <a:tcPr marL="25474" marR="25474" marT="9406"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731520">
                <a:tc>
                  <a:txBody>
                    <a:bodyPr/>
                    <a:lstStyle/>
                    <a:p>
                      <a:pPr marL="0" marR="0" algn="l">
                        <a:lnSpc>
                          <a:spcPct val="115000"/>
                        </a:lnSpc>
                        <a:spcBef>
                          <a:spcPts val="0"/>
                        </a:spcBef>
                        <a:spcAft>
                          <a:spcPts val="1000"/>
                        </a:spcAft>
                      </a:pPr>
                      <a:r>
                        <a:rPr lang="cs-CZ" sz="1200" b="1" baseline="0" dirty="0">
                          <a:latin typeface="Calibri"/>
                          <a:ea typeface="Calibri"/>
                          <a:cs typeface="Times New Roman"/>
                        </a:rPr>
                        <a:t>Anotace / Metodický list</a:t>
                      </a:r>
                      <a:r>
                        <a:rPr lang="cs-CZ" sz="1200" b="1" baseline="0" dirty="0" smtClean="0">
                          <a:latin typeface="Calibri"/>
                          <a:ea typeface="Calibri"/>
                          <a:cs typeface="Times New Roman"/>
                        </a:rPr>
                        <a:t>:</a:t>
                      </a:r>
                      <a:endParaRPr lang="en-US" sz="1200" baseline="0" dirty="0">
                        <a:latin typeface="Calibri"/>
                        <a:ea typeface="Calibri"/>
                        <a:cs typeface="Times New Roman"/>
                      </a:endParaRPr>
                    </a:p>
                  </a:txBody>
                  <a:tcPr marL="25474" marR="25474" marT="940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pPr>
                      <a:r>
                        <a:rPr lang="cs-CZ" sz="1200" baseline="0" dirty="0" smtClean="0">
                          <a:latin typeface="Calibri"/>
                          <a:ea typeface="Times New Roman"/>
                        </a:rPr>
                        <a:t>Úvodní prezentace k tématu </a:t>
                      </a:r>
                      <a:r>
                        <a:rPr lang="cs-CZ" sz="1200" baseline="0" dirty="0" smtClean="0">
                          <a:latin typeface="Calibri"/>
                          <a:ea typeface="Times New Roman"/>
                        </a:rPr>
                        <a:t>úroky, úroková sazba</a:t>
                      </a:r>
                    </a:p>
                    <a:p>
                      <a:pPr algn="l">
                        <a:lnSpc>
                          <a:spcPct val="115000"/>
                        </a:lnSpc>
                      </a:pPr>
                      <a:r>
                        <a:rPr lang="cs-CZ" sz="1200" baseline="0" dirty="0" smtClean="0">
                          <a:latin typeface="Calibri"/>
                          <a:ea typeface="Times New Roman"/>
                        </a:rPr>
                        <a:t>Snímky 4 – 8 vysvětlují pojem úroky, předkládají konkrétní příklady a výhody uložení financí v bance.</a:t>
                      </a:r>
                    </a:p>
                    <a:p>
                      <a:pPr algn="l">
                        <a:lnSpc>
                          <a:spcPct val="115000"/>
                        </a:lnSpc>
                      </a:pPr>
                      <a:r>
                        <a:rPr lang="cs-CZ" sz="1200" baseline="0" dirty="0" smtClean="0">
                          <a:latin typeface="Calibri"/>
                          <a:ea typeface="Times New Roman"/>
                        </a:rPr>
                        <a:t>Na snímku 9 je stručně vysvětlen pojem poplatek.</a:t>
                      </a:r>
                    </a:p>
                    <a:p>
                      <a:pPr algn="l">
                        <a:lnSpc>
                          <a:spcPct val="115000"/>
                        </a:lnSpc>
                      </a:pPr>
                      <a:r>
                        <a:rPr lang="cs-CZ" sz="1200" baseline="0" dirty="0" smtClean="0">
                          <a:latin typeface="Calibri"/>
                          <a:ea typeface="Times New Roman"/>
                        </a:rPr>
                        <a:t>Na snímcích 10 a 11 jsou uvedeny příklady výpočtu úroků v jednoduchém úrokování.</a:t>
                      </a:r>
                      <a:endParaRPr lang="cs-CZ" sz="1200" baseline="0" dirty="0" smtClean="0">
                        <a:latin typeface="Calibri"/>
                        <a:ea typeface="Times New Roman"/>
                      </a:endParaRPr>
                    </a:p>
                    <a:p>
                      <a:pPr marL="0" marR="0" indent="0" algn="l" defTabSz="914400" rtl="0" eaLnBrk="1" fontAlgn="auto" latinLnBrk="0" hangingPunct="1">
                        <a:lnSpc>
                          <a:spcPct val="115000"/>
                        </a:lnSpc>
                        <a:spcBef>
                          <a:spcPts val="0"/>
                        </a:spcBef>
                        <a:spcAft>
                          <a:spcPts val="0"/>
                        </a:spcAft>
                        <a:buClrTx/>
                        <a:buSzTx/>
                        <a:buFontTx/>
                        <a:buNone/>
                        <a:tabLst/>
                        <a:defRPr/>
                      </a:pPr>
                      <a:r>
                        <a:rPr lang="cs-CZ" sz="1200" baseline="0" dirty="0" smtClean="0">
                          <a:latin typeface="Calibri"/>
                          <a:ea typeface="Times New Roman"/>
                        </a:rPr>
                        <a:t>Na prezentaci navazuje pracovní list </a:t>
                      </a:r>
                      <a:r>
                        <a:rPr lang="cs-CZ" sz="1200" baseline="0" dirty="0" smtClean="0">
                          <a:latin typeface="Calibri"/>
                          <a:ea typeface="Times New Roman"/>
                        </a:rPr>
                        <a:t> MS Word – Jednoduché úrokování VY_32_INOVACE_18_08.</a:t>
                      </a:r>
                    </a:p>
                    <a:p>
                      <a:pPr algn="l">
                        <a:lnSpc>
                          <a:spcPct val="115000"/>
                        </a:lnSpc>
                      </a:pPr>
                      <a:r>
                        <a:rPr lang="cs-CZ" sz="1200" baseline="0" dirty="0" smtClean="0">
                          <a:solidFill>
                            <a:schemeClr val="tx1"/>
                          </a:solidFill>
                          <a:latin typeface="Calibri"/>
                          <a:ea typeface="Times New Roman"/>
                        </a:rPr>
                        <a:t>Pro názornost je vhodné doplnit prezentaci aktuální nabídkou některých finančních institucí – např. letáčky, webové stránky.</a:t>
                      </a:r>
                      <a:endParaRPr lang="en-US" sz="1200" baseline="0" dirty="0">
                        <a:latin typeface="Calibri"/>
                        <a:ea typeface="Times New Roman"/>
                      </a:endParaRPr>
                    </a:p>
                  </a:txBody>
                  <a:tcPr marL="25474" marR="25474" marT="940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Tree>
  </p:cSld>
  <p:clrMapOvr>
    <a:masterClrMapping/>
  </p:clrMapOvr>
  <p:transition spd="slow">
    <p:newsflash/>
    <p:sndAc>
      <p:stSnd>
        <p:snd r:embed="rId2" name="chimes.wav"/>
      </p:stSnd>
    </p:sndAc>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lstStyle/>
          <a:p>
            <a:r>
              <a:rPr lang="cs-CZ" dirty="0" smtClean="0"/>
              <a:t>Úroky, úroková sazba</a:t>
            </a:r>
            <a:endParaRPr lang="en-US" dirty="0"/>
          </a:p>
        </p:txBody>
      </p:sp>
      <p:sp>
        <p:nvSpPr>
          <p:cNvPr id="3" name="Podnadpis 2"/>
          <p:cNvSpPr>
            <a:spLocks noGrp="1"/>
          </p:cNvSpPr>
          <p:nvPr>
            <p:ph type="subTitle" idx="1"/>
          </p:nvPr>
        </p:nvSpPr>
        <p:spPr/>
        <p:txBody>
          <a:bodyPr/>
          <a:lstStyle/>
          <a:p>
            <a:endParaRPr lang="en-US" dirty="0"/>
          </a:p>
        </p:txBody>
      </p:sp>
    </p:spTree>
  </p:cSld>
  <p:clrMapOvr>
    <a:masterClrMapping/>
  </p:clrMapOvr>
  <p:transition spd="slow">
    <p:newsflash/>
    <p:sndAc>
      <p:stSnd>
        <p:snd r:embed="rId2" name="chimes.wav"/>
      </p:stSnd>
    </p:sndAc>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sz="quarter" idx="1"/>
          </p:nvPr>
        </p:nvSpPr>
        <p:spPr>
          <a:xfrm>
            <a:off x="457200" y="1066800"/>
            <a:ext cx="7467600" cy="5407152"/>
          </a:xfrm>
        </p:spPr>
        <p:txBody>
          <a:bodyPr/>
          <a:lstStyle/>
          <a:p>
            <a:pPr marL="0" algn="just">
              <a:buNone/>
            </a:pPr>
            <a:r>
              <a:rPr lang="cs-CZ" dirty="0" smtClean="0">
                <a:solidFill>
                  <a:srgbClr val="0070C0"/>
                </a:solidFill>
              </a:rPr>
              <a:t>Dvojčata Petr a Pavel dostali od babičky peníze na přilepšenou. Petr si dal peníze do pokladničky, Pavel se rozhodl uložit je do banky. Peníze teď nepotřebuje, proto je vloží na účet. Až bude peníze potřebovat, zase si je z účtu vybere i s úroky, které mu banka na účet připíše.</a:t>
            </a:r>
          </a:p>
          <a:p>
            <a:pPr marL="0" algn="just">
              <a:buNone/>
            </a:pPr>
            <a:endParaRPr lang="cs-CZ" dirty="0" smtClean="0">
              <a:solidFill>
                <a:srgbClr val="0070C0"/>
              </a:solidFill>
            </a:endParaRPr>
          </a:p>
          <a:p>
            <a:pPr marL="0" algn="just"/>
            <a:r>
              <a:rPr lang="cs-CZ" dirty="0" smtClean="0"/>
              <a:t>Jaké výhody/nevýhody má uložení peněz do pokladničky?</a:t>
            </a:r>
          </a:p>
          <a:p>
            <a:pPr marL="0" algn="just"/>
            <a:r>
              <a:rPr lang="cs-CZ" dirty="0" smtClean="0"/>
              <a:t>Jaké výhody/nevýhody má uložení peněz do banky?</a:t>
            </a:r>
            <a:endParaRPr lang="cs-CZ" dirty="0"/>
          </a:p>
        </p:txBody>
      </p:sp>
    </p:spTree>
  </p:cSld>
  <p:clrMapOvr>
    <a:masterClrMapping/>
  </p:clrMapOvr>
  <p:transition spd="slow">
    <p:newsflash/>
    <p:sndAc>
      <p:stSnd>
        <p:snd r:embed="rId2" name="chimes.wav"/>
      </p:stSnd>
    </p:sndAc>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Uložení peněz doma</a:t>
            </a:r>
            <a:endParaRPr lang="cs-CZ" dirty="0"/>
          </a:p>
        </p:txBody>
      </p:sp>
      <p:sp>
        <p:nvSpPr>
          <p:cNvPr id="3" name="Zástupný symbol pro obsah 2"/>
          <p:cNvSpPr>
            <a:spLocks noGrp="1"/>
          </p:cNvSpPr>
          <p:nvPr>
            <p:ph sz="quarter" idx="1"/>
          </p:nvPr>
        </p:nvSpPr>
        <p:spPr>
          <a:xfrm>
            <a:off x="457200" y="2438400"/>
            <a:ext cx="3657600" cy="3733800"/>
          </a:xfrm>
        </p:spPr>
        <p:txBody>
          <a:bodyPr/>
          <a:lstStyle/>
          <a:p>
            <a:pPr>
              <a:buNone/>
            </a:pPr>
            <a:r>
              <a:rPr lang="cs-CZ" dirty="0" smtClean="0">
                <a:solidFill>
                  <a:srgbClr val="0070C0"/>
                </a:solidFill>
              </a:rPr>
              <a:t>VÝHODY</a:t>
            </a:r>
          </a:p>
          <a:p>
            <a:r>
              <a:rPr lang="cs-CZ" dirty="0" smtClean="0"/>
              <a:t>okamžitě k dispozici v případě potřeby</a:t>
            </a:r>
          </a:p>
        </p:txBody>
      </p:sp>
      <p:sp>
        <p:nvSpPr>
          <p:cNvPr id="4" name="Zástupný symbol pro obsah 3"/>
          <p:cNvSpPr>
            <a:spLocks noGrp="1"/>
          </p:cNvSpPr>
          <p:nvPr>
            <p:ph sz="quarter" idx="2"/>
          </p:nvPr>
        </p:nvSpPr>
        <p:spPr>
          <a:xfrm>
            <a:off x="4270248" y="2438400"/>
            <a:ext cx="3657600" cy="3733800"/>
          </a:xfrm>
        </p:spPr>
        <p:txBody>
          <a:bodyPr/>
          <a:lstStyle/>
          <a:p>
            <a:pPr>
              <a:buNone/>
            </a:pPr>
            <a:r>
              <a:rPr lang="cs-CZ" dirty="0" smtClean="0">
                <a:solidFill>
                  <a:srgbClr val="0070C0"/>
                </a:solidFill>
              </a:rPr>
              <a:t>NEVÝHODY</a:t>
            </a:r>
          </a:p>
          <a:p>
            <a:r>
              <a:rPr lang="cs-CZ" dirty="0" smtClean="0"/>
              <a:t>žádné zhodnocení</a:t>
            </a:r>
          </a:p>
          <a:p>
            <a:r>
              <a:rPr lang="cs-CZ" dirty="0" smtClean="0"/>
              <a:t>nebezpečí loupeže</a:t>
            </a:r>
            <a:endParaRPr lang="cs-CZ" dirty="0"/>
          </a:p>
        </p:txBody>
      </p:sp>
      <p:pic>
        <p:nvPicPr>
          <p:cNvPr id="1026" name="Picture 2" descr="C:\Users\ŠIC\AppData\Local\Microsoft\Windows\Temporary Internet Files\Content.IE5\1GCIPQC8\MC900441315[1].png"/>
          <p:cNvPicPr>
            <a:picLocks noChangeAspect="1" noChangeArrowheads="1"/>
          </p:cNvPicPr>
          <p:nvPr/>
        </p:nvPicPr>
        <p:blipFill>
          <a:blip r:embed="rId3" cstate="print"/>
          <a:srcRect/>
          <a:stretch>
            <a:fillRect/>
          </a:stretch>
        </p:blipFill>
        <p:spPr bwMode="auto">
          <a:xfrm>
            <a:off x="5791200" y="228600"/>
            <a:ext cx="2209800" cy="2209800"/>
          </a:xfrm>
          <a:prstGeom prst="rect">
            <a:avLst/>
          </a:prstGeom>
          <a:noFill/>
        </p:spPr>
      </p:pic>
    </p:spTree>
  </p:cSld>
  <p:clrMapOvr>
    <a:masterClrMapping/>
  </p:clrMapOvr>
  <p:transition spd="slow">
    <p:newsflash/>
    <p:sndAc>
      <p:stSnd>
        <p:snd r:embed="rId2" name="chimes.wav"/>
      </p:stSnd>
    </p:sndAc>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Uložení peněz v bance</a:t>
            </a:r>
            <a:endParaRPr lang="cs-CZ" dirty="0"/>
          </a:p>
        </p:txBody>
      </p:sp>
      <p:sp>
        <p:nvSpPr>
          <p:cNvPr id="3" name="Zástupný symbol pro obsah 2"/>
          <p:cNvSpPr>
            <a:spLocks noGrp="1"/>
          </p:cNvSpPr>
          <p:nvPr>
            <p:ph sz="quarter" idx="1"/>
          </p:nvPr>
        </p:nvSpPr>
        <p:spPr>
          <a:xfrm>
            <a:off x="457200" y="2438400"/>
            <a:ext cx="3657600" cy="3733800"/>
          </a:xfrm>
        </p:spPr>
        <p:txBody>
          <a:bodyPr/>
          <a:lstStyle/>
          <a:p>
            <a:pPr>
              <a:buNone/>
            </a:pPr>
            <a:r>
              <a:rPr lang="cs-CZ" dirty="0" smtClean="0">
                <a:solidFill>
                  <a:srgbClr val="0070C0"/>
                </a:solidFill>
              </a:rPr>
              <a:t>VÝHODY</a:t>
            </a:r>
          </a:p>
          <a:p>
            <a:r>
              <a:rPr lang="cs-CZ" dirty="0" smtClean="0"/>
              <a:t>zhodnocení – připsání úroků</a:t>
            </a:r>
          </a:p>
          <a:p>
            <a:r>
              <a:rPr lang="cs-CZ" dirty="0" smtClean="0"/>
              <a:t>bezpečí – banky ručí za vklady klientů</a:t>
            </a:r>
          </a:p>
        </p:txBody>
      </p:sp>
      <p:sp>
        <p:nvSpPr>
          <p:cNvPr id="4" name="Zástupný symbol pro obsah 3"/>
          <p:cNvSpPr>
            <a:spLocks noGrp="1"/>
          </p:cNvSpPr>
          <p:nvPr>
            <p:ph sz="quarter" idx="2"/>
          </p:nvPr>
        </p:nvSpPr>
        <p:spPr>
          <a:xfrm>
            <a:off x="4270248" y="2438400"/>
            <a:ext cx="3657600" cy="3733800"/>
          </a:xfrm>
        </p:spPr>
        <p:txBody>
          <a:bodyPr/>
          <a:lstStyle/>
          <a:p>
            <a:pPr>
              <a:buNone/>
            </a:pPr>
            <a:r>
              <a:rPr lang="cs-CZ" dirty="0" smtClean="0">
                <a:solidFill>
                  <a:srgbClr val="0070C0"/>
                </a:solidFill>
              </a:rPr>
              <a:t>NEVÝHODY</a:t>
            </a:r>
          </a:p>
          <a:p>
            <a:r>
              <a:rPr lang="cs-CZ" dirty="0" smtClean="0"/>
              <a:t>??</a:t>
            </a:r>
            <a:endParaRPr lang="cs-CZ" dirty="0"/>
          </a:p>
        </p:txBody>
      </p:sp>
      <p:pic>
        <p:nvPicPr>
          <p:cNvPr id="2050" name="Picture 2" descr="C:\Users\ŠIC\AppData\Local\Microsoft\Windows\Temporary Internet Files\Content.IE5\17ISXWZA\MC900287081[1].wmf"/>
          <p:cNvPicPr>
            <a:picLocks noChangeAspect="1" noChangeArrowheads="1"/>
          </p:cNvPicPr>
          <p:nvPr/>
        </p:nvPicPr>
        <p:blipFill>
          <a:blip r:embed="rId3" cstate="print"/>
          <a:srcRect/>
          <a:stretch>
            <a:fillRect/>
          </a:stretch>
        </p:blipFill>
        <p:spPr bwMode="auto">
          <a:xfrm>
            <a:off x="5715000" y="228600"/>
            <a:ext cx="2577220" cy="2424820"/>
          </a:xfrm>
          <a:prstGeom prst="rect">
            <a:avLst/>
          </a:prstGeom>
          <a:noFill/>
        </p:spPr>
      </p:pic>
    </p:spTree>
  </p:cSld>
  <p:clrMapOvr>
    <a:masterClrMapping/>
  </p:clrMapOvr>
  <p:transition spd="slow">
    <p:newsflash/>
    <p:sndAc>
      <p:stSnd>
        <p:snd r:embed="rId2" name="chimes.wav"/>
      </p:stSnd>
    </p:sndAc>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C:\Users\ŠIC\AppData\Local\Microsoft\Windows\Temporary Internet Files\Content.IE5\1GCIPQC8\MC900440380[1].png"/>
          <p:cNvPicPr>
            <a:picLocks noChangeAspect="1" noChangeArrowheads="1"/>
          </p:cNvPicPr>
          <p:nvPr/>
        </p:nvPicPr>
        <p:blipFill>
          <a:blip r:embed="rId3" cstate="print"/>
          <a:srcRect/>
          <a:stretch>
            <a:fillRect/>
          </a:stretch>
        </p:blipFill>
        <p:spPr bwMode="auto">
          <a:xfrm>
            <a:off x="2895600" y="1371600"/>
            <a:ext cx="1905000" cy="1905000"/>
          </a:xfrm>
          <a:prstGeom prst="rect">
            <a:avLst/>
          </a:prstGeom>
          <a:noFill/>
        </p:spPr>
      </p:pic>
      <p:pic>
        <p:nvPicPr>
          <p:cNvPr id="3076" name="Picture 4" descr="C:\Users\ŠIC\AppData\Local\Microsoft\Windows\Temporary Internet Files\Content.IE5\17ISXWZA\MP900423613[1].jpg"/>
          <p:cNvPicPr>
            <a:picLocks noChangeAspect="1" noChangeArrowheads="1"/>
          </p:cNvPicPr>
          <p:nvPr/>
        </p:nvPicPr>
        <p:blipFill>
          <a:blip r:embed="rId4" cstate="print">
            <a:clrChange>
              <a:clrFrom>
                <a:srgbClr val="FEFEFE"/>
              </a:clrFrom>
              <a:clrTo>
                <a:srgbClr val="FEFEFE">
                  <a:alpha val="0"/>
                </a:srgbClr>
              </a:clrTo>
            </a:clrChange>
          </a:blip>
          <a:srcRect r="16390"/>
          <a:stretch>
            <a:fillRect/>
          </a:stretch>
        </p:blipFill>
        <p:spPr bwMode="auto">
          <a:xfrm>
            <a:off x="685800" y="3733800"/>
            <a:ext cx="2094689" cy="1969008"/>
          </a:xfrm>
          <a:prstGeom prst="rect">
            <a:avLst/>
          </a:prstGeom>
          <a:noFill/>
        </p:spPr>
      </p:pic>
      <p:pic>
        <p:nvPicPr>
          <p:cNvPr id="3079" name="Picture 7" descr="C:\Users\ŠIC\AppData\Local\Microsoft\Windows\Temporary Internet Files\Content.IE5\17ISXWZA\MP900398813[1].jpg"/>
          <p:cNvPicPr>
            <a:picLocks noChangeAspect="1" noChangeArrowheads="1"/>
          </p:cNvPicPr>
          <p:nvPr/>
        </p:nvPicPr>
        <p:blipFill>
          <a:blip r:embed="rId5" cstate="print">
            <a:clrChange>
              <a:clrFrom>
                <a:srgbClr val="FFFFFF"/>
              </a:clrFrom>
              <a:clrTo>
                <a:srgbClr val="FFFFFF">
                  <a:alpha val="0"/>
                </a:srgbClr>
              </a:clrTo>
            </a:clrChange>
          </a:blip>
          <a:srcRect/>
          <a:stretch>
            <a:fillRect/>
          </a:stretch>
        </p:blipFill>
        <p:spPr bwMode="auto">
          <a:xfrm>
            <a:off x="4373880" y="3276600"/>
            <a:ext cx="5013960" cy="3581400"/>
          </a:xfrm>
          <a:prstGeom prst="rect">
            <a:avLst/>
          </a:prstGeom>
          <a:noFill/>
        </p:spPr>
      </p:pic>
      <p:sp>
        <p:nvSpPr>
          <p:cNvPr id="20" name="Ohnutá šipka 19"/>
          <p:cNvSpPr/>
          <p:nvPr/>
        </p:nvSpPr>
        <p:spPr>
          <a:xfrm>
            <a:off x="1371600" y="2209800"/>
            <a:ext cx="1295400" cy="1371600"/>
          </a:xfrm>
          <a:prstGeom prst="bentArrow">
            <a:avLst/>
          </a:prstGeom>
          <a:solidFill>
            <a:srgbClr val="FFC000"/>
          </a:solid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21" name="Ohnutá šipka 20"/>
          <p:cNvSpPr/>
          <p:nvPr/>
        </p:nvSpPr>
        <p:spPr>
          <a:xfrm rot="5400000">
            <a:off x="5562600" y="2133600"/>
            <a:ext cx="1447800" cy="1295400"/>
          </a:xfrm>
          <a:prstGeom prst="bentArrow">
            <a:avLst>
              <a:gd name="adj1" fmla="val 25000"/>
              <a:gd name="adj2" fmla="val 26071"/>
              <a:gd name="adj3" fmla="val 25000"/>
              <a:gd name="adj4" fmla="val 43750"/>
            </a:avLst>
          </a:prstGeom>
          <a:solidFill>
            <a:srgbClr val="FFC000"/>
          </a:solid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22" name="TextovéPole 21"/>
          <p:cNvSpPr txBox="1"/>
          <p:nvPr/>
        </p:nvSpPr>
        <p:spPr>
          <a:xfrm>
            <a:off x="4648200" y="685800"/>
            <a:ext cx="2819400" cy="707886"/>
          </a:xfrm>
          <a:prstGeom prst="rect">
            <a:avLst/>
          </a:prstGeom>
          <a:noFill/>
        </p:spPr>
        <p:txBody>
          <a:bodyPr wrap="square" rtlCol="0">
            <a:spAutoFit/>
          </a:bodyPr>
          <a:lstStyle/>
          <a:p>
            <a:r>
              <a:rPr lang="cs-CZ" sz="4000" b="1" dirty="0" smtClean="0">
                <a:solidFill>
                  <a:srgbClr val="FFC000"/>
                </a:solidFill>
              </a:rPr>
              <a:t>+ÚROKY</a:t>
            </a:r>
            <a:endParaRPr lang="cs-CZ" sz="4000" b="1" dirty="0">
              <a:solidFill>
                <a:srgbClr val="FFC000"/>
              </a:solidFill>
            </a:endParaRPr>
          </a:p>
        </p:txBody>
      </p:sp>
    </p:spTree>
  </p:cSld>
  <p:clrMapOvr>
    <a:masterClrMapping/>
  </p:clrMapOvr>
  <p:transition spd="slow">
    <p:newsflash/>
    <p:sndAc>
      <p:stSnd>
        <p:snd r:embed="rId2" name="chimes.wav"/>
      </p:stSnd>
    </p:sndAc>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Úroky</a:t>
            </a:r>
            <a:endParaRPr lang="cs-CZ" dirty="0"/>
          </a:p>
        </p:txBody>
      </p:sp>
      <p:sp>
        <p:nvSpPr>
          <p:cNvPr id="3" name="Zástupný symbol pro obsah 2"/>
          <p:cNvSpPr>
            <a:spLocks noGrp="1"/>
          </p:cNvSpPr>
          <p:nvPr>
            <p:ph sz="quarter" idx="1"/>
          </p:nvPr>
        </p:nvSpPr>
        <p:spPr/>
        <p:txBody>
          <a:bodyPr/>
          <a:lstStyle/>
          <a:p>
            <a:r>
              <a:rPr lang="cs-CZ" dirty="0" smtClean="0"/>
              <a:t>Peníze, které získáme od banky navíc, za to, že jsme si je v ní uložili. (VKLADY)</a:t>
            </a:r>
          </a:p>
          <a:p>
            <a:r>
              <a:rPr lang="cs-CZ" dirty="0" smtClean="0"/>
              <a:t>Peníze, které zaplatíme bance navíc za to, že nám půjčila peníze. (PŮJČKY)</a:t>
            </a:r>
          </a:p>
          <a:p>
            <a:endParaRPr lang="cs-CZ" dirty="0" smtClean="0"/>
          </a:p>
          <a:p>
            <a:r>
              <a:rPr lang="cs-CZ" dirty="0" smtClean="0"/>
              <a:t>Úroková sazba se vyjadřuje v procentech pro různá časová období, nejčastěji na 1 rok (</a:t>
            </a:r>
            <a:r>
              <a:rPr lang="cs-CZ" dirty="0" err="1" smtClean="0"/>
              <a:t>p.a</a:t>
            </a:r>
            <a:r>
              <a:rPr lang="cs-CZ" dirty="0" smtClean="0"/>
              <a:t>.)</a:t>
            </a:r>
            <a:endParaRPr lang="cs-CZ" dirty="0"/>
          </a:p>
        </p:txBody>
      </p:sp>
      <p:sp>
        <p:nvSpPr>
          <p:cNvPr id="4" name="Obdélník 3"/>
          <p:cNvSpPr/>
          <p:nvPr/>
        </p:nvSpPr>
        <p:spPr>
          <a:xfrm>
            <a:off x="1066800" y="4724400"/>
            <a:ext cx="1828800" cy="1569660"/>
          </a:xfrm>
          <a:prstGeom prst="rect">
            <a:avLst/>
          </a:prstGeom>
          <a:noFill/>
        </p:spPr>
        <p:txBody>
          <a:bodyPr wrap="square" lIns="91440" tIns="45720" rIns="91440" bIns="45720">
            <a:spAutoFit/>
            <a:scene3d>
              <a:camera prst="orthographicFront"/>
              <a:lightRig rig="brightRoom" dir="t"/>
            </a:scene3d>
            <a:sp3d contourW="6350" prstMaterial="plastic">
              <a:bevelT w="20320" h="20320" prst="angle"/>
              <a:contourClr>
                <a:schemeClr val="accent1">
                  <a:tint val="100000"/>
                  <a:shade val="100000"/>
                  <a:hueMod val="100000"/>
                  <a:satMod val="100000"/>
                </a:schemeClr>
              </a:contourClr>
            </a:sp3d>
          </a:bodyPr>
          <a:lstStyle/>
          <a:p>
            <a:pPr algn="ctr"/>
            <a:r>
              <a:rPr lang="cs-CZ" sz="9600" b="1" cap="all" spc="0" dirty="0" smtClean="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rPr>
              <a:t>%</a:t>
            </a:r>
            <a:endParaRPr lang="cs-CZ" sz="9600" b="1" cap="all" spc="0" dirty="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endParaRPr>
          </a:p>
        </p:txBody>
      </p:sp>
    </p:spTree>
  </p:cSld>
  <p:clrMapOvr>
    <a:masterClrMapping/>
  </p:clrMapOvr>
  <p:transition spd="slow">
    <p:newsflash/>
    <p:sndAc>
      <p:stSnd>
        <p:snd r:embed="rId2" name="chimes.wav"/>
      </p:stSnd>
    </p:sndAc>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Poplatky</a:t>
            </a:r>
            <a:endParaRPr lang="cs-CZ" dirty="0"/>
          </a:p>
        </p:txBody>
      </p:sp>
      <p:sp>
        <p:nvSpPr>
          <p:cNvPr id="3" name="Zástupný symbol pro obsah 2"/>
          <p:cNvSpPr>
            <a:spLocks noGrp="1"/>
          </p:cNvSpPr>
          <p:nvPr>
            <p:ph sz="quarter" idx="1"/>
          </p:nvPr>
        </p:nvSpPr>
        <p:spPr/>
        <p:txBody>
          <a:bodyPr/>
          <a:lstStyle/>
          <a:p>
            <a:r>
              <a:rPr lang="cs-CZ" dirty="0" smtClean="0"/>
              <a:t>platíme za služby, které nám banka poskytuje (např. za zaslání výpisu z účtu, za vložení peněz, za platby,....)</a:t>
            </a:r>
          </a:p>
          <a:p>
            <a:r>
              <a:rPr lang="cs-CZ" dirty="0" smtClean="0"/>
              <a:t>Jejich výše je různá, vyplatí se ji sledovat při výběru banky.</a:t>
            </a:r>
            <a:endParaRPr lang="cs-CZ" dirty="0"/>
          </a:p>
        </p:txBody>
      </p:sp>
    </p:spTree>
  </p:cSld>
  <p:clrMapOvr>
    <a:masterClrMapping/>
  </p:clrMapOvr>
  <p:transition spd="slow">
    <p:newsflash/>
    <p:sndAc>
      <p:stSnd>
        <p:snd r:embed="rId2" name="chimes.wav"/>
      </p:stSnd>
    </p:sndAc>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sz="quarter" idx="1"/>
          </p:nvPr>
        </p:nvSpPr>
        <p:spPr>
          <a:xfrm>
            <a:off x="457200" y="1447800"/>
            <a:ext cx="7467600" cy="5026152"/>
          </a:xfrm>
        </p:spPr>
        <p:txBody>
          <a:bodyPr/>
          <a:lstStyle/>
          <a:p>
            <a:pPr marL="0" algn="just">
              <a:buNone/>
            </a:pPr>
            <a:r>
              <a:rPr lang="cs-CZ" dirty="0" smtClean="0">
                <a:solidFill>
                  <a:srgbClr val="0070C0"/>
                </a:solidFill>
              </a:rPr>
              <a:t>Natálie si uložila 5000 Kč na účet s úrokovou mírou 3% </a:t>
            </a:r>
            <a:r>
              <a:rPr lang="cs-CZ" dirty="0" err="1" smtClean="0">
                <a:solidFill>
                  <a:srgbClr val="0070C0"/>
                </a:solidFill>
              </a:rPr>
              <a:t>p.a</a:t>
            </a:r>
            <a:r>
              <a:rPr lang="cs-CZ" dirty="0" smtClean="0">
                <a:solidFill>
                  <a:srgbClr val="0070C0"/>
                </a:solidFill>
              </a:rPr>
              <a:t>. Jaký bude úrok, který získá?</a:t>
            </a:r>
          </a:p>
          <a:p>
            <a:pPr marL="0" algn="just">
              <a:buNone/>
            </a:pPr>
            <a:endParaRPr lang="cs-CZ" dirty="0" smtClean="0">
              <a:solidFill>
                <a:srgbClr val="0070C0"/>
              </a:solidFill>
            </a:endParaRPr>
          </a:p>
          <a:p>
            <a:pPr marL="0" algn="just">
              <a:buNone/>
            </a:pPr>
            <a:r>
              <a:rPr lang="cs-CZ" dirty="0" smtClean="0"/>
              <a:t>Vklad..........100%..........5000 Kč</a:t>
            </a:r>
          </a:p>
          <a:p>
            <a:pPr marL="0" algn="just">
              <a:buNone/>
            </a:pPr>
            <a:r>
              <a:rPr lang="cs-CZ" dirty="0" smtClean="0"/>
              <a:t>Úrok...............3%...........3% z 5000 Kč = </a:t>
            </a:r>
            <a:r>
              <a:rPr lang="cs-CZ" dirty="0" smtClean="0">
                <a:solidFill>
                  <a:srgbClr val="FF0000"/>
                </a:solidFill>
              </a:rPr>
              <a:t>150 Kč</a:t>
            </a:r>
          </a:p>
          <a:p>
            <a:pPr marL="0" algn="just">
              <a:buNone/>
            </a:pPr>
            <a:endParaRPr lang="cs-CZ" dirty="0" smtClean="0"/>
          </a:p>
          <a:p>
            <a:pPr marL="0" algn="just">
              <a:buNone/>
            </a:pPr>
            <a:r>
              <a:rPr lang="cs-CZ" dirty="0" smtClean="0"/>
              <a:t>Natálie získá úrok ze svého vkladu ve výši 150 Kč.</a:t>
            </a:r>
          </a:p>
          <a:p>
            <a:pPr marL="0" algn="just">
              <a:buNone/>
            </a:pPr>
            <a:endParaRPr lang="cs-CZ" dirty="0"/>
          </a:p>
        </p:txBody>
      </p:sp>
    </p:spTree>
  </p:cSld>
  <p:clrMapOvr>
    <a:masterClrMapping/>
  </p:clrMapOvr>
  <p:transition spd="slow">
    <p:newsflash/>
    <p:sndAc>
      <p:stSnd>
        <p:snd r:embed="rId2" name="chimes.wav"/>
      </p:stSnd>
    </p:sndAc>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sz="quarter" idx="1"/>
          </p:nvPr>
        </p:nvSpPr>
        <p:spPr>
          <a:xfrm>
            <a:off x="457200" y="1066800"/>
            <a:ext cx="7467600" cy="5407152"/>
          </a:xfrm>
        </p:spPr>
        <p:txBody>
          <a:bodyPr>
            <a:normAutofit/>
          </a:bodyPr>
          <a:lstStyle/>
          <a:p>
            <a:pPr marL="0" algn="just">
              <a:buNone/>
            </a:pPr>
            <a:r>
              <a:rPr lang="cs-CZ" dirty="0" smtClean="0">
                <a:solidFill>
                  <a:srgbClr val="0070C0"/>
                </a:solidFill>
              </a:rPr>
              <a:t>Jaroslav si uložil 20000 Kč na účet s úrokovou mírou 4% </a:t>
            </a:r>
            <a:r>
              <a:rPr lang="cs-CZ" dirty="0" err="1" smtClean="0">
                <a:solidFill>
                  <a:srgbClr val="0070C0"/>
                </a:solidFill>
              </a:rPr>
              <a:t>p.a</a:t>
            </a:r>
            <a:r>
              <a:rPr lang="cs-CZ" dirty="0" smtClean="0">
                <a:solidFill>
                  <a:srgbClr val="0070C0"/>
                </a:solidFill>
              </a:rPr>
              <a:t>. Jaký bude úrok, který získá, když peníze z banky vybere po šesti měsících?</a:t>
            </a:r>
          </a:p>
          <a:p>
            <a:pPr marL="0" algn="just">
              <a:buNone/>
            </a:pPr>
            <a:endParaRPr lang="cs-CZ" dirty="0" smtClean="0">
              <a:solidFill>
                <a:srgbClr val="0070C0"/>
              </a:solidFill>
            </a:endParaRPr>
          </a:p>
          <a:p>
            <a:pPr marL="0" algn="just">
              <a:buNone/>
            </a:pPr>
            <a:r>
              <a:rPr lang="cs-CZ" dirty="0" smtClean="0"/>
              <a:t>Vklad..........100%..........20000 Kč</a:t>
            </a:r>
          </a:p>
          <a:p>
            <a:pPr marL="0" algn="just">
              <a:buNone/>
            </a:pPr>
            <a:r>
              <a:rPr lang="cs-CZ" dirty="0" smtClean="0"/>
              <a:t>Úrok...............3%...........ročně</a:t>
            </a:r>
            <a:endParaRPr lang="cs-CZ" dirty="0" smtClean="0">
              <a:solidFill>
                <a:srgbClr val="FF0000"/>
              </a:solidFill>
            </a:endParaRPr>
          </a:p>
          <a:p>
            <a:pPr marL="0" algn="just">
              <a:buNone/>
            </a:pPr>
            <a:r>
              <a:rPr lang="cs-CZ" dirty="0" smtClean="0"/>
              <a:t>Úrok...............3% : 12 = 0,25%...........měsíčně</a:t>
            </a:r>
            <a:endParaRPr lang="cs-CZ" dirty="0" smtClean="0">
              <a:solidFill>
                <a:srgbClr val="FF0000"/>
              </a:solidFill>
            </a:endParaRPr>
          </a:p>
          <a:p>
            <a:pPr marL="0" algn="just">
              <a:buNone/>
            </a:pPr>
            <a:r>
              <a:rPr lang="cs-CZ" dirty="0" smtClean="0"/>
              <a:t>Úrok...............0,25% z 20000 Kč . 6 = </a:t>
            </a:r>
            <a:r>
              <a:rPr lang="cs-CZ" dirty="0" smtClean="0">
                <a:solidFill>
                  <a:srgbClr val="FF0000"/>
                </a:solidFill>
              </a:rPr>
              <a:t>300 Kč</a:t>
            </a:r>
          </a:p>
          <a:p>
            <a:pPr marL="0" algn="just">
              <a:buNone/>
            </a:pPr>
            <a:endParaRPr lang="cs-CZ" dirty="0" smtClean="0">
              <a:solidFill>
                <a:srgbClr val="FF0000"/>
              </a:solidFill>
            </a:endParaRPr>
          </a:p>
          <a:p>
            <a:pPr marL="0" algn="just">
              <a:buNone/>
            </a:pPr>
            <a:endParaRPr lang="cs-CZ" dirty="0" smtClean="0">
              <a:solidFill>
                <a:srgbClr val="FF0000"/>
              </a:solidFill>
            </a:endParaRPr>
          </a:p>
          <a:p>
            <a:pPr marL="0" algn="just">
              <a:buNone/>
            </a:pPr>
            <a:endParaRPr lang="cs-CZ" dirty="0" smtClean="0"/>
          </a:p>
          <a:p>
            <a:pPr marL="0" algn="just">
              <a:buNone/>
            </a:pPr>
            <a:r>
              <a:rPr lang="cs-CZ" dirty="0" smtClean="0"/>
              <a:t>Jaroslav získá úrok ze svého vkladu ve výši 300 Kč.</a:t>
            </a:r>
          </a:p>
          <a:p>
            <a:pPr marL="0" algn="just">
              <a:buNone/>
            </a:pPr>
            <a:endParaRPr lang="cs-CZ" dirty="0"/>
          </a:p>
        </p:txBody>
      </p:sp>
    </p:spTree>
  </p:cSld>
  <p:clrMapOvr>
    <a:masterClrMapping/>
  </p:clrMapOvr>
  <p:transition spd="slow">
    <p:newsflash/>
    <p:sndAc>
      <p:stSnd>
        <p:snd r:embed="rId2" name="chimes.wav"/>
      </p:stSnd>
    </p:sndAc>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Zdroje:</a:t>
            </a:r>
            <a:endParaRPr lang="en-US" dirty="0"/>
          </a:p>
        </p:txBody>
      </p:sp>
      <p:sp>
        <p:nvSpPr>
          <p:cNvPr id="3" name="Zástupný symbol pro obsah 2"/>
          <p:cNvSpPr>
            <a:spLocks noGrp="1"/>
          </p:cNvSpPr>
          <p:nvPr>
            <p:ph sz="quarter" idx="1"/>
          </p:nvPr>
        </p:nvSpPr>
        <p:spPr/>
        <p:txBody>
          <a:bodyPr>
            <a:normAutofit/>
          </a:bodyPr>
          <a:lstStyle/>
          <a:p>
            <a:r>
              <a:rPr lang="en-US" sz="1600" dirty="0" smtClean="0"/>
              <a:t>JAKEŠ, </a:t>
            </a:r>
            <a:r>
              <a:rPr lang="en-US" sz="1600" dirty="0" err="1" smtClean="0"/>
              <a:t>Petr</a:t>
            </a:r>
            <a:r>
              <a:rPr lang="en-US" sz="1600" dirty="0" smtClean="0"/>
              <a:t> a </a:t>
            </a:r>
            <a:r>
              <a:rPr lang="en-US" sz="1600" dirty="0" err="1" smtClean="0"/>
              <a:t>kol</a:t>
            </a:r>
            <a:r>
              <a:rPr lang="en-US" sz="1600" dirty="0" smtClean="0"/>
              <a:t>. </a:t>
            </a:r>
            <a:r>
              <a:rPr lang="en-US" sz="1600" i="1" dirty="0" err="1" smtClean="0"/>
              <a:t>Finanční</a:t>
            </a:r>
            <a:r>
              <a:rPr lang="en-US" sz="1600" i="1" dirty="0" smtClean="0"/>
              <a:t> </a:t>
            </a:r>
            <a:r>
              <a:rPr lang="en-US" sz="1600" i="1" dirty="0" err="1" smtClean="0"/>
              <a:t>gramotnost</a:t>
            </a:r>
            <a:r>
              <a:rPr lang="en-US" sz="1600" i="1" dirty="0" smtClean="0"/>
              <a:t> pro </a:t>
            </a:r>
            <a:r>
              <a:rPr lang="en-US" sz="1600" i="1" dirty="0" err="1" smtClean="0"/>
              <a:t>druhý</a:t>
            </a:r>
            <a:r>
              <a:rPr lang="en-US" sz="1600" i="1" dirty="0" smtClean="0"/>
              <a:t> </a:t>
            </a:r>
            <a:r>
              <a:rPr lang="en-US" sz="1600" i="1" dirty="0" err="1" smtClean="0"/>
              <a:t>stupeň</a:t>
            </a:r>
            <a:r>
              <a:rPr lang="en-US" sz="1600" i="1" dirty="0" smtClean="0"/>
              <a:t> </a:t>
            </a:r>
            <a:r>
              <a:rPr lang="en-US" sz="1600" i="1" dirty="0" err="1" smtClean="0"/>
              <a:t>základní</a:t>
            </a:r>
            <a:r>
              <a:rPr lang="en-US" sz="1600" i="1" dirty="0" smtClean="0"/>
              <a:t> </a:t>
            </a:r>
            <a:r>
              <a:rPr lang="en-US" sz="1600" i="1" dirty="0" err="1" smtClean="0"/>
              <a:t>školy</a:t>
            </a:r>
            <a:r>
              <a:rPr lang="en-US" sz="1600" dirty="0" smtClean="0"/>
              <a:t>. </a:t>
            </a:r>
            <a:r>
              <a:rPr lang="en-US" sz="1600" dirty="0" err="1" smtClean="0"/>
              <a:t>Praha</a:t>
            </a:r>
            <a:r>
              <a:rPr lang="en-US" sz="1600" dirty="0" smtClean="0"/>
              <a:t>: Fortuna, 2011, ISBN 978-80-7373-0889-5. </a:t>
            </a:r>
            <a:endParaRPr lang="cs-CZ" sz="1600" dirty="0" smtClean="0"/>
          </a:p>
          <a:p>
            <a:r>
              <a:rPr lang="cs-CZ" sz="1600" dirty="0" smtClean="0"/>
              <a:t>Obrázky – MS Office Klipart (není-li uvedeno jinak)</a:t>
            </a:r>
            <a:endParaRPr lang="en-US" sz="1600" dirty="0"/>
          </a:p>
        </p:txBody>
      </p:sp>
    </p:spTree>
  </p:cSld>
  <p:clrMapOvr>
    <a:masterClrMapping/>
  </p:clrMapOvr>
  <p:transition spd="slow">
    <p:newsflash/>
    <p:sndAc>
      <p:stSnd>
        <p:snd r:embed="rId2" name="chimes.wav"/>
      </p:stSnd>
    </p:sndAc>
  </p:transition>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rkýř">
  <a:themeElements>
    <a:clrScheme name="Tok">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Arkýř">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rkýř">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Oriel</Template>
  <TotalTime>340</TotalTime>
  <Words>549</Words>
  <Application>Microsoft Office PowerPoint</Application>
  <PresentationFormat>Předvádění na obrazovce (4:3)</PresentationFormat>
  <Paragraphs>84</Paragraphs>
  <Slides>12</Slides>
  <Notes>0</Notes>
  <HiddenSlides>0</HiddenSlides>
  <MMClips>0</MMClips>
  <ScaleCrop>false</ScaleCrop>
  <HeadingPairs>
    <vt:vector size="4" baseType="variant">
      <vt:variant>
        <vt:lpstr>Motiv</vt:lpstr>
      </vt:variant>
      <vt:variant>
        <vt:i4>1</vt:i4>
      </vt:variant>
      <vt:variant>
        <vt:lpstr>Nadpisy snímků</vt:lpstr>
      </vt:variant>
      <vt:variant>
        <vt:i4>12</vt:i4>
      </vt:variant>
    </vt:vector>
  </HeadingPairs>
  <TitlesOfParts>
    <vt:vector size="13" baseType="lpstr">
      <vt:lpstr>Arkýř</vt:lpstr>
      <vt:lpstr>Snímek 1</vt:lpstr>
      <vt:lpstr>Snímek 2</vt:lpstr>
      <vt:lpstr>Úroky, úroková sazba</vt:lpstr>
      <vt:lpstr>Snímek 4</vt:lpstr>
      <vt:lpstr>Uložení peněz doma</vt:lpstr>
      <vt:lpstr>Uložení peněz v bance</vt:lpstr>
      <vt:lpstr>Snímek 7</vt:lpstr>
      <vt:lpstr>Úroky</vt:lpstr>
      <vt:lpstr>Poplatky</vt:lpstr>
      <vt:lpstr>Snímek 10</vt:lpstr>
      <vt:lpstr>Snímek 11</vt:lpstr>
      <vt:lpstr>Zdroje:</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České mince a bankovky</dc:title>
  <dc:creator>Veronika a Petr</dc:creator>
  <cp:lastModifiedBy>Veronika a Petr</cp:lastModifiedBy>
  <cp:revision>28</cp:revision>
  <dcterms:created xsi:type="dcterms:W3CDTF">2013-01-14T19:28:48Z</dcterms:created>
  <dcterms:modified xsi:type="dcterms:W3CDTF">2013-05-01T08:18:07Z</dcterms:modified>
</cp:coreProperties>
</file>