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94" r:id="rId2"/>
    <p:sldId id="295" r:id="rId3"/>
    <p:sldId id="256" r:id="rId4"/>
    <p:sldId id="313" r:id="rId5"/>
    <p:sldId id="314" r:id="rId6"/>
    <p:sldId id="315" r:id="rId7"/>
    <p:sldId id="316" r:id="rId8"/>
    <p:sldId id="317" r:id="rId9"/>
    <p:sldId id="318" r:id="rId10"/>
    <p:sldId id="319" r:id="rId11"/>
    <p:sldId id="320" r:id="rId12"/>
    <p:sldId id="27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32" autoAdjust="0"/>
    <p:restoredTop sz="94660"/>
  </p:normalViewPr>
  <p:slideViewPr>
    <p:cSldViewPr>
      <p:cViewPr>
        <p:scale>
          <a:sx n="87" d="100"/>
          <a:sy n="87" d="100"/>
        </p:scale>
        <p:origin x="-108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F212980-A65A-4C5D-8300-E47C7D780D3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F212980-A65A-4C5D-8300-E47C7D780D3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F212980-A65A-4C5D-8300-E47C7D780D3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212980-A65A-4C5D-8300-E47C7D780D3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F212980-A65A-4C5D-8300-E47C7D780D3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212980-A65A-4C5D-8300-E47C7D780D3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F212980-A65A-4C5D-8300-E47C7D780D3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newsflash/>
    <p:sndAc>
      <p:stSnd>
        <p:snd r:embed="rId13" name="chimes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3638" y="152400"/>
            <a:ext cx="4276725" cy="1038225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600200" y="1219200"/>
          <a:ext cx="5791200" cy="1003274"/>
        </p:xfrm>
        <a:graphic>
          <a:graphicData uri="http://schemas.openxmlformats.org/drawingml/2006/table">
            <a:tbl>
              <a:tblPr/>
              <a:tblGrid>
                <a:gridCol w="2171700"/>
                <a:gridCol w="3619500"/>
              </a:tblGrid>
              <a:tr h="23773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Základní škola a mateřská škola Libchavy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773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 a číslo projektu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EU peníze pro ZŠ Libchavy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CZ.1.07/1.4.00/21.3403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73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III/2 Inovace a zkvalitnění výuky prostřednictvím ICT</a:t>
                      </a: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647700" y="2590800"/>
          <a:ext cx="7955280" cy="3048000"/>
        </p:xfrm>
        <a:graphic>
          <a:graphicData uri="http://schemas.openxmlformats.org/drawingml/2006/table">
            <a:tbl>
              <a:tblPr/>
              <a:tblGrid>
                <a:gridCol w="1680425"/>
                <a:gridCol w="6274855"/>
              </a:tblGrid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Název materiálu: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Úvěry , půjčky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Číslo materiálu: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 smtClean="0">
                          <a:latin typeface="Calibri"/>
                          <a:ea typeface="Times New Roman"/>
                        </a:rPr>
                        <a:t>VY_32_INOVACE</a:t>
                      </a:r>
                      <a:r>
                        <a:rPr lang="cs-CZ" sz="12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_18_09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Autor: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>
                          <a:latin typeface="Calibri"/>
                          <a:ea typeface="Times New Roman"/>
                        </a:rPr>
                        <a:t>Mgr. Veronika Vaňousová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Datum vytvoření: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12.4.2013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Vyučovací předmět: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Matematika, Občanská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 výchova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Ročník: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9.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Vzdělávací oblast: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Finanční gramotnost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Vzdělávací obor: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Matematika a její </a:t>
                      </a:r>
                      <a:r>
                        <a:rPr lang="cs-CZ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aplikace, Výchova k občanství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594360" y="1306084"/>
          <a:ext cx="7955280" cy="3102051"/>
        </p:xfrm>
        <a:graphic>
          <a:graphicData uri="http://schemas.openxmlformats.org/drawingml/2006/table">
            <a:tbl>
              <a:tblPr/>
              <a:tblGrid>
                <a:gridCol w="1680415"/>
                <a:gridCol w="6274865"/>
              </a:tblGrid>
              <a:tr h="3779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 dirty="0">
                          <a:latin typeface="Calibri"/>
                          <a:ea typeface="Times New Roman"/>
                        </a:rPr>
                        <a:t>Tematický okruh:</a:t>
                      </a:r>
                      <a:r>
                        <a:rPr lang="cs-CZ" sz="1200" baseline="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Finanční produkty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9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Téma: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Produkty finančního trhu pro investování a pro získání prostředků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4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Druh učebního materiálu: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Prezentace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4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Potřebný čas pro výuku DUM: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20 - 25 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min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200" b="1" baseline="0" dirty="0">
                          <a:latin typeface="Calibri"/>
                          <a:ea typeface="Calibri"/>
                          <a:cs typeface="Times New Roman"/>
                        </a:rPr>
                        <a:t>Anotace / Metodický list</a:t>
                      </a:r>
                      <a:r>
                        <a:rPr lang="cs-CZ" sz="1200" b="1" baseline="0" dirty="0" smtClean="0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en-US" sz="1200" baseline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74" marR="25474" marT="94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Cílem prezentace je přiblížit žákům úskalí úvěrů a půjček a seznámit je s nejobvyklejšími druhy úvěrů.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Snímky 4 – 6 představují dvě rodiny, které mají stejně vysoký úvěr, ale nacházejí se v rozdílných situacích. Příběhy mají vyvolat diskuzi o úskalích úvěrů a půjček.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Snímky 7 – 11 seznají s pojmem úvěr, nejčastějšími druhy úvěrů a RPSN.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</a:rPr>
                        <a:t>Prezentaci je vhodné pro názornost konkrétními nabídkami finančních společností – informační letáčky, webové stránky nebo reklamní letáky. V těchto nabídkách vyhledávat informace o nákladech spojených s úvěrem, výpočtem RPSN.  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Úvěry, půjčky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62000"/>
            <a:ext cx="7467600" cy="5711952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>
                <a:solidFill>
                  <a:srgbClr val="00B0F0"/>
                </a:solidFill>
              </a:rPr>
              <a:t>Klára a Martin Smékalovi jsou mladí manželé, mají dvouletou dcerku Lucii a za čtyři měsíce očekávají narození druhého dítěte. Bydlí v menším rodinném domku se zahradou, na který si museli půjčit milion korun v bance.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rgbClr val="00B0F0"/>
                </a:solidFill>
              </a:rPr>
              <a:t>Martin vydělá asi 20 tisíc korun, po zaplacení hypotéky jim zbývají peníze na běžné výdaje. Nemohou si dovolit drahou dovolenou ani luxusní automobil. Jsou však spokojeni, protože mají zdravé děti a domek, ve kterém žijí, bude jednou opravdu jejich.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rgbClr val="00B0F0"/>
                </a:solidFill>
              </a:rPr>
              <a:t>U Smékalů je spousta legrace, všichni se respektují a mají rádi.</a:t>
            </a: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62000"/>
            <a:ext cx="7467600" cy="5711952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>
                <a:solidFill>
                  <a:srgbClr val="00B0F0"/>
                </a:solidFill>
              </a:rPr>
              <a:t>Linda a Milan Luňákovi jsou mladí manželé, žijí v bytě na okraji Prahy. Děti si zatím nepořídili, chtěli si nejdříve pořádně užít, cestovat a poznávat svět.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rgbClr val="00B0F0"/>
                </a:solidFill>
              </a:rPr>
              <a:t>Před několika lety si vzali půjčku na luxusní dovolenou, pak také na nový nábytek a automobil. Oba tehdy vydělávali dohromady téměř 60 tisíc korun. Celkem dluží milion korun.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rgbClr val="00B0F0"/>
                </a:solidFill>
              </a:rPr>
              <a:t>Dnes je Linda nezaměstnaná a Milan vydělá 20 tisíc. Po zaplacení splátek jim sotva zbudou peníze na jídlo. Občas si musí půjčit další peníze na zaplacení nájmu.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rgbClr val="00B0F0"/>
                </a:solidFill>
              </a:rPr>
              <a:t>Hádají se, starosti a strach z exekutorů jim nedovolují prožívat život naplno a radovat se.</a:t>
            </a: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77962"/>
          </a:xfrm>
        </p:spPr>
        <p:txBody>
          <a:bodyPr/>
          <a:lstStyle/>
          <a:p>
            <a:r>
              <a:rPr lang="cs-CZ" dirty="0" smtClean="0"/>
              <a:t>Proč se život rodin Smékalových a Luňákových tak liší?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7467600" cy="4492752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438400"/>
            <a:ext cx="7467600" cy="147796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 čem spočívá spokojenost a pohoda u Smékalových?</a:t>
            </a:r>
            <a:endParaRPr kumimoji="0" lang="cs-CZ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57200" y="4343400"/>
            <a:ext cx="7467600" cy="147796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Proč nejsou</a:t>
            </a:r>
            <a:r>
              <a:rPr kumimoji="0" lang="cs-CZ" sz="3000" b="0" i="0" u="none" strike="noStrike" kern="1200" cap="small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Luňákovi šťastní?</a:t>
            </a:r>
            <a:endParaRPr kumimoji="0" lang="cs-CZ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Možnost, jak řešit situaci, kdy potřebujeme finanční prostředky, které nemáme.</a:t>
            </a:r>
          </a:p>
          <a:p>
            <a:pPr algn="just"/>
            <a:endParaRPr lang="cs-CZ" dirty="0" smtClean="0"/>
          </a:p>
          <a:p>
            <a:pPr algn="just"/>
            <a:r>
              <a:rPr lang="cs-CZ" b="1" cap="all" dirty="0" smtClean="0">
                <a:solidFill>
                  <a:srgbClr val="FF0000"/>
                </a:solidFill>
              </a:rPr>
              <a:t>Vždy je nutné si důkladně rozmyslet, zda úvěr skutečně potřebujeme.</a:t>
            </a:r>
          </a:p>
          <a:p>
            <a:pPr algn="just"/>
            <a:endParaRPr lang="cs-CZ" b="1" cap="all" dirty="0" smtClean="0">
              <a:solidFill>
                <a:srgbClr val="FF0000"/>
              </a:solidFill>
            </a:endParaRPr>
          </a:p>
          <a:p>
            <a:pPr algn="just"/>
            <a:r>
              <a:rPr lang="cs-CZ" cap="all" dirty="0" smtClean="0"/>
              <a:t>M</a:t>
            </a:r>
            <a:r>
              <a:rPr lang="cs-CZ" dirty="0" smtClean="0"/>
              <a:t>usíme znát všechny podmínky, které se k poskytnutí úvěru vztahují. </a:t>
            </a:r>
          </a:p>
          <a:p>
            <a:pPr algn="just"/>
            <a:endParaRPr lang="cs-CZ" cap="all" dirty="0" smtClean="0"/>
          </a:p>
          <a:p>
            <a:pPr algn="just"/>
            <a:r>
              <a:rPr lang="cs-CZ" cap="all" dirty="0" smtClean="0"/>
              <a:t>M</a:t>
            </a:r>
            <a:r>
              <a:rPr lang="cs-CZ" dirty="0" smtClean="0"/>
              <a:t>usíme před podpisem důkladně prostudovat smlouvu o </a:t>
            </a:r>
            <a:r>
              <a:rPr lang="cs-CZ" dirty="0" smtClean="0"/>
              <a:t>úvěru a obchodní podmínky.</a:t>
            </a:r>
            <a:endParaRPr lang="cs-CZ" cap="all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Spotřebitelský úvěr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Poskytuje se na konkrétní účel (nákup automobilu, vybavení bytu, vzdělávání, spotřební předměty apod.)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Je nutné pečlivě vybírat, od koho si peníze půjčíme.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Musíme dopředu znát roční výši všech poplatků, které budeme muset zaplatit = RPSN (roční procentní sazba nákladů, v procentech)</a:t>
            </a:r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Hypoteční úvěr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Úvěr na pořízení nemovitosti.</a:t>
            </a:r>
          </a:p>
          <a:p>
            <a:pPr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Zpravidla se splácí dlouhodobě ( 10, 20 i 30 let)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Banka si úvěr zajišťuje pořizovanou nemovitostí (zástavní právo)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Americká hypotéka – úvěr na cokoliv zajištěný nemovitostí.</a:t>
            </a:r>
          </a:p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Osobní půjčka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Neúčelový úvěr  - banka nebo jiná společnost půjčí peníze na cokoliv.</a:t>
            </a:r>
          </a:p>
          <a:p>
            <a:endParaRPr lang="cs-CZ" dirty="0" smtClean="0"/>
          </a:p>
          <a:p>
            <a:r>
              <a:rPr lang="cs-CZ" dirty="0" smtClean="0"/>
              <a:t>Zpravidla vysoký úrok i poplatky.</a:t>
            </a:r>
          </a:p>
          <a:p>
            <a:endParaRPr lang="cs-CZ" dirty="0" smtClean="0"/>
          </a:p>
          <a:p>
            <a:r>
              <a:rPr lang="cs-CZ" dirty="0" smtClean="0"/>
              <a:t>Kreditní karty, kontokorent</a:t>
            </a:r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Dluhová past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Dlužník nezvládá splácení půjčky.</a:t>
            </a:r>
          </a:p>
          <a:p>
            <a:pPr algn="just"/>
            <a:r>
              <a:rPr lang="cs-CZ" dirty="0" smtClean="0"/>
              <a:t>Vezme si další půjčku, ze které zaplatí první půjčku a další své výdaje.</a:t>
            </a:r>
          </a:p>
          <a:p>
            <a:pPr algn="just"/>
            <a:r>
              <a:rPr lang="cs-CZ" dirty="0" smtClean="0"/>
              <a:t>Protože se mu zvýší splátky úroků, opět nezvládá splácet a současně hradit ostatní výdaje.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Banka nebo finanční společnost vymáhá peníze od dlužníka soudně nebo </a:t>
            </a:r>
            <a:r>
              <a:rPr lang="cs-CZ" dirty="0" smtClean="0">
                <a:solidFill>
                  <a:srgbClr val="FF0000"/>
                </a:solidFill>
              </a:rPr>
              <a:t>exekucí</a:t>
            </a:r>
            <a:r>
              <a:rPr lang="cs-CZ" dirty="0" smtClean="0"/>
              <a:t> (zabavením majetku).</a:t>
            </a:r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JAKEŠ, </a:t>
            </a:r>
            <a:r>
              <a:rPr lang="en-US" sz="1600" dirty="0" err="1" smtClean="0"/>
              <a:t>Petr</a:t>
            </a:r>
            <a:r>
              <a:rPr lang="en-US" sz="1600" dirty="0" smtClean="0"/>
              <a:t> a </a:t>
            </a:r>
            <a:r>
              <a:rPr lang="en-US" sz="1600" dirty="0" err="1" smtClean="0"/>
              <a:t>kol</a:t>
            </a:r>
            <a:r>
              <a:rPr lang="en-US" sz="1600" dirty="0" smtClean="0"/>
              <a:t>. </a:t>
            </a:r>
            <a:r>
              <a:rPr lang="en-US" sz="1600" i="1" dirty="0" err="1" smtClean="0"/>
              <a:t>Finanční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gramotnost</a:t>
            </a:r>
            <a:r>
              <a:rPr lang="en-US" sz="1600" i="1" dirty="0" smtClean="0"/>
              <a:t> pro </a:t>
            </a:r>
            <a:r>
              <a:rPr lang="en-US" sz="1600" i="1" dirty="0" err="1" smtClean="0"/>
              <a:t>druhý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stupeň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základní</a:t>
            </a:r>
            <a:r>
              <a:rPr lang="en-US" sz="1600" i="1" dirty="0" smtClean="0"/>
              <a:t> </a:t>
            </a:r>
            <a:r>
              <a:rPr lang="en-US" sz="1600" i="1" dirty="0" err="1" smtClean="0"/>
              <a:t>školy</a:t>
            </a:r>
            <a:r>
              <a:rPr lang="en-US" sz="1600" dirty="0" smtClean="0"/>
              <a:t>. </a:t>
            </a:r>
            <a:r>
              <a:rPr lang="en-US" sz="1600" dirty="0" err="1" smtClean="0"/>
              <a:t>Praha</a:t>
            </a:r>
            <a:r>
              <a:rPr lang="en-US" sz="1600" dirty="0" smtClean="0"/>
              <a:t>: Fortuna, 2011, ISBN 978-80-7373-0889-5. </a:t>
            </a:r>
            <a:endParaRPr lang="cs-CZ" sz="1600" dirty="0" smtClean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365</TotalTime>
  <Words>689</Words>
  <Application>Microsoft Office PowerPoint</Application>
  <PresentationFormat>Předvádění na obrazovce (4:3)</PresentationFormat>
  <Paragraphs>83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Snímek 1</vt:lpstr>
      <vt:lpstr>Snímek 2</vt:lpstr>
      <vt:lpstr>Úvěry, půjčky</vt:lpstr>
      <vt:lpstr>Snímek 4</vt:lpstr>
      <vt:lpstr>Snímek 5</vt:lpstr>
      <vt:lpstr>Proč se život rodin Smékalových a Luňákových tak liší?</vt:lpstr>
      <vt:lpstr>Úvěry</vt:lpstr>
      <vt:lpstr>Spotřebitelský úvěr</vt:lpstr>
      <vt:lpstr>Hypoteční úvěr</vt:lpstr>
      <vt:lpstr>Osobní půjčka</vt:lpstr>
      <vt:lpstr>Dluhová past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České mince a bankovky</dc:title>
  <dc:creator>Veronika a Petr</dc:creator>
  <cp:lastModifiedBy>Veronika a Petr</cp:lastModifiedBy>
  <cp:revision>27</cp:revision>
  <dcterms:created xsi:type="dcterms:W3CDTF">2013-01-14T19:28:48Z</dcterms:created>
  <dcterms:modified xsi:type="dcterms:W3CDTF">2013-05-01T08:54:29Z</dcterms:modified>
</cp:coreProperties>
</file>