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1"/>
  </p:notesMasterIdLst>
  <p:sldIdLst>
    <p:sldId id="294" r:id="rId2"/>
    <p:sldId id="295" r:id="rId3"/>
    <p:sldId id="256" r:id="rId4"/>
    <p:sldId id="314" r:id="rId5"/>
    <p:sldId id="315" r:id="rId6"/>
    <p:sldId id="317" r:id="rId7"/>
    <p:sldId id="316" r:id="rId8"/>
    <p:sldId id="318" r:id="rId9"/>
    <p:sldId id="319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DEFE"/>
  </p:clrMru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32" autoAdjust="0"/>
    <p:restoredTop sz="94660"/>
  </p:normalViewPr>
  <p:slideViewPr>
    <p:cSldViewPr>
      <p:cViewPr varScale="1">
        <p:scale>
          <a:sx n="86" d="100"/>
          <a:sy n="86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ABCC00-5F89-45B4-8FDC-8B4BF10D1796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944FFD-60F7-4620-B778-7F5499E2E302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newsflash/>
    <p:sndAc>
      <p:stSnd>
        <p:snd r:embed="rId1" name="cashreg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ashreg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cashreg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cashreg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newsflash/>
    <p:sndAc>
      <p:stSnd>
        <p:snd r:embed="rId1" name="cashreg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ashreg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ashreg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newsflash/>
    <p:sndAc>
      <p:stSnd>
        <p:snd r:embed="rId1" name="cashreg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ashreg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ashreg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ashreg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 spd="slow">
    <p:newsflash/>
    <p:sndAc>
      <p:stSnd>
        <p:snd r:embed="rId13" name="cashreg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3638" y="152400"/>
            <a:ext cx="4276725" cy="1038225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00200" y="1219200"/>
          <a:ext cx="5791200" cy="1003274"/>
        </p:xfrm>
        <a:graphic>
          <a:graphicData uri="http://schemas.openxmlformats.org/drawingml/2006/table">
            <a:tbl>
              <a:tblPr/>
              <a:tblGrid>
                <a:gridCol w="2171700"/>
                <a:gridCol w="3619500"/>
              </a:tblGrid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Základní škola a mateřská škola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773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a číslo projektu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EU peníze pro ZŠ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CZ.1.07/1.4.00/21.3403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III/2 Inovace a zkvalitnění výuky prostřednictvím ICT</a:t>
                      </a: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47700" y="2590800"/>
          <a:ext cx="7955280" cy="3048000"/>
        </p:xfrm>
        <a:graphic>
          <a:graphicData uri="http://schemas.openxmlformats.org/drawingml/2006/table">
            <a:tbl>
              <a:tblPr/>
              <a:tblGrid>
                <a:gridCol w="1680425"/>
                <a:gridCol w="6274855"/>
              </a:tblGrid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Název materiálu: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Složené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 úrokování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Číslo materiálu: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</a:rPr>
                        <a:t>VY_32_INOVACE</a:t>
                      </a:r>
                      <a:r>
                        <a:rPr lang="cs-CZ" sz="12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_18_10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Autor: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>
                          <a:latin typeface="Calibri"/>
                          <a:ea typeface="Times New Roman"/>
                        </a:rPr>
                        <a:t>Mgr. Veronika Vaňousová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Datum vytvoření: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8.4.2013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Vyučovací předmět: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Matematika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Ročník: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9.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oblast: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Finanční gramotnost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obor: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Matematika a její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aplikace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09600" y="1295400"/>
          <a:ext cx="7955280" cy="3732987"/>
        </p:xfrm>
        <a:graphic>
          <a:graphicData uri="http://schemas.openxmlformats.org/drawingml/2006/table">
            <a:tbl>
              <a:tblPr/>
              <a:tblGrid>
                <a:gridCol w="1680415"/>
                <a:gridCol w="6274865"/>
              </a:tblGrid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 dirty="0">
                          <a:latin typeface="Calibri"/>
                          <a:ea typeface="Times New Roman"/>
                        </a:rPr>
                        <a:t>Tematický okruh:</a:t>
                      </a:r>
                      <a:r>
                        <a:rPr lang="cs-CZ" sz="1200" baseline="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Finanční produkty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Téma: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Úročení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Druh učebního materiálu: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Potřebný čas pro výuku DUM: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15 - 20 min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152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200" b="1" baseline="0" dirty="0">
                          <a:latin typeface="Calibri"/>
                          <a:ea typeface="Calibri"/>
                          <a:cs typeface="Times New Roman"/>
                        </a:rPr>
                        <a:t>Anotace / Metodický list</a:t>
                      </a:r>
                      <a:r>
                        <a:rPr lang="cs-CZ" sz="1200" b="1" baseline="0" dirty="0" smtClean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en-US" sz="1200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 vysvětluje výpočty úroků při složeném úrokování.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Na snímcích 4 – 6 jsou ilustrovány příklady výpočtu úroků na vkladových účtech  za období 1, 2 a 6 let. Při prezentování by žáci měli mít k dispozici kalkulačku a jednotlivé výpočty sami zkontrolovat.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7 stručně objasňuje zásadní rozdíly v jednoduchém složeném úrokování.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Snímky 8 představuje užití složeného úrokování v případě půjčování peněz. 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9 uvádí výpočet RPSN u úvěru. 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Pro jasnější představu žáků je vhodné poskytnout jim konkrétní příklady z nabídky bankovních ústavů a jiných finančních společností (letáčky s nabídkami, informace z webových stránek bank apod.)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Na prezentaci navazuje pracovní list MS Word – Složené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úrokování – pracovní list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</a:rPr>
                        <a:t>VY_32_INOVACE_18_11.</a:t>
                      </a:r>
                      <a:endParaRPr lang="en-US" sz="1200" baseline="0" dirty="0">
                        <a:solidFill>
                          <a:schemeClr val="tx1"/>
                        </a:solidFill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Složené úrokování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7467600" cy="1600200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>
                <a:solidFill>
                  <a:srgbClr val="0070C0"/>
                </a:solidFill>
              </a:rPr>
              <a:t>Bedřich vložil 50 000 Kč na spořící účet v bance. Roční úroková sazba je 6%. Daň z úroku je 15%. Kolik Kč mu banka po roce vyplatí?  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2209800"/>
            <a:ext cx="7467600" cy="38862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algn="just">
              <a:spcBef>
                <a:spcPts val="600"/>
              </a:spcBef>
              <a:buClr>
                <a:schemeClr val="accent1"/>
              </a:buClr>
              <a:buSzPct val="70000"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Vklad............</a:t>
            </a:r>
            <a:r>
              <a:rPr lang="cs-CZ" sz="2400" dirty="0" smtClean="0"/>
              <a:t> 100%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..</a:t>
            </a:r>
            <a:r>
              <a:rPr lang="cs-CZ" sz="2400" dirty="0" smtClean="0"/>
              <a:t>........ 50 000 Kč</a:t>
            </a:r>
          </a:p>
          <a:p>
            <a:pPr lvl="0" algn="just">
              <a:spcBef>
                <a:spcPts val="600"/>
              </a:spcBef>
              <a:buClr>
                <a:schemeClr val="accent1"/>
              </a:buClr>
              <a:buSzPct val="70000"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Úrok...................6%..........50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000 . 0,06 = 3 000 Kč</a:t>
            </a:r>
          </a:p>
          <a:p>
            <a:pPr lvl="0" algn="just">
              <a:spcBef>
                <a:spcPts val="600"/>
              </a:spcBef>
              <a:buClr>
                <a:schemeClr val="accent1"/>
              </a:buClr>
              <a:buSzPct val="70000"/>
            </a:pPr>
            <a:r>
              <a:rPr lang="cs-CZ" sz="2400" dirty="0" smtClean="0"/>
              <a:t>Základ daně...100%..........3 000 Kč (úrok)</a:t>
            </a:r>
          </a:p>
          <a:p>
            <a:pPr lvl="0" algn="just">
              <a:spcBef>
                <a:spcPts val="600"/>
              </a:spcBef>
              <a:buClr>
                <a:schemeClr val="accent1"/>
              </a:buClr>
              <a:buSzPct val="70000"/>
            </a:pP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Daň z úroku.....15%..........450 Kč</a:t>
            </a:r>
          </a:p>
          <a:p>
            <a:pPr lvl="0" algn="just">
              <a:spcBef>
                <a:spcPts val="600"/>
              </a:spcBef>
              <a:buClr>
                <a:schemeClr val="accent1"/>
              </a:buClr>
              <a:buSzPct val="70000"/>
            </a:pPr>
            <a:r>
              <a:rPr lang="cs-CZ" sz="2400" dirty="0" smtClean="0"/>
              <a:t>Úrok po zdanění................2 550 Kč</a:t>
            </a:r>
            <a:endParaRPr kumimoji="0" lang="cs-CZ" sz="2400" b="0" i="0" u="none" strike="noStrike" kern="1200" cap="none" spc="0" normalizeH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lvl="0" algn="just">
              <a:spcBef>
                <a:spcPts val="600"/>
              </a:spcBef>
              <a:buClr>
                <a:schemeClr val="accent1"/>
              </a:buClr>
              <a:buSzPct val="70000"/>
            </a:pPr>
            <a:r>
              <a:rPr lang="cs-CZ" sz="2400" baseline="0" dirty="0" smtClean="0"/>
              <a:t>Vyplacená</a:t>
            </a:r>
            <a:r>
              <a:rPr lang="cs-CZ" sz="2400" dirty="0" smtClean="0"/>
              <a:t> částka.............50 000 +2 550 = </a:t>
            </a:r>
            <a:r>
              <a:rPr lang="cs-CZ" sz="2400" u="dbl" dirty="0" smtClean="0">
                <a:uFill>
                  <a:solidFill>
                    <a:srgbClr val="FF0000"/>
                  </a:solidFill>
                </a:uFill>
              </a:rPr>
              <a:t>52 550 Kč</a:t>
            </a:r>
          </a:p>
          <a:p>
            <a:pPr lvl="0" algn="just">
              <a:spcBef>
                <a:spcPts val="600"/>
              </a:spcBef>
              <a:buClr>
                <a:schemeClr val="accent1"/>
              </a:buClr>
              <a:buSzPct val="70000"/>
            </a:pPr>
            <a:endParaRPr kumimoji="0" lang="cs-CZ" sz="2400" b="0" i="0" u="dbl" strike="noStrike" kern="1200" cap="none" spc="0" normalizeH="0" noProof="0" dirty="0" smtClean="0">
              <a:ln>
                <a:noFill/>
              </a:ln>
              <a:effectLst/>
              <a:uLnTx/>
              <a:uFill>
                <a:solidFill>
                  <a:srgbClr val="FF0000"/>
                </a:solidFill>
              </a:uFill>
              <a:latin typeface="+mn-lt"/>
              <a:ea typeface="+mn-ea"/>
              <a:cs typeface="+mn-cs"/>
            </a:endParaRPr>
          </a:p>
          <a:p>
            <a:pPr lvl="0" algn="just">
              <a:spcBef>
                <a:spcPts val="600"/>
              </a:spcBef>
              <a:buClr>
                <a:schemeClr val="accent1"/>
              </a:buClr>
              <a:buSzPct val="70000"/>
            </a:pPr>
            <a:r>
              <a:rPr lang="cs-CZ" sz="2400" dirty="0" smtClean="0">
                <a:uFill>
                  <a:solidFill>
                    <a:srgbClr val="FF0000"/>
                  </a:solidFill>
                </a:uFill>
              </a:rPr>
              <a:t>Banka Bedřichovi vyplatí 52 550 Kč.</a:t>
            </a:r>
            <a:endParaRPr kumimoji="0" lang="en-US" sz="2400" b="0" i="0" strike="noStrike" kern="1200" cap="none" spc="0" normalizeH="0" noProof="0" dirty="0">
              <a:ln>
                <a:noFill/>
              </a:ln>
              <a:effectLst/>
              <a:uLnTx/>
              <a:uFill>
                <a:solidFill>
                  <a:srgbClr val="FF0000"/>
                </a:solidFill>
              </a:u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7467600" cy="1600200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>
                <a:solidFill>
                  <a:srgbClr val="0070C0"/>
                </a:solidFill>
              </a:rPr>
              <a:t>Božena vložila 100 000 Kč na termínovaný vklad na dva roky. Roční úroková sazba je 4,5%. Daň z úroku je 15%. Kolik Kč jí banka po dvou letech vyplatí vyplatí?  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2209800"/>
            <a:ext cx="7467600" cy="38862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algn="just">
              <a:spcBef>
                <a:spcPts val="600"/>
              </a:spcBef>
              <a:buClr>
                <a:schemeClr val="accent1"/>
              </a:buClr>
              <a:buSzPct val="70000"/>
            </a:pPr>
            <a:endParaRPr kumimoji="0" lang="en-US" sz="2400" b="0" i="0" strike="noStrike" kern="1200" cap="none" spc="0" normalizeH="0" noProof="0" dirty="0">
              <a:ln>
                <a:noFill/>
              </a:ln>
              <a:effectLst/>
              <a:uLnTx/>
              <a:uFill>
                <a:solidFill>
                  <a:srgbClr val="FF0000"/>
                </a:solidFill>
              </a:u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81000" y="2743200"/>
          <a:ext cx="8077200" cy="221996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143000"/>
                <a:gridCol w="1676400"/>
                <a:gridCol w="1066800"/>
                <a:gridCol w="1333500"/>
                <a:gridCol w="1333500"/>
                <a:gridCol w="1524000"/>
              </a:tblGrid>
              <a:tr h="736600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Vklad – stav</a:t>
                      </a:r>
                      <a:r>
                        <a:rPr lang="cs-CZ" sz="1200" baseline="0" dirty="0" smtClean="0"/>
                        <a:t> na začátku roku</a:t>
                      </a:r>
                      <a:endParaRPr lang="en-US" sz="1200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Roční úroková sazba</a:t>
                      </a:r>
                      <a:endParaRPr lang="en-US" sz="1200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Úrok</a:t>
                      </a:r>
                      <a:endParaRPr lang="en-US" sz="1200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Úrok po zdanění</a:t>
                      </a:r>
                      <a:endParaRPr lang="en-US" sz="1200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Stav na konci roku</a:t>
                      </a:r>
                      <a:endParaRPr lang="en-US" sz="1200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746760">
                <a:tc>
                  <a:txBody>
                    <a:bodyPr/>
                    <a:lstStyle/>
                    <a:p>
                      <a:pPr marL="342900" indent="-342900" algn="ctr">
                        <a:buNone/>
                      </a:pPr>
                      <a:r>
                        <a:rPr lang="cs-CZ" dirty="0" smtClean="0"/>
                        <a:t>1. rok</a:t>
                      </a:r>
                      <a:endParaRPr lang="en-US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100 000 Kč</a:t>
                      </a:r>
                      <a:endParaRPr lang="en-US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4,5%</a:t>
                      </a:r>
                      <a:endParaRPr lang="en-US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4 500 Kč</a:t>
                      </a:r>
                      <a:endParaRPr lang="en-US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3 825 Kč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103 825 Kč</a:t>
                      </a:r>
                      <a:endParaRPr lang="en-US" dirty="0"/>
                    </a:p>
                  </a:txBody>
                  <a:tcPr>
                    <a:noFill/>
                  </a:tcPr>
                </a:tc>
              </a:tr>
              <a:tr h="7366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 rok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103 825 Kč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4,5%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4 672 Kč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3 971 Kč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107 796 Kč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57200" y="5638800"/>
            <a:ext cx="563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Banka Boženě vyplatí 107 796 Kč.</a:t>
            </a:r>
            <a:endParaRPr lang="en-US" dirty="0"/>
          </a:p>
        </p:txBody>
      </p:sp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81000" y="2133600"/>
          <a:ext cx="8305802" cy="41147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1066800"/>
                <a:gridCol w="939801"/>
                <a:gridCol w="1041399"/>
                <a:gridCol w="838200"/>
                <a:gridCol w="914400"/>
                <a:gridCol w="914400"/>
                <a:gridCol w="838200"/>
                <a:gridCol w="990602"/>
              </a:tblGrid>
              <a:tr h="861237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Stav na začátku roku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Vklady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Částka</a:t>
                      </a:r>
                      <a:r>
                        <a:rPr lang="cs-CZ" sz="1200" baseline="0" dirty="0" smtClean="0"/>
                        <a:t> pro výpočet úroku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Úrok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Úrok po zdanění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Státní podpora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Poplatek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Stav na konci roku</a:t>
                      </a:r>
                      <a:endParaRPr lang="en-US" sz="1200" dirty="0"/>
                    </a:p>
                  </a:txBody>
                  <a:tcPr/>
                </a:tc>
              </a:tr>
              <a:tr h="542260">
                <a:tc>
                  <a:txBody>
                    <a:bodyPr/>
                    <a:lstStyle/>
                    <a:p>
                      <a:pPr marL="342900" indent="-342900">
                        <a:buNone/>
                      </a:pPr>
                      <a:r>
                        <a:rPr lang="cs-CZ" sz="1400" dirty="0" smtClean="0"/>
                        <a:t>1.</a:t>
                      </a:r>
                      <a:r>
                        <a:rPr lang="cs-CZ" sz="1400" baseline="0" dirty="0" smtClean="0"/>
                        <a:t> ro</a:t>
                      </a:r>
                      <a:r>
                        <a:rPr lang="cs-CZ" sz="1400" dirty="0" smtClean="0"/>
                        <a:t>k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0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24 000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24 000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768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653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2 000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250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26 403 Kč</a:t>
                      </a:r>
                      <a:endParaRPr lang="en-US" sz="1200" dirty="0"/>
                    </a:p>
                  </a:txBody>
                  <a:tcPr anchor="ctr"/>
                </a:tc>
              </a:tr>
              <a:tr h="54226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 rok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26 403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24 000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50 403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1 613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1 371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2 000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250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53</a:t>
                      </a:r>
                      <a:r>
                        <a:rPr lang="cs-CZ" sz="1200" baseline="0" dirty="0" smtClean="0"/>
                        <a:t> 524 Kč</a:t>
                      </a:r>
                      <a:endParaRPr lang="en-US" sz="1200" dirty="0"/>
                    </a:p>
                  </a:txBody>
                  <a:tcPr anchor="ctr"/>
                </a:tc>
              </a:tr>
              <a:tr h="54226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 rok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53 524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24 000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77</a:t>
                      </a:r>
                      <a:r>
                        <a:rPr lang="cs-CZ" sz="1200" baseline="0" dirty="0" smtClean="0"/>
                        <a:t> 524</a:t>
                      </a:r>
                      <a:r>
                        <a:rPr lang="cs-CZ" sz="1200" dirty="0" smtClean="0"/>
                        <a:t>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2</a:t>
                      </a:r>
                      <a:r>
                        <a:rPr lang="cs-CZ" sz="1200" baseline="0" dirty="0" smtClean="0"/>
                        <a:t> 480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2 108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2 000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250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81</a:t>
                      </a:r>
                      <a:r>
                        <a:rPr lang="cs-CZ" sz="1200" baseline="0" dirty="0" smtClean="0"/>
                        <a:t> 382</a:t>
                      </a:r>
                      <a:r>
                        <a:rPr lang="cs-CZ" sz="1200" dirty="0" smtClean="0"/>
                        <a:t> Kč</a:t>
                      </a:r>
                      <a:endParaRPr lang="en-US" sz="1200" dirty="0"/>
                    </a:p>
                  </a:txBody>
                  <a:tcPr anchor="ctr"/>
                </a:tc>
              </a:tr>
              <a:tr h="54226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4. rok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81</a:t>
                      </a:r>
                      <a:r>
                        <a:rPr lang="cs-CZ" sz="1200" baseline="0" dirty="0" smtClean="0"/>
                        <a:t> 382</a:t>
                      </a:r>
                      <a:r>
                        <a:rPr lang="cs-CZ" sz="1200" dirty="0" smtClean="0"/>
                        <a:t>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24 000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10</a:t>
                      </a:r>
                      <a:r>
                        <a:rPr lang="cs-CZ" sz="1200" baseline="0" dirty="0" smtClean="0"/>
                        <a:t>5 382</a:t>
                      </a:r>
                      <a:r>
                        <a:rPr lang="cs-CZ" sz="1200" dirty="0" smtClean="0"/>
                        <a:t>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3 372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2 866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2 000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250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109 998 Kč</a:t>
                      </a:r>
                      <a:endParaRPr lang="en-US" sz="1200" dirty="0"/>
                    </a:p>
                  </a:txBody>
                  <a:tcPr anchor="ctr"/>
                </a:tc>
              </a:tr>
              <a:tr h="54226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 rok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109 998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24 000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133</a:t>
                      </a:r>
                      <a:r>
                        <a:rPr lang="cs-CZ" sz="1200" baseline="0" dirty="0" smtClean="0"/>
                        <a:t> 998</a:t>
                      </a:r>
                      <a:r>
                        <a:rPr lang="cs-CZ" sz="1200" dirty="0" smtClean="0"/>
                        <a:t>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4 288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3 645</a:t>
                      </a:r>
                      <a:r>
                        <a:rPr lang="cs-CZ" sz="1200" baseline="0" dirty="0" smtClean="0"/>
                        <a:t>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2 000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250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139</a:t>
                      </a:r>
                      <a:r>
                        <a:rPr lang="cs-CZ" sz="1200" baseline="0" dirty="0" smtClean="0"/>
                        <a:t> 393</a:t>
                      </a:r>
                      <a:r>
                        <a:rPr lang="cs-CZ" sz="1200" dirty="0" smtClean="0"/>
                        <a:t> Kč</a:t>
                      </a:r>
                      <a:endParaRPr lang="en-US" sz="1200" dirty="0"/>
                    </a:p>
                  </a:txBody>
                  <a:tcPr anchor="ctr"/>
                </a:tc>
              </a:tr>
              <a:tr h="54226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6. rok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139 393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24 000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163 393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5 229</a:t>
                      </a:r>
                      <a:r>
                        <a:rPr lang="cs-CZ" sz="1200" baseline="0" dirty="0" smtClean="0"/>
                        <a:t>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4 445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2 000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250 Kč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169</a:t>
                      </a:r>
                      <a:r>
                        <a:rPr lang="cs-CZ" sz="1200" baseline="0" dirty="0" smtClean="0"/>
                        <a:t> 588</a:t>
                      </a:r>
                      <a:r>
                        <a:rPr lang="cs-CZ" sz="1200" dirty="0" smtClean="0"/>
                        <a:t> Kč</a:t>
                      </a:r>
                      <a:endParaRPr lang="en-US" sz="1200" dirty="0"/>
                    </a:p>
                  </a:txBody>
                  <a:tcPr anchor="ctr">
                    <a:solidFill>
                      <a:srgbClr val="E3DEFE"/>
                    </a:solidFill>
                  </a:tcPr>
                </a:tc>
              </a:tr>
            </a:tbl>
          </a:graphicData>
        </a:graphic>
      </p:graphicFrame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7467600" cy="1600200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buNone/>
            </a:pPr>
            <a:r>
              <a:rPr lang="cs-CZ" dirty="0" smtClean="0">
                <a:solidFill>
                  <a:srgbClr val="0070C0"/>
                </a:solidFill>
              </a:rPr>
              <a:t>Beáta si založila stavební spoření. Měsíčně ukládá částku 2 000 Kč. Roční úroková sazba je 3,2 %. Daň z úroku je 15%. Každý rok dostane Beáta státní podporu ve výši 2 000 Kč. Roční poplatek za vedení účtu je 250 Kč. Kolik Kč bude mít Beáta na účtu stavebního spoření po 6 letech?  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5791200"/>
            <a:ext cx="7467600" cy="9144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algn="just">
              <a:spcBef>
                <a:spcPts val="600"/>
              </a:spcBef>
              <a:buClr>
                <a:schemeClr val="accent1"/>
              </a:buClr>
              <a:buSzPct val="70000"/>
            </a:pPr>
            <a:endParaRPr kumimoji="0" lang="cs-CZ" sz="2400" b="0" i="0" u="dbl" strike="noStrike" kern="1200" cap="none" spc="0" normalizeH="0" noProof="0" dirty="0" smtClean="0">
              <a:ln>
                <a:noFill/>
              </a:ln>
              <a:effectLst/>
              <a:uLnTx/>
              <a:uFill>
                <a:solidFill>
                  <a:srgbClr val="FF0000"/>
                </a:solidFill>
              </a:uFill>
              <a:latin typeface="+mn-lt"/>
              <a:ea typeface="+mn-ea"/>
              <a:cs typeface="+mn-cs"/>
            </a:endParaRPr>
          </a:p>
          <a:p>
            <a:pPr lvl="0" algn="just">
              <a:spcBef>
                <a:spcPts val="600"/>
              </a:spcBef>
              <a:buClr>
                <a:schemeClr val="accent1"/>
              </a:buClr>
              <a:buSzPct val="70000"/>
            </a:pPr>
            <a:r>
              <a:rPr lang="cs-CZ" sz="2000" dirty="0" smtClean="0">
                <a:uFill>
                  <a:solidFill>
                    <a:srgbClr val="FF0000"/>
                  </a:solidFill>
                </a:uFill>
              </a:rPr>
              <a:t>Beáta bude mít na stavebním spoření 169 588 Kč.</a:t>
            </a:r>
            <a:endParaRPr kumimoji="0" lang="en-US" sz="2000" b="0" i="0" strike="noStrike" kern="1200" cap="none" spc="0" normalizeH="0" noProof="0" dirty="0">
              <a:ln>
                <a:noFill/>
              </a:ln>
              <a:effectLst/>
              <a:uLnTx/>
              <a:uFill>
                <a:solidFill>
                  <a:srgbClr val="FF0000"/>
                </a:solidFill>
              </a:u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Jednoduché  a složené úrokování</a:t>
            </a:r>
            <a:endParaRPr lang="en-US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Jednoduché </a:t>
            </a:r>
          </a:p>
          <a:p>
            <a:r>
              <a:rPr lang="cs-CZ" dirty="0" smtClean="0"/>
              <a:t>Vklad nebo půjčka trvá 1 úrokovací období nebo méně (rok, 6 měsíců apod.)</a:t>
            </a:r>
          </a:p>
          <a:p>
            <a:r>
              <a:rPr lang="cs-CZ" dirty="0" smtClean="0"/>
              <a:t>Úrok se vypočítá z vložené nebo dlužené částky.</a:t>
            </a:r>
            <a:endParaRPr lang="en-US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Složené</a:t>
            </a:r>
          </a:p>
          <a:p>
            <a:r>
              <a:rPr lang="cs-CZ" dirty="0" smtClean="0"/>
              <a:t>Vklad nebo půjčka trvá více než 1 úrokovací období (několik let).</a:t>
            </a:r>
          </a:p>
          <a:p>
            <a:r>
              <a:rPr lang="cs-CZ" dirty="0" smtClean="0"/>
              <a:t>Úrok se vypočítá nejen z vložené nebo dlužné částky, ale  i z úroků z předchozích období.</a:t>
            </a:r>
          </a:p>
          <a:p>
            <a:r>
              <a:rPr lang="cs-CZ" u="sng" dirty="0" smtClean="0">
                <a:uFill>
                  <a:solidFill>
                    <a:srgbClr val="0070C0"/>
                  </a:solidFill>
                </a:uFill>
              </a:rPr>
              <a:t>U půjček mohou úroky velmi rychle narůstat!</a:t>
            </a:r>
            <a:endParaRPr lang="en-US" u="sng" dirty="0">
              <a:uFill>
                <a:solidFill>
                  <a:srgbClr val="0070C0"/>
                </a:solidFill>
              </a:uFill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cashreg.wav"/>
      </p:stSnd>
    </p:sndAc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533400"/>
            <a:ext cx="7467600" cy="1371600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err="1" smtClean="0">
                <a:solidFill>
                  <a:srgbClr val="0070C0"/>
                </a:solidFill>
              </a:rPr>
              <a:t>Bárt</a:t>
            </a:r>
            <a:r>
              <a:rPr lang="cs-CZ" dirty="0" smtClean="0">
                <a:solidFill>
                  <a:srgbClr val="0070C0"/>
                </a:solidFill>
              </a:rPr>
              <a:t> si sjednal osobní půjčku 40 000 Kč s roční procentní sazbou nákladů 18%. Splácet ji bude 4 roky. Jak vysokou bude mít měsíční splátku?</a:t>
            </a:r>
            <a:endParaRPr lang="en-US" dirty="0">
              <a:solidFill>
                <a:srgbClr val="0070C0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3400" y="1981200"/>
          <a:ext cx="7772400" cy="2359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5400"/>
                <a:gridCol w="2159000"/>
                <a:gridCol w="2159000"/>
                <a:gridCol w="2159000"/>
              </a:tblGrid>
              <a:tr h="64008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Dluh na začátku roku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Náklady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Dluh na konci roku</a:t>
                      </a:r>
                      <a:endParaRPr lang="en-US" sz="1200" dirty="0"/>
                    </a:p>
                  </a:txBody>
                  <a:tcPr anchor="ctr"/>
                </a:tc>
              </a:tr>
              <a:tr h="42976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1.rok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40 000 Kč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7 200 Kč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47</a:t>
                      </a:r>
                      <a:r>
                        <a:rPr lang="cs-CZ" baseline="0" dirty="0" smtClean="0"/>
                        <a:t> 200 Kč</a:t>
                      </a:r>
                      <a:endParaRPr lang="en-US" dirty="0"/>
                    </a:p>
                  </a:txBody>
                  <a:tcPr anchor="ctr"/>
                </a:tc>
              </a:tr>
              <a:tr h="42976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2.rok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47 200 Kč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8 496 Kč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55 696 Kč</a:t>
                      </a:r>
                      <a:endParaRPr lang="en-US" dirty="0"/>
                    </a:p>
                  </a:txBody>
                  <a:tcPr anchor="ctr"/>
                </a:tc>
              </a:tr>
              <a:tr h="42976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3.rok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55 696 Kč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10 025 Kč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65</a:t>
                      </a:r>
                      <a:r>
                        <a:rPr lang="cs-CZ" baseline="0" dirty="0" smtClean="0"/>
                        <a:t> 721 Kč</a:t>
                      </a:r>
                      <a:endParaRPr lang="en-US" dirty="0"/>
                    </a:p>
                  </a:txBody>
                  <a:tcPr anchor="ctr"/>
                </a:tc>
              </a:tr>
              <a:tr h="42976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4.rok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65 721 Kč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11 830 Kč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77 551 Kč</a:t>
                      </a:r>
                      <a:endParaRPr lang="en-US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609600" y="4724400"/>
            <a:ext cx="70104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77 551 Kč : 48 (počet splátek) = 1 616 Kč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err="1" smtClean="0"/>
              <a:t>Bárt</a:t>
            </a:r>
            <a:r>
              <a:rPr lang="cs-CZ" sz="2400" dirty="0" smtClean="0"/>
              <a:t> bude měsíčně splácet 1 616 Kč, celkem zaplatí 77 551 Kč</a:t>
            </a:r>
            <a:endParaRPr lang="en-US" sz="2400" dirty="0"/>
          </a:p>
        </p:txBody>
      </p:sp>
    </p:spTree>
  </p:cSld>
  <p:clrMapOvr>
    <a:masterClrMapping/>
  </p:clrMapOvr>
  <p:transition spd="slow">
    <p:newsflash/>
    <p:sndAc>
      <p:stSnd>
        <p:snd r:embed="rId2" name="cashreg.wav"/>
      </p:stSnd>
    </p:sndAc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7467600" cy="1600200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>
                <a:solidFill>
                  <a:srgbClr val="0070C0"/>
                </a:solidFill>
              </a:rPr>
              <a:t>Barbora si sjednala spotřebitelský úvěr na nákup ojetého auta ve výši 120 000 Kč, který bude splácet 8 let. Výše měsíční splátky je 2 650 Kč. Vypočítej RPSN spotřebitelského úvěru.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2209800"/>
            <a:ext cx="7467600" cy="3200400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/>
          <a:p>
            <a:pPr lvl="0" algn="just">
              <a:spcBef>
                <a:spcPts val="600"/>
              </a:spcBef>
              <a:buClr>
                <a:schemeClr val="accent1"/>
              </a:buClr>
              <a:buSzPct val="70000"/>
            </a:pPr>
            <a:r>
              <a:rPr lang="cs-CZ" sz="2400" dirty="0" smtClean="0"/>
              <a:t>Měsíční splátka ........ 2 650 Kč</a:t>
            </a:r>
          </a:p>
          <a:p>
            <a:pPr lvl="0" algn="just">
              <a:spcBef>
                <a:spcPts val="600"/>
              </a:spcBef>
              <a:buClr>
                <a:schemeClr val="accent1"/>
              </a:buClr>
              <a:buSzPct val="70000"/>
            </a:pPr>
            <a:r>
              <a:rPr lang="cs-CZ" sz="2400" dirty="0" smtClean="0">
                <a:uFill>
                  <a:solidFill>
                    <a:srgbClr val="FF0000"/>
                  </a:solidFill>
                </a:uFill>
              </a:rPr>
              <a:t>Doba splácení ........... 96 měsíců</a:t>
            </a:r>
          </a:p>
          <a:p>
            <a:pPr lvl="0" algn="just">
              <a:spcBef>
                <a:spcPts val="600"/>
              </a:spcBef>
              <a:buClr>
                <a:schemeClr val="accent1"/>
              </a:buClr>
              <a:buSzPct val="70000"/>
            </a:pPr>
            <a:r>
              <a:rPr lang="cs-CZ" sz="2400" dirty="0" smtClean="0">
                <a:uFill>
                  <a:solidFill>
                    <a:srgbClr val="FF0000"/>
                  </a:solidFill>
                </a:uFill>
              </a:rPr>
              <a:t>Zaplacená částka ...... </a:t>
            </a:r>
            <a:r>
              <a:rPr lang="cs-CZ" sz="2400" dirty="0" smtClean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254 400 Kč</a:t>
            </a:r>
          </a:p>
          <a:p>
            <a:pPr lvl="0" algn="just">
              <a:spcBef>
                <a:spcPts val="600"/>
              </a:spcBef>
              <a:buClr>
                <a:schemeClr val="accent1"/>
              </a:buClr>
              <a:buSzPct val="70000"/>
            </a:pPr>
            <a:r>
              <a:rPr lang="cs-CZ" sz="2400" dirty="0" smtClean="0">
                <a:uFill>
                  <a:solidFill>
                    <a:srgbClr val="FF0000"/>
                  </a:solidFill>
                </a:uFill>
              </a:rPr>
              <a:t>Náklady na úvěr ....... </a:t>
            </a:r>
            <a:r>
              <a:rPr lang="cs-CZ" sz="2400" dirty="0" smtClean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134 400 Kč</a:t>
            </a:r>
          </a:p>
          <a:p>
            <a:pPr lvl="0" algn="just">
              <a:spcBef>
                <a:spcPts val="600"/>
              </a:spcBef>
              <a:buClr>
                <a:schemeClr val="accent1"/>
              </a:buClr>
              <a:buSzPct val="70000"/>
            </a:pPr>
            <a:r>
              <a:rPr lang="cs-CZ" sz="2400" dirty="0" smtClean="0">
                <a:uFill>
                  <a:solidFill>
                    <a:srgbClr val="FF0000"/>
                  </a:solidFill>
                </a:uFill>
              </a:rPr>
              <a:t>Roční náklady. .......... </a:t>
            </a:r>
            <a:r>
              <a:rPr lang="cs-CZ" sz="2600" dirty="0" smtClean="0">
                <a:uFill>
                  <a:solidFill>
                    <a:srgbClr val="FF0000"/>
                  </a:solidFill>
                </a:uFill>
              </a:rPr>
              <a:t>134 400 Kč : 8 = 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16 800 Kč </a:t>
            </a:r>
          </a:p>
          <a:p>
            <a:pPr lvl="0" algn="just">
              <a:spcBef>
                <a:spcPts val="600"/>
              </a:spcBef>
              <a:buClr>
                <a:schemeClr val="accent1"/>
              </a:buClr>
              <a:buSzPct val="70000"/>
            </a:pPr>
            <a:r>
              <a:rPr kumimoji="0" lang="cs-CZ" sz="2400" b="0" i="0" strike="noStrike" kern="1200" cap="none" spc="0" normalizeH="0" noProof="0" dirty="0" smtClean="0">
                <a:ln>
                  <a:noFill/>
                </a:ln>
                <a:effectLst/>
                <a:uLnTx/>
                <a:uFill>
                  <a:solidFill>
                    <a:srgbClr val="FF0000"/>
                  </a:solidFill>
                </a:uFill>
                <a:latin typeface="+mn-lt"/>
                <a:ea typeface="+mn-ea"/>
                <a:cs typeface="+mn-cs"/>
              </a:rPr>
              <a:t>RPSN ........................  </a:t>
            </a:r>
            <a:r>
              <a:rPr kumimoji="0" lang="cs-CZ" sz="2200" b="0" i="0" strike="noStrike" kern="1200" cap="none" spc="0" normalizeH="0" noProof="0" dirty="0" smtClean="0">
                <a:ln>
                  <a:noFill/>
                </a:ln>
                <a:effectLst/>
                <a:uLnTx/>
                <a:uFill>
                  <a:solidFill>
                    <a:srgbClr val="FF0000"/>
                  </a:solidFill>
                </a:uFill>
                <a:latin typeface="+mn-lt"/>
                <a:ea typeface="+mn-ea"/>
                <a:cs typeface="+mn-cs"/>
              </a:rPr>
              <a:t>16 800 Kč : 120 000 Kč . 100 = </a:t>
            </a:r>
            <a:r>
              <a:rPr kumimoji="0" lang="cs-CZ" sz="2200" b="0" i="0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FF0000"/>
                  </a:solidFill>
                </a:uFill>
                <a:latin typeface="+mn-lt"/>
                <a:ea typeface="+mn-ea"/>
                <a:cs typeface="+mn-cs"/>
              </a:rPr>
              <a:t>14 %</a:t>
            </a:r>
          </a:p>
          <a:p>
            <a:pPr lvl="0" algn="just">
              <a:spcBef>
                <a:spcPts val="600"/>
              </a:spcBef>
              <a:buClr>
                <a:schemeClr val="accent1"/>
              </a:buClr>
              <a:buSzPct val="70000"/>
            </a:pPr>
            <a:endParaRPr lang="cs-CZ" sz="2400" dirty="0" smtClean="0">
              <a:uFill>
                <a:solidFill>
                  <a:srgbClr val="FF0000"/>
                </a:solidFill>
              </a:uFill>
            </a:endParaRPr>
          </a:p>
          <a:p>
            <a:pPr lvl="0" algn="just">
              <a:spcBef>
                <a:spcPts val="600"/>
              </a:spcBef>
              <a:buClr>
                <a:schemeClr val="accent1"/>
              </a:buClr>
              <a:buSzPct val="70000"/>
            </a:pPr>
            <a:r>
              <a:rPr lang="cs-CZ" sz="2400" dirty="0" smtClean="0">
                <a:uFill>
                  <a:solidFill>
                    <a:srgbClr val="FF0000"/>
                  </a:solidFill>
                </a:uFill>
              </a:rPr>
              <a:t>RPSN je 14%.</a:t>
            </a:r>
            <a:endParaRPr kumimoji="0" lang="en-US" sz="2400" b="0" i="0" strike="noStrike" kern="1200" cap="none" spc="0" normalizeH="0" noProof="0" dirty="0">
              <a:ln>
                <a:noFill/>
              </a:ln>
              <a:effectLst/>
              <a:uLnTx/>
              <a:uFill>
                <a:solidFill>
                  <a:srgbClr val="FF0000"/>
                </a:solidFill>
              </a:u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533</TotalTime>
  <Words>910</Words>
  <Application>Microsoft Office PowerPoint</Application>
  <PresentationFormat>Předvádění na obrazovce (4:3)</PresentationFormat>
  <Paragraphs>174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Snímek 2</vt:lpstr>
      <vt:lpstr>Složené úrokování</vt:lpstr>
      <vt:lpstr>Snímek 4</vt:lpstr>
      <vt:lpstr>Snímek 5</vt:lpstr>
      <vt:lpstr>Snímek 6</vt:lpstr>
      <vt:lpstr>Jednoduché  a složené úrokování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mince a bankovky</dc:title>
  <dc:creator>Veronika a Petr</dc:creator>
  <cp:lastModifiedBy>Veronika a Petr</cp:lastModifiedBy>
  <cp:revision>49</cp:revision>
  <dcterms:created xsi:type="dcterms:W3CDTF">2013-01-14T19:28:48Z</dcterms:created>
  <dcterms:modified xsi:type="dcterms:W3CDTF">2013-05-01T08:58:12Z</dcterms:modified>
</cp:coreProperties>
</file>