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9" r:id="rId2"/>
    <p:sldId id="280" r:id="rId3"/>
    <p:sldId id="256" r:id="rId4"/>
    <p:sldId id="259" r:id="rId5"/>
    <p:sldId id="274" r:id="rId6"/>
    <p:sldId id="275" r:id="rId7"/>
    <p:sldId id="276" r:id="rId8"/>
    <p:sldId id="277" r:id="rId9"/>
    <p:sldId id="278" r:id="rId10"/>
    <p:sldId id="27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1" autoAdjust="0"/>
    <p:restoredTop sz="94660"/>
  </p:normalViewPr>
  <p:slideViewPr>
    <p:cSldViewPr>
      <p:cViewPr varScale="1">
        <p:scale>
          <a:sx n="86" d="100"/>
          <a:sy n="86" d="100"/>
        </p:scale>
        <p:origin x="-5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newsflash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zine.cz/wp-content/uploads/2010/06/Penize1-Foto-Tom&#225;&#353;-L&#233;n&#225;r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Hotovostní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a bezhotovostní peníze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VY_32_INOVACE_18_13</a:t>
                      </a:r>
                      <a:endParaRPr lang="en-US" sz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smtClean="0">
                          <a:latin typeface="Calibri"/>
                          <a:ea typeface="Times New Roman"/>
                        </a:rPr>
                        <a:t>9.4.2013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Matematika, Občanská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výchova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aplikace, Výchova k občanství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94360" y="1306084"/>
          <a:ext cx="7955280" cy="2904058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Peníze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Nakládání s penězi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10 - 15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Cílem prezentace je představit žákům rozdíl mezi hotovostí a bezhotovostními penězi.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4 a 5 jsou zaměřeny na hotovost.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6 – 8  se zaměřují na vysvětlení pojmu bezhotovostní peníze.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9 zobrazuje loga některých tuzemských bank.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Po shlédnutí prezentace je vhodné, aby žáci vyhledali na internetu stránky některých bank a pokusili se zde vyhledat základní informace o jejich službách.</a:t>
                      </a: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62200" y="3124200"/>
            <a:ext cx="6172200" cy="1894362"/>
          </a:xfrm>
        </p:spPr>
        <p:txBody>
          <a:bodyPr/>
          <a:lstStyle/>
          <a:p>
            <a:r>
              <a:rPr lang="cs-CZ" dirty="0" smtClean="0"/>
              <a:t>Hotovostní a bezhotovostní peníze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Hotovost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Hotovost</a:t>
            </a:r>
            <a:r>
              <a:rPr lang="cs-CZ" dirty="0" smtClean="0"/>
              <a:t> jsou mince a bankovky. Můžeme jimi platit za zboží.</a:t>
            </a:r>
          </a:p>
          <a:p>
            <a:r>
              <a:rPr lang="cs-CZ" dirty="0" smtClean="0"/>
              <a:t>Při placení předáváme peníze (hotovost) z ruky do ruky, proto se tomuto typu placení říká hotovostní.</a:t>
            </a:r>
          </a:p>
          <a:p>
            <a:r>
              <a:rPr lang="cs-CZ" dirty="0" smtClean="0"/>
              <a:t>Peníze obvykle nosíme v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peněžence</a:t>
            </a:r>
            <a:r>
              <a:rPr lang="cs-CZ" dirty="0" smtClean="0"/>
              <a:t> a dbáme na to, abychom je neztratili. </a:t>
            </a:r>
            <a:endParaRPr lang="en-US" dirty="0"/>
          </a:p>
        </p:txBody>
      </p:sp>
      <p:pic>
        <p:nvPicPr>
          <p:cNvPr id="16386" name="Picture 2" descr="České bankovky a mince, Foto: Tomáš Lénárd, Topzine.cz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4648200"/>
            <a:ext cx="2195424" cy="12647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04800" y="6019800"/>
            <a:ext cx="4495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 smtClean="0"/>
              <a:t>http://www.topzine.cz/projekt-penize-skolam-pomuze-vice-nez-1500-z-nich</a:t>
            </a:r>
            <a:endParaRPr lang="en-US" sz="9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Oběživo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Mince a bankovky často mění majitele –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obíhají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Když v obchodě zaplatíme za nákup, může stejné mince a bankovky prodavač použít na vrácení jinému zákazníkovi.</a:t>
            </a:r>
          </a:p>
          <a:p>
            <a:pPr algn="just"/>
            <a:r>
              <a:rPr lang="cs-CZ" dirty="0" smtClean="0"/>
              <a:t>Většina bankovek a mincí projde mnoha peněženkami a může procestovat i velký kus světa.</a:t>
            </a:r>
            <a:endParaRPr lang="en-US" dirty="0"/>
          </a:p>
        </p:txBody>
      </p:sp>
      <p:pic>
        <p:nvPicPr>
          <p:cNvPr id="1026" name="Picture 2" descr="C:\Users\Veronika a Petr\AppData\Local\Microsoft\Windows\Temporary Internet Files\Content.IE5\7FBHNHPT\MC90044131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1800" y="4038600"/>
            <a:ext cx="2590800" cy="2590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Bezhotovostní peníze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Protože by ani všechny vydané bankovky a mince nestačily na placení zboží, byly zavedeny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bezhotovostní peníze</a:t>
            </a:r>
            <a:r>
              <a:rPr lang="cs-CZ" dirty="0" smtClean="0"/>
              <a:t>.</a:t>
            </a:r>
          </a:p>
          <a:p>
            <a:r>
              <a:rPr lang="cs-CZ" dirty="0" smtClean="0"/>
              <a:t>Bezhotovostní peníze jsou zapsány čísly na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bankovním účtu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Bezhotovostní peníze může používat ten, kdo má zřízen účet v bance.</a:t>
            </a:r>
          </a:p>
          <a:p>
            <a:r>
              <a:rPr lang="cs-CZ" dirty="0" smtClean="0"/>
              <a:t>Na bankovní účet můžeme peníze vkládat, rodičům na něj posílají výplatu ze zaměstnání a můžeme z něj platit za zboží.</a:t>
            </a:r>
          </a:p>
          <a:p>
            <a:endParaRPr lang="cs-CZ" dirty="0" smtClean="0"/>
          </a:p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Peníze na bankovním účtu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334000" cy="4873752"/>
          </a:xfrm>
        </p:spPr>
        <p:txBody>
          <a:bodyPr/>
          <a:lstStyle/>
          <a:p>
            <a:pPr algn="just"/>
            <a:r>
              <a:rPr lang="cs-CZ" dirty="0" smtClean="0"/>
              <a:t>Kolik peněz máme na bankovním účtu, zjistíme v bance, prostřednictvím internetu nebo telefonu.</a:t>
            </a:r>
          </a:p>
          <a:p>
            <a:pPr algn="just"/>
            <a:r>
              <a:rPr lang="cs-CZ" dirty="0" smtClean="0"/>
              <a:t>K bankovnímu účtu dostaneme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platební kartu</a:t>
            </a:r>
            <a:r>
              <a:rPr lang="cs-CZ" dirty="0" smtClean="0"/>
              <a:t>, kterou můžeme platit v obchodech nebo s ní můžeme vybírat peníze z bankomatu.</a:t>
            </a:r>
          </a:p>
          <a:p>
            <a:pPr algn="just"/>
            <a:r>
              <a:rPr lang="cs-CZ" dirty="0" smtClean="0"/>
              <a:t>Na bankovním účtu jsou peníze bezpečně uloženy.</a:t>
            </a:r>
            <a:endParaRPr lang="en-US" dirty="0"/>
          </a:p>
        </p:txBody>
      </p:sp>
      <p:pic>
        <p:nvPicPr>
          <p:cNvPr id="3076" name="Picture 4" descr="http://www.gemoney.cz/images/money/cz/bodyhead/right/debetni-chip-maestro-200-1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1600200"/>
            <a:ext cx="2370667" cy="2133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629400" y="3505200"/>
            <a:ext cx="19050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http://www.gemoney.cz/images/money/cz/bodyhead/right/debetni-chip-maestro-200-175.jpg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Bezhotovostní placení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95400" y="2286000"/>
            <a:ext cx="6172200" cy="3810000"/>
          </a:xfrm>
        </p:spPr>
        <p:txBody>
          <a:bodyPr/>
          <a:lstStyle/>
          <a:p>
            <a:r>
              <a:rPr lang="cs-CZ" dirty="0" smtClean="0"/>
              <a:t>Z bankovního účtu můžeme posílat peníze na jiné účty, např. poplatky za telefon, elektřinu.</a:t>
            </a:r>
          </a:p>
          <a:p>
            <a:r>
              <a:rPr lang="cs-CZ" dirty="0" smtClean="0"/>
              <a:t>Každý měsíc posílá banka majiteli účtu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výpis</a:t>
            </a:r>
            <a:r>
              <a:rPr lang="cs-CZ" dirty="0" smtClean="0"/>
              <a:t>, kde jsou informace o částkách, které na účet byly přičteny a které byly odečteny.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Znáte banky v České republice?</a:t>
            </a:r>
            <a:endParaRPr lang="en-US" dirty="0"/>
          </a:p>
        </p:txBody>
      </p:sp>
      <p:pic>
        <p:nvPicPr>
          <p:cNvPr id="1026" name="Picture 2" descr="http://im.novinky.cz/015/200157-top_foto1-i3mr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1447800"/>
            <a:ext cx="2570059" cy="1447800"/>
          </a:xfrm>
          <a:prstGeom prst="rect">
            <a:avLst/>
          </a:prstGeom>
          <a:noFill/>
        </p:spPr>
      </p:pic>
      <p:pic>
        <p:nvPicPr>
          <p:cNvPr id="1028" name="Picture 4" descr="http://www.cfklub.cz/admin/files/Image/novinky/Postovni-sporitelna_log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401" y="5332492"/>
            <a:ext cx="1981200" cy="1134423"/>
          </a:xfrm>
          <a:prstGeom prst="rect">
            <a:avLst/>
          </a:prstGeom>
          <a:noFill/>
        </p:spPr>
      </p:pic>
      <p:pic>
        <p:nvPicPr>
          <p:cNvPr id="1030" name="Picture 6" descr="http://im.novinky.cz/989/199899-top_foto1-dosyf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2000" y="1905000"/>
            <a:ext cx="2299526" cy="1295400"/>
          </a:xfrm>
          <a:prstGeom prst="rect">
            <a:avLst/>
          </a:prstGeom>
          <a:noFill/>
        </p:spPr>
      </p:pic>
      <p:pic>
        <p:nvPicPr>
          <p:cNvPr id="1032" name="Picture 8" descr="http://im.novinky.cz/086/200864-top_foto1-26fhu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43000" y="3581400"/>
            <a:ext cx="2028993" cy="1143000"/>
          </a:xfrm>
          <a:prstGeom prst="rect">
            <a:avLst/>
          </a:prstGeom>
          <a:noFill/>
        </p:spPr>
      </p:pic>
      <p:pic>
        <p:nvPicPr>
          <p:cNvPr id="1034" name="Picture 10" descr="http://www.eurocenter.cz/files/loga_najemcu/ge-mone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0400" y="4724400"/>
            <a:ext cx="1436914" cy="1676399"/>
          </a:xfrm>
          <a:prstGeom prst="rect">
            <a:avLst/>
          </a:prstGeom>
          <a:noFill/>
        </p:spPr>
      </p:pic>
      <p:pic>
        <p:nvPicPr>
          <p:cNvPr id="1036" name="Picture 12" descr="http://www.fxstreet.cz/img/web/logo_P_662_C_pod_sebou_sire.jpg"/>
          <p:cNvPicPr>
            <a:picLocks noChangeAspect="1" noChangeArrowheads="1"/>
          </p:cNvPicPr>
          <p:nvPr/>
        </p:nvPicPr>
        <p:blipFill>
          <a:blip r:embed="rId8" cstate="print"/>
          <a:srcRect b="26923"/>
          <a:stretch>
            <a:fillRect/>
          </a:stretch>
        </p:blipFill>
        <p:spPr bwMode="auto">
          <a:xfrm>
            <a:off x="3733800" y="1905000"/>
            <a:ext cx="1812095" cy="1066800"/>
          </a:xfrm>
          <a:prstGeom prst="rect">
            <a:avLst/>
          </a:prstGeom>
          <a:noFill/>
        </p:spPr>
      </p:pic>
      <p:pic>
        <p:nvPicPr>
          <p:cNvPr id="1038" name="Picture 14" descr="http://www.kodybank24.cz/wp-content/uploads/2010/03/ING_Logo.gi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33800" y="3657600"/>
            <a:ext cx="2777860" cy="689851"/>
          </a:xfrm>
          <a:prstGeom prst="rect">
            <a:avLst/>
          </a:prstGeom>
          <a:noFill/>
        </p:spPr>
      </p:pic>
      <p:pic>
        <p:nvPicPr>
          <p:cNvPr id="1040" name="Picture 16" descr="http://files.sporiciucet.eu/200000079-426fc4368c/air-bank-logo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62600" y="4949258"/>
            <a:ext cx="2421352" cy="15944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219200"/>
          </a:xfrm>
        </p:spPr>
        <p:txBody>
          <a:bodyPr>
            <a:normAutofit/>
          </a:bodyPr>
          <a:lstStyle/>
          <a:p>
            <a:r>
              <a:rPr lang="en-US" sz="1600" dirty="0" smtClean="0"/>
              <a:t>JAKEŠ, </a:t>
            </a:r>
            <a:r>
              <a:rPr lang="en-US" sz="1600" dirty="0" err="1" smtClean="0"/>
              <a:t>Petr</a:t>
            </a:r>
            <a:r>
              <a:rPr lang="en-US" sz="1600" dirty="0" smtClean="0"/>
              <a:t> a </a:t>
            </a:r>
            <a:r>
              <a:rPr lang="en-US" sz="1600" dirty="0" err="1" smtClean="0"/>
              <a:t>kol</a:t>
            </a:r>
            <a:r>
              <a:rPr lang="en-US" sz="1600" dirty="0" smtClean="0"/>
              <a:t>. </a:t>
            </a:r>
            <a:r>
              <a:rPr lang="en-US" sz="1600" i="1" dirty="0" err="1" smtClean="0"/>
              <a:t>Finanční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gramotnost</a:t>
            </a:r>
            <a:r>
              <a:rPr lang="en-US" sz="1600" i="1" dirty="0" smtClean="0"/>
              <a:t> pro </a:t>
            </a:r>
            <a:r>
              <a:rPr lang="en-US" sz="1600" i="1" dirty="0" err="1" smtClean="0"/>
              <a:t>první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stupeň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základní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školy</a:t>
            </a:r>
            <a:r>
              <a:rPr lang="en-US" sz="1600" dirty="0" smtClean="0"/>
              <a:t>. </a:t>
            </a:r>
            <a:r>
              <a:rPr lang="en-US" sz="1600" dirty="0" err="1" smtClean="0"/>
              <a:t>Praha</a:t>
            </a:r>
            <a:r>
              <a:rPr lang="en-US" sz="1600" dirty="0" smtClean="0"/>
              <a:t>: Fortuna, 2011, ISBN 978-80-7373-087-1. </a:t>
            </a:r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514600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Zdroje obrázků na snímku 9:</a:t>
            </a:r>
            <a:endParaRPr kumimoji="0" lang="en-US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9600" y="3657600"/>
            <a:ext cx="7620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/>
              <a:t>http://im.novinky.cz/015/200157-top_foto1-i3mrd.jpg</a:t>
            </a:r>
            <a:endParaRPr lang="cs-CZ" sz="1100" dirty="0" smtClean="0"/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cfklub.cz</a:t>
            </a:r>
            <a:r>
              <a:rPr lang="cs-CZ" sz="1100" dirty="0" smtClean="0"/>
              <a:t>/</a:t>
            </a:r>
            <a:r>
              <a:rPr lang="cs-CZ" sz="1100" dirty="0" err="1" smtClean="0"/>
              <a:t>admin</a:t>
            </a:r>
            <a:r>
              <a:rPr lang="cs-CZ" sz="1100" dirty="0" smtClean="0"/>
              <a:t>/</a:t>
            </a:r>
            <a:r>
              <a:rPr lang="cs-CZ" sz="1100" dirty="0" err="1" smtClean="0"/>
              <a:t>files</a:t>
            </a:r>
            <a:r>
              <a:rPr lang="cs-CZ" sz="1100" dirty="0" smtClean="0"/>
              <a:t>/Image/novinky/</a:t>
            </a:r>
            <a:r>
              <a:rPr lang="cs-CZ" sz="1100" dirty="0" err="1" smtClean="0"/>
              <a:t>Postovni</a:t>
            </a:r>
            <a:r>
              <a:rPr lang="cs-CZ" sz="1100" dirty="0" smtClean="0"/>
              <a:t>-</a:t>
            </a:r>
            <a:r>
              <a:rPr lang="cs-CZ" sz="1100" dirty="0" err="1" smtClean="0"/>
              <a:t>sporitelna</a:t>
            </a:r>
            <a:r>
              <a:rPr lang="cs-CZ" sz="1100" dirty="0" smtClean="0"/>
              <a:t>_logo.</a:t>
            </a:r>
            <a:r>
              <a:rPr lang="cs-CZ" sz="1100" dirty="0" err="1" smtClean="0"/>
              <a:t>jpg</a:t>
            </a:r>
            <a:endParaRPr lang="cs-CZ" sz="1100" dirty="0" smtClean="0"/>
          </a:p>
          <a:p>
            <a:r>
              <a:rPr lang="cs-CZ" sz="1100" dirty="0" smtClean="0"/>
              <a:t>http://im.novinky.cz/989/199899-top_foto1-dosyf.jpg</a:t>
            </a:r>
          </a:p>
          <a:p>
            <a:r>
              <a:rPr lang="cs-CZ" sz="1100" dirty="0" smtClean="0"/>
              <a:t>http://im.novinky.cz/086/200864-top_foto1-26fhu.jpg</a:t>
            </a:r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eurocenter.cz</a:t>
            </a:r>
            <a:r>
              <a:rPr lang="cs-CZ" sz="1100" dirty="0" smtClean="0"/>
              <a:t>/</a:t>
            </a:r>
            <a:r>
              <a:rPr lang="cs-CZ" sz="1100" dirty="0" err="1" smtClean="0"/>
              <a:t>files</a:t>
            </a:r>
            <a:r>
              <a:rPr lang="cs-CZ" sz="1100" dirty="0" smtClean="0"/>
              <a:t>/loga_</a:t>
            </a:r>
            <a:r>
              <a:rPr lang="cs-CZ" sz="1100" dirty="0" err="1" smtClean="0"/>
              <a:t>najemcu</a:t>
            </a:r>
            <a:r>
              <a:rPr lang="cs-CZ" sz="1100" dirty="0" smtClean="0"/>
              <a:t>/</a:t>
            </a:r>
            <a:r>
              <a:rPr lang="cs-CZ" sz="1100" dirty="0" err="1" smtClean="0"/>
              <a:t>ge</a:t>
            </a:r>
            <a:r>
              <a:rPr lang="cs-CZ" sz="1100" dirty="0" smtClean="0"/>
              <a:t>-money.</a:t>
            </a:r>
            <a:r>
              <a:rPr lang="cs-CZ" sz="1100" dirty="0" err="1" smtClean="0"/>
              <a:t>jpg</a:t>
            </a:r>
            <a:endParaRPr lang="cs-CZ" sz="1100" dirty="0" smtClean="0"/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fxstreet.cz</a:t>
            </a:r>
            <a:r>
              <a:rPr lang="cs-CZ" sz="1100" dirty="0" smtClean="0"/>
              <a:t>/</a:t>
            </a:r>
            <a:r>
              <a:rPr lang="cs-CZ" sz="1100" dirty="0" err="1" smtClean="0"/>
              <a:t>img</a:t>
            </a:r>
            <a:r>
              <a:rPr lang="cs-CZ" sz="1100" dirty="0" smtClean="0"/>
              <a:t>/web/logo_P_662_C_pod_sebou_sire.</a:t>
            </a:r>
            <a:r>
              <a:rPr lang="cs-CZ" sz="1100" dirty="0" err="1" smtClean="0"/>
              <a:t>jpg</a:t>
            </a:r>
            <a:endParaRPr lang="cs-CZ" sz="1100" dirty="0" smtClean="0"/>
          </a:p>
          <a:p>
            <a:r>
              <a:rPr lang="cs-CZ" sz="1100" dirty="0" smtClean="0"/>
              <a:t>http://www.kodybank24.cz/</a:t>
            </a:r>
            <a:r>
              <a:rPr lang="cs-CZ" sz="1100" dirty="0" err="1" smtClean="0"/>
              <a:t>wp</a:t>
            </a:r>
            <a:r>
              <a:rPr lang="cs-CZ" sz="1100" dirty="0" smtClean="0"/>
              <a:t>-</a:t>
            </a:r>
            <a:r>
              <a:rPr lang="cs-CZ" sz="1100" dirty="0" err="1" smtClean="0"/>
              <a:t>content</a:t>
            </a:r>
            <a:r>
              <a:rPr lang="cs-CZ" sz="1100" dirty="0" smtClean="0"/>
              <a:t>/</a:t>
            </a:r>
            <a:r>
              <a:rPr lang="cs-CZ" sz="1100" dirty="0" err="1" smtClean="0"/>
              <a:t>uploads</a:t>
            </a:r>
            <a:r>
              <a:rPr lang="cs-CZ" sz="1100" dirty="0" smtClean="0"/>
              <a:t>/2010/03/ING_Logo.</a:t>
            </a:r>
            <a:r>
              <a:rPr lang="cs-CZ" sz="1100" dirty="0" err="1" smtClean="0"/>
              <a:t>gif</a:t>
            </a:r>
            <a:endParaRPr lang="cs-CZ" sz="1100" dirty="0" smtClean="0"/>
          </a:p>
          <a:p>
            <a:r>
              <a:rPr lang="cs-CZ" sz="1100" dirty="0" smtClean="0"/>
              <a:t>http://files.sporiciucet.eu/200000079-426fc4368c/air-bank-logo.jpg</a:t>
            </a:r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148</TotalTime>
  <Words>492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Hotovostní a bezhotovostní peníze</vt:lpstr>
      <vt:lpstr>Hotovost</vt:lpstr>
      <vt:lpstr>Oběživo</vt:lpstr>
      <vt:lpstr>Bezhotovostní peníze</vt:lpstr>
      <vt:lpstr>Peníze na bankovním účtu</vt:lpstr>
      <vt:lpstr>Bezhotovostní placení</vt:lpstr>
      <vt:lpstr>Znáte banky v České republice?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mince a bankovky</dc:title>
  <dc:creator>Veronika a Petr</dc:creator>
  <cp:lastModifiedBy>Veronika a Petr</cp:lastModifiedBy>
  <cp:revision>21</cp:revision>
  <dcterms:created xsi:type="dcterms:W3CDTF">2013-01-14T19:28:48Z</dcterms:created>
  <dcterms:modified xsi:type="dcterms:W3CDTF">2013-05-01T19:42:55Z</dcterms:modified>
</cp:coreProperties>
</file>