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94" r:id="rId2"/>
    <p:sldId id="295" r:id="rId3"/>
    <p:sldId id="256" r:id="rId4"/>
    <p:sldId id="276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32" autoAdjust="0"/>
    <p:restoredTop sz="94660"/>
  </p:normalViewPr>
  <p:slideViewPr>
    <p:cSldViewPr>
      <p:cViewPr varScale="1">
        <p:scale>
          <a:sx n="86" d="100"/>
          <a:sy n="86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212980-A65A-4C5D-8300-E47C7D780D3B}" type="datetimeFigureOut">
              <a:rPr lang="en-US" smtClean="0"/>
              <a:pPr/>
              <a:t>5/1/2013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newsflash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10.xml"/><Relationship Id="rId7" Type="http://schemas.openxmlformats.org/officeDocument/2006/relationships/slide" Target="slide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slide" Target="slide13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1003274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Pojištění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</a:rPr>
                        <a:t>VY_32_INOVACE_18_16</a:t>
                      </a:r>
                      <a:endParaRPr lang="en-US" sz="1200" dirty="0">
                        <a:solidFill>
                          <a:schemeClr val="tx1"/>
                        </a:solidFill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15.4.2013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Matematika, Občanská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výchova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aplikace, Výchova k občanství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94360" y="1306084"/>
          <a:ext cx="7955280" cy="3102051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produkty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Pojištění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15 - 20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Úvodní prezentace k tématu pojištění. Jejím cílem je představit žákům pojištění a jeho druhy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4 slouží jako motivační, měl by vyvolat diskuzi mezi žáky.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5 – 8  vysvětlují pojem pojištění, princip jeho fungování, uvádějí příklady některých pojišťoven.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9 – 13 objasňují základní druhy pojištění, snímek 9 slouží jako rozcestník  - obsahuje hypertextové odkazy na další snímky.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prezentaci navazuje pracovní list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MS Word – Pojištění – pracovní list VY_32_INOVACE_18_17.</a:t>
                      </a: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Pojištění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90600"/>
            <a:ext cx="7467600" cy="5483352"/>
          </a:xfrm>
        </p:spPr>
        <p:txBody>
          <a:bodyPr>
            <a:normAutofit/>
          </a:bodyPr>
          <a:lstStyle/>
          <a:p>
            <a:pPr marL="0" lvl="1" algn="just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Marek hraje florbal, při tréninku minulý měsíc upadl a rozrazil si hlavu. V nemocnici mu ránu sešili a po několika dnech domácí léčby byl Marek opět ve škole. </a:t>
            </a:r>
          </a:p>
          <a:p>
            <a:pPr marL="0" lvl="1" algn="just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Tento týden ho maminka vzala do obchodu, aby spolu koupili nové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sálovky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Marek byl překvapen, když mu maminka řekla: „Můžeš si vybrat nějaké dražší, protože za úraz jsi dostal peníze.“ </a:t>
            </a:r>
          </a:p>
          <a:p>
            <a:pPr marL="0" lvl="1" algn="just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Marek byl velmi rád, ale vrtalo mu hlavou, jak to, že dostal peníze, když se mu něco stalo.</a:t>
            </a:r>
          </a:p>
          <a:p>
            <a:pPr marL="0" lvl="1" algn="just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lvl="1" algn="just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1267" name="Picture 3" descr="http://www.winfo.sk/cd/images/komiksy/uraz_hlavy_prak.jpg"/>
          <p:cNvPicPr>
            <a:picLocks noChangeAspect="1" noChangeArrowheads="1"/>
          </p:cNvPicPr>
          <p:nvPr/>
        </p:nvPicPr>
        <p:blipFill>
          <a:blip r:embed="rId3" cstate="print"/>
          <a:srcRect l="10300" t="15781" r="33047" b="56177"/>
          <a:stretch>
            <a:fillRect/>
          </a:stretch>
        </p:blipFill>
        <p:spPr bwMode="auto">
          <a:xfrm>
            <a:off x="4724400" y="4114799"/>
            <a:ext cx="3048000" cy="21336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572000" y="6324600"/>
            <a:ext cx="3124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http://www.winfo.sk/cd/images/komiksy/uraz_hlavy_prak.jpg</a:t>
            </a:r>
            <a:endParaRPr lang="en-US" sz="8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Pojištění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05000"/>
            <a:ext cx="7467600" cy="4568952"/>
          </a:xfrm>
        </p:spPr>
        <p:txBody>
          <a:bodyPr/>
          <a:lstStyle/>
          <a:p>
            <a:r>
              <a:rPr lang="cs-CZ" dirty="0" smtClean="0"/>
              <a:t>Finanční produkt, který poskytuje pojištěným klientům finanční odškodné v případě nepříjemných náhodných událostí.</a:t>
            </a:r>
          </a:p>
          <a:p>
            <a:r>
              <a:rPr lang="cs-CZ" dirty="0" smtClean="0"/>
              <a:t>Riziku náhodných událostí jsme vystaveni všichni.</a:t>
            </a:r>
          </a:p>
          <a:p>
            <a:r>
              <a:rPr lang="cs-CZ" dirty="0" smtClean="0"/>
              <a:t>Následky mohou být velmi závažné – invalidita, smrt, poškození nebo ztráta majetku.</a:t>
            </a: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Pojišťovna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instituce, která přebírá rizika svých zákazníků.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Některé významné pojišťovny v ČR: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" y="4343400"/>
            <a:ext cx="28956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http://www.ceskapojistovna.cz/tiskove-konference?vse</a:t>
            </a:r>
            <a:endParaRPr lang="en-US" sz="800" dirty="0"/>
          </a:p>
        </p:txBody>
      </p:sp>
      <p:pic>
        <p:nvPicPr>
          <p:cNvPr id="1028" name="Picture 4" descr="http://files.vplusvfinance.cz/200000063-e57e4e676e/cestovni-pojisteni-kooperativa-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2286000"/>
            <a:ext cx="2480290" cy="13716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638800" y="3733800"/>
            <a:ext cx="3124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http://files.vplusvfinance.cz/200000063-e57e4e676e/cestovni-pojisteni-kooperativa-3.jpg</a:t>
            </a:r>
            <a:endParaRPr lang="en-US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" y="5943600"/>
            <a:ext cx="35814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/>
              <a:t>http://www.doprace.cz/wp-content/uploads/CSOB_Pojistovna_logo.jpg</a:t>
            </a:r>
            <a:endParaRPr lang="en-US" sz="800" dirty="0"/>
          </a:p>
        </p:txBody>
      </p:sp>
      <p:pic>
        <p:nvPicPr>
          <p:cNvPr id="1030" name="Picture 6" descr="http://www.doprace.cz/wp-content/uploads/CSOB_Pojistovna_logo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1000" y="4724400"/>
            <a:ext cx="3406775" cy="1448692"/>
          </a:xfrm>
          <a:prstGeom prst="rect">
            <a:avLst/>
          </a:prstGeom>
          <a:noFill/>
        </p:spPr>
      </p:pic>
      <p:pic>
        <p:nvPicPr>
          <p:cNvPr id="1032" name="Picture 8" descr="http://www.mesto-vlasim.cz/data/USR_045_DEFAULT/Generali_pojistovna(1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05200" y="2895600"/>
            <a:ext cx="1889760" cy="236220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590800" y="5257800"/>
            <a:ext cx="40386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 smtClean="0"/>
              <a:t>http://www.mesto-vlasim.cz/data/USR_045_DEFAULT/Generali_pojistovna(1).jpg</a:t>
            </a:r>
            <a:endParaRPr lang="en-US" sz="800" dirty="0"/>
          </a:p>
        </p:txBody>
      </p:sp>
      <p:pic>
        <p:nvPicPr>
          <p:cNvPr id="1034" name="Picture 10" descr="http://t2.gstatic.com/images?q=tbn:ANd9GcS4ild5beKRVcLVkBoz1iFlS8trse3lLYHPJKEvjTTu88Ky6gTfBY29mV-ckQ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" y="2819400"/>
            <a:ext cx="2828925" cy="1619251"/>
          </a:xfrm>
          <a:prstGeom prst="rect">
            <a:avLst/>
          </a:prstGeom>
          <a:noFill/>
        </p:spPr>
      </p:pic>
      <p:pic>
        <p:nvPicPr>
          <p:cNvPr id="1036" name="Picture 12" descr="http://pojistovna-uniqua.urldb.cz/Pojistovna-Uniqu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81800" y="4419600"/>
            <a:ext cx="1981200" cy="198120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5943600" y="6477000"/>
            <a:ext cx="289560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 smtClean="0"/>
              <a:t>http://pojistovna-uniqua.urldb.cz/Pojistovna-Uniqua.jpg</a:t>
            </a:r>
            <a:endParaRPr lang="en-US" sz="8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67000"/>
            <a:ext cx="7467600" cy="3730752"/>
          </a:xfrm>
        </p:spPr>
        <p:txBody>
          <a:bodyPr/>
          <a:lstStyle/>
          <a:p>
            <a:pPr algn="just"/>
            <a:r>
              <a:rPr lang="cs-CZ" dirty="0" smtClean="0"/>
              <a:t>Pojištění vzniká na základě smlouvy uzavřené mezi pojišťovnou a zákazníkem.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Placením pojistného (dohodnutá částka) si zákazník zajistí pomoc pojišťovny v případě neočekávané události.</a:t>
            </a:r>
          </a:p>
        </p:txBody>
      </p:sp>
      <p:pic>
        <p:nvPicPr>
          <p:cNvPr id="25602" name="Picture 2" descr="C:\Users\Veronika a Petr\AppData\Local\Microsoft\Windows\Temporary Internet Files\Content.IE5\R1RZ7N85\MC9002971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304800"/>
            <a:ext cx="2286000" cy="21374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85800"/>
            <a:ext cx="7467600" cy="5788152"/>
          </a:xfrm>
        </p:spPr>
        <p:txBody>
          <a:bodyPr/>
          <a:lstStyle/>
          <a:p>
            <a:pPr algn="just"/>
            <a:r>
              <a:rPr lang="cs-CZ" dirty="0" smtClean="0"/>
              <a:t>Pokud dojde k pojistné události, na kterou se vztahuje pojištění, pojišťovna vyplatí finanční náhradu – pojistné plnění.</a:t>
            </a:r>
          </a:p>
          <a:p>
            <a:pPr algn="just"/>
            <a:r>
              <a:rPr lang="cs-CZ" dirty="0" smtClean="0"/>
              <a:t>Pojišťovny umožňují ochranu před následky škod na zdraví a majetku v případě neočekávané události.</a:t>
            </a:r>
            <a:endParaRPr lang="en-US" dirty="0"/>
          </a:p>
        </p:txBody>
      </p:sp>
      <p:pic>
        <p:nvPicPr>
          <p:cNvPr id="26626" name="Picture 2" descr="C:\Users\Veronika a Petr\AppData\Local\Microsoft\Windows\Temporary Internet Files\Content.IE5\GNU8NK42\MC9000567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3733800"/>
            <a:ext cx="3346857" cy="231433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pojištění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Životní pojištění 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Úrazové pojištění</a:t>
            </a:r>
            <a:endParaRPr lang="cs-CZ" dirty="0" smtClean="0"/>
          </a:p>
          <a:p>
            <a:r>
              <a:rPr lang="cs-CZ" dirty="0" smtClean="0">
                <a:hlinkClick r:id="rId5" action="ppaction://hlinksldjump"/>
              </a:rPr>
              <a:t>Pojištění invalidity</a:t>
            </a:r>
            <a:endParaRPr lang="cs-CZ" dirty="0" smtClean="0"/>
          </a:p>
          <a:p>
            <a:r>
              <a:rPr lang="cs-CZ" dirty="0" smtClean="0">
                <a:hlinkClick r:id="rId6" action="ppaction://hlinksldjump"/>
              </a:rPr>
              <a:t>Pojištění majetku</a:t>
            </a:r>
            <a:endParaRPr lang="cs-CZ" dirty="0" smtClean="0"/>
          </a:p>
          <a:p>
            <a:r>
              <a:rPr lang="cs-CZ" dirty="0" smtClean="0">
                <a:hlinkClick r:id="rId7" action="ppaction://hlinksldjump"/>
              </a:rPr>
              <a:t>Pojištění odpovědnosti za škody</a:t>
            </a:r>
            <a:endParaRPr lang="cs-CZ" dirty="0" smtClean="0"/>
          </a:p>
          <a:p>
            <a:r>
              <a:rPr lang="cs-CZ" dirty="0" smtClean="0">
                <a:hlinkClick r:id="rId8" action="ppaction://hlinksldjump"/>
              </a:rPr>
              <a:t>Cestovní pojištění</a:t>
            </a: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pojištění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Poskytuje finanční pomoc blízkým pojištěného člověka v případě jeho smrti.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Pojistit by se měli všichni, na nichž jsou jejich blízcí finančně závislí, a ti, kdo splácejí půjčky.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  <a:hlinkClick r:id="rId3" action="ppaction://hlinksldjump"/>
              </a:rPr>
              <a:t>ZPĚT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27654" name="Picture 6" descr="C:\Users\Veronika a Petr\AppData\Local\Microsoft\Windows\Temporary Internet Files\Content.IE5\7FBHNHPT\MC9000242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4400" y="4343400"/>
            <a:ext cx="2653589" cy="156971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Úrazové pojištění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Pomáhá zmírnit následky úrazu po finanční stránce vyplacením odškodného.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Úrazy potkají většinu z nás – v zaměstnání, při sportu i při běžných činnostech.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Léčba a následky úrazu mohou být i velmi závažné a ovlivnit náš další život.</a:t>
            </a:r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  <a:hlinkClick r:id="rId3" action="ppaction://hlinksldjump"/>
              </a:rPr>
              <a:t>ZPĚT</a:t>
            </a:r>
            <a:endParaRPr lang="en-US" dirty="0" smtClean="0">
              <a:solidFill>
                <a:srgbClr val="0070C0"/>
              </a:solidFill>
            </a:endParaRPr>
          </a:p>
        </p:txBody>
      </p:sp>
      <p:pic>
        <p:nvPicPr>
          <p:cNvPr id="28675" name="Picture 3" descr="C:\Users\Veronika a Petr\AppData\Local\Microsoft\Windows\Temporary Internet Files\Content.IE5\JQ96U9EY\MC9002957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4648200"/>
            <a:ext cx="2018168" cy="186358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Pojištění invalidity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9800"/>
            <a:ext cx="7467600" cy="4264152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V případě vzniku invalidity dostane pojištěný jednorázovou částku nebo pravidelně vyplácené peníze.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ZPĚT</a:t>
            </a:r>
            <a:endParaRPr lang="en-US" dirty="0"/>
          </a:p>
        </p:txBody>
      </p:sp>
      <p:pic>
        <p:nvPicPr>
          <p:cNvPr id="29698" name="Picture 2" descr="C:\Users\Veronika a Petr\AppData\Local\Microsoft\Windows\Temporary Internet Files\Content.IE5\JQ96U9EY\MC9004380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9948" y="4114800"/>
            <a:ext cx="2346527" cy="18764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Pojištění majetku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Majetek můžeme pojistit pro případ živelných pohrom, nehod či vloupání.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Pojišťují se </a:t>
            </a:r>
          </a:p>
          <a:p>
            <a:pPr algn="just">
              <a:buNone/>
            </a:pPr>
            <a:r>
              <a:rPr lang="cs-CZ" dirty="0" smtClean="0"/>
              <a:t>	budovy (domy, byty, chaty,...), </a:t>
            </a:r>
          </a:p>
          <a:p>
            <a:pPr algn="just">
              <a:buNone/>
            </a:pPr>
            <a:r>
              <a:rPr lang="cs-CZ" dirty="0" smtClean="0"/>
              <a:t>	domácnosti a jejich vybavení (podlahy, okna, nábytek, cennosti, elektronika,...) </a:t>
            </a:r>
          </a:p>
          <a:p>
            <a:pPr algn="just">
              <a:buNone/>
            </a:pPr>
            <a:r>
              <a:rPr lang="cs-CZ" dirty="0" smtClean="0"/>
              <a:t>	a motorová vozidla (havarijní pojištění).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ZPĚT</a:t>
            </a:r>
            <a:endParaRPr lang="en-US" dirty="0"/>
          </a:p>
        </p:txBody>
      </p:sp>
      <p:pic>
        <p:nvPicPr>
          <p:cNvPr id="30722" name="Picture 2" descr="C:\Users\Veronika a Petr\AppData\Local\Microsoft\Windows\Temporary Internet Files\Content.IE5\R1RZ7N85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6000" y="1752600"/>
            <a:ext cx="1981200" cy="1981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Pojištění odpovědnosti za škody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3600"/>
            <a:ext cx="7467600" cy="4340352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Pojistíme se pro případ neúmyslně způsobené škody jiné osobě – např. vytopíme sousedy, rozbijeme míček okno, způsobíme dopravní nehodu, náš pes pokouše </a:t>
            </a:r>
            <a:r>
              <a:rPr lang="cs-CZ" dirty="0" err="1" smtClean="0"/>
              <a:t>pošťáka</a:t>
            </a:r>
            <a:r>
              <a:rPr lang="cs-CZ" dirty="0" smtClean="0"/>
              <a:t>, rozbijeme v obchodě zboží apod.</a:t>
            </a:r>
          </a:p>
          <a:p>
            <a:pPr algn="just"/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 smtClean="0"/>
          </a:p>
          <a:p>
            <a:pPr algn="just">
              <a:buNone/>
            </a:pPr>
            <a:r>
              <a:rPr lang="cs-CZ" dirty="0" smtClean="0">
                <a:hlinkClick r:id="rId3" action="ppaction://hlinksldjump"/>
              </a:rPr>
              <a:t>ZPĚT</a:t>
            </a:r>
            <a:endParaRPr lang="en-US" dirty="0"/>
          </a:p>
        </p:txBody>
      </p:sp>
      <p:pic>
        <p:nvPicPr>
          <p:cNvPr id="31747" name="Picture 3" descr="C:\Users\Veronika a Petr\AppData\Local\Microsoft\Windows\Temporary Internet Files\Content.IE5\7FBHNHPT\MC9003553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2600" y="3733800"/>
            <a:ext cx="2094281" cy="24243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pojištění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Pojištění pro případ nenadálých událostí při cestování v zahraničí.</a:t>
            </a:r>
          </a:p>
          <a:p>
            <a:endParaRPr lang="cs-CZ" dirty="0" smtClean="0"/>
          </a:p>
          <a:p>
            <a:r>
              <a:rPr lang="cs-CZ" dirty="0" smtClean="0"/>
              <a:t>Je třeba zvážit </a:t>
            </a:r>
          </a:p>
          <a:p>
            <a:pPr>
              <a:buNone/>
            </a:pPr>
            <a:r>
              <a:rPr lang="cs-CZ" dirty="0" smtClean="0"/>
              <a:t>	pojištění léčebných výloh,</a:t>
            </a:r>
          </a:p>
          <a:p>
            <a:pPr>
              <a:buNone/>
            </a:pPr>
            <a:r>
              <a:rPr lang="cs-CZ" dirty="0" smtClean="0"/>
              <a:t>	pojištění odpovědnosti,</a:t>
            </a:r>
          </a:p>
          <a:p>
            <a:pPr>
              <a:buNone/>
            </a:pPr>
            <a:r>
              <a:rPr lang="cs-CZ" dirty="0" smtClean="0"/>
              <a:t>	pojištění zavazadel.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 action="ppaction://hlinksldjump"/>
              </a:rPr>
              <a:t>ZPĚT</a:t>
            </a:r>
            <a:endParaRPr lang="en-US" dirty="0"/>
          </a:p>
        </p:txBody>
      </p:sp>
      <p:pic>
        <p:nvPicPr>
          <p:cNvPr id="32770" name="Picture 2" descr="C:\Users\Veronika a Petr\AppData\Local\Microsoft\Windows\Temporary Internet Files\Content.IE5\GNU8NK42\MC9003261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81600" y="3809999"/>
            <a:ext cx="2193341" cy="212030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JAKEŠ, </a:t>
            </a:r>
            <a:r>
              <a:rPr lang="en-US" sz="1600" dirty="0" err="1" smtClean="0"/>
              <a:t>Petr</a:t>
            </a:r>
            <a:r>
              <a:rPr lang="en-US" sz="1600" dirty="0" smtClean="0"/>
              <a:t> a </a:t>
            </a:r>
            <a:r>
              <a:rPr lang="en-US" sz="1600" dirty="0" err="1" smtClean="0"/>
              <a:t>kol</a:t>
            </a:r>
            <a:r>
              <a:rPr lang="en-US" sz="1600" dirty="0" smtClean="0"/>
              <a:t>. </a:t>
            </a:r>
            <a:r>
              <a:rPr lang="en-US" sz="1600" i="1" dirty="0" err="1" smtClean="0"/>
              <a:t>Finanční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gramotnost</a:t>
            </a:r>
            <a:r>
              <a:rPr lang="en-US" sz="1600" i="1" dirty="0" smtClean="0"/>
              <a:t> pro </a:t>
            </a:r>
            <a:r>
              <a:rPr lang="en-US" sz="1600" i="1" dirty="0" err="1" smtClean="0"/>
              <a:t>druhý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stupeň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základní</a:t>
            </a:r>
            <a:r>
              <a:rPr lang="en-US" sz="1600" i="1" dirty="0" smtClean="0"/>
              <a:t> </a:t>
            </a:r>
            <a:r>
              <a:rPr lang="en-US" sz="1600" i="1" dirty="0" err="1" smtClean="0"/>
              <a:t>školy</a:t>
            </a:r>
            <a:r>
              <a:rPr lang="en-US" sz="1600" dirty="0" smtClean="0"/>
              <a:t>. </a:t>
            </a:r>
            <a:r>
              <a:rPr lang="en-US" sz="1600" dirty="0" err="1" smtClean="0"/>
              <a:t>Praha</a:t>
            </a:r>
            <a:r>
              <a:rPr lang="en-US" sz="1600" dirty="0" smtClean="0"/>
              <a:t>: Fortuna, 2011, ISBN 978-80-7373-0889-5. </a:t>
            </a:r>
            <a:endParaRPr lang="cs-CZ" sz="1600" dirty="0" smtClean="0"/>
          </a:p>
          <a:p>
            <a:r>
              <a:rPr lang="cs-CZ" sz="1600" dirty="0" smtClean="0"/>
              <a:t>Obrázky – MS Office Klipart (není-li uvedeno jinak)</a:t>
            </a:r>
            <a:endParaRPr lang="en-US" sz="16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224</TotalTime>
  <Words>629</Words>
  <Application>Microsoft Office PowerPoint</Application>
  <PresentationFormat>Předvádění na obrazovce (4:3)</PresentationFormat>
  <Paragraphs>126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Snímek 2</vt:lpstr>
      <vt:lpstr>Pojištění</vt:lpstr>
      <vt:lpstr>Snímek 4</vt:lpstr>
      <vt:lpstr>Pojištění</vt:lpstr>
      <vt:lpstr>Pojišťovna</vt:lpstr>
      <vt:lpstr>Snímek 7</vt:lpstr>
      <vt:lpstr>Snímek 8</vt:lpstr>
      <vt:lpstr>Druhy pojištění</vt:lpstr>
      <vt:lpstr>Životní pojištění</vt:lpstr>
      <vt:lpstr>Úrazové pojištění</vt:lpstr>
      <vt:lpstr>Pojištění invalidity</vt:lpstr>
      <vt:lpstr>Pojištění majetku</vt:lpstr>
      <vt:lpstr>Pojištění odpovědnosti za škody</vt:lpstr>
      <vt:lpstr>Cestovní pojištění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mince a bankovky</dc:title>
  <dc:creator>Veronika a Petr</dc:creator>
  <cp:lastModifiedBy>Veronika a Petr</cp:lastModifiedBy>
  <cp:revision>25</cp:revision>
  <dcterms:created xsi:type="dcterms:W3CDTF">2013-01-14T19:28:48Z</dcterms:created>
  <dcterms:modified xsi:type="dcterms:W3CDTF">2013-05-01T16:28:59Z</dcterms:modified>
</cp:coreProperties>
</file>