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25"/>
  </p:notesMasterIdLst>
  <p:sldIdLst>
    <p:sldId id="294" r:id="rId2"/>
    <p:sldId id="295" r:id="rId3"/>
    <p:sldId id="256" r:id="rId4"/>
    <p:sldId id="276" r:id="rId5"/>
    <p:sldId id="296" r:id="rId6"/>
    <p:sldId id="298" r:id="rId7"/>
    <p:sldId id="300" r:id="rId8"/>
    <p:sldId id="297" r:id="rId9"/>
    <p:sldId id="299" r:id="rId10"/>
    <p:sldId id="301" r:id="rId11"/>
    <p:sldId id="305" r:id="rId12"/>
    <p:sldId id="304" r:id="rId13"/>
    <p:sldId id="303" r:id="rId14"/>
    <p:sldId id="302" r:id="rId15"/>
    <p:sldId id="306" r:id="rId16"/>
    <p:sldId id="309" r:id="rId17"/>
    <p:sldId id="308" r:id="rId18"/>
    <p:sldId id="307" r:id="rId19"/>
    <p:sldId id="310" r:id="rId20"/>
    <p:sldId id="311" r:id="rId21"/>
    <p:sldId id="312" r:id="rId22"/>
    <p:sldId id="313" r:id="rId23"/>
    <p:sldId id="273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9DCAF9ED-07DC-4A11-8D7F-57B35C25682E}" styleName="Střední styl 1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32" autoAdjust="0"/>
    <p:restoredTop sz="94660"/>
  </p:normalViewPr>
  <p:slideViewPr>
    <p:cSldViewPr>
      <p:cViewPr varScale="1">
        <p:scale>
          <a:sx n="86" d="100"/>
          <a:sy n="86" d="100"/>
        </p:scale>
        <p:origin x="-11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ABCC00-5F89-45B4-8FDC-8B4BF10D1796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944FFD-60F7-4620-B778-7F5499E2E302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944FFD-60F7-4620-B778-7F5499E2E302}" type="slidenum">
              <a:rPr lang="en-US" smtClean="0"/>
              <a:pPr/>
              <a:t>15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F212980-A65A-4C5D-8300-E47C7D780D3B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newsflash/>
    <p:sndAc>
      <p:stSnd>
        <p:snd r:embed="rId1" name="cashreg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F212980-A65A-4C5D-8300-E47C7D780D3B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  <p:transition spd="slow">
    <p:newsflash/>
    <p:sndAc>
      <p:stSnd>
        <p:snd r:embed="rId1" name="cashreg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F212980-A65A-4C5D-8300-E47C7D780D3B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US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newsflash/>
    <p:sndAc>
      <p:stSnd>
        <p:snd r:embed="rId1" name="cashreg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2980-A65A-4C5D-8300-E47C7D780D3B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newsflash/>
    <p:sndAc>
      <p:stSnd>
        <p:snd r:embed="rId1" name="cashreg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2980-A65A-4C5D-8300-E47C7D780D3B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newsflash/>
    <p:sndAc>
      <p:stSnd>
        <p:snd r:embed="rId1" name="cashreg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F212980-A65A-4C5D-8300-E47C7D780D3B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  <p:transition spd="slow">
    <p:newsflash/>
    <p:sndAc>
      <p:stSnd>
        <p:snd r:embed="rId1" name="cashreg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2980-A65A-4C5D-8300-E47C7D780D3B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newsflash/>
    <p:sndAc>
      <p:stSnd>
        <p:snd r:embed="rId1" name="cashreg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F212980-A65A-4C5D-8300-E47C7D780D3B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newsflash/>
    <p:sndAc>
      <p:stSnd>
        <p:snd r:embed="rId1" name="cashreg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F212980-A65A-4C5D-8300-E47C7D780D3B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  <p:transition spd="slow">
    <p:newsflash/>
    <p:sndAc>
      <p:stSnd>
        <p:snd r:embed="rId1" name="cashreg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2980-A65A-4C5D-8300-E47C7D780D3B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newsflash/>
    <p:sndAc>
      <p:stSnd>
        <p:snd r:embed="rId1" name="cashreg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2980-A65A-4C5D-8300-E47C7D780D3B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newsflash/>
    <p:sndAc>
      <p:stSnd>
        <p:snd r:embed="rId1" name="cashreg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F212980-A65A-4C5D-8300-E47C7D780D3B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ransition spd="slow">
    <p:newsflash/>
    <p:sndAc>
      <p:stSnd>
        <p:snd r:embed="rId13" name="cashreg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c/cb/Flag_of_the_Czech_Republic.sv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hyperlink" Target="//upload.wikimedia.org/wikipedia/commons/a/ab/EU_location_CZE.png" TargetMode="Externa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b/b7/Flag_of_Europe.sv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hyperlink" Target="//upload.wikimedia.org/wikipedia/commons/0/08/Eurozone.svg" TargetMode="Externa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a/a4/Flag_of_the_United_States.sv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hyperlink" Target="//upload.wikimedia.org/wikipedia/commons/7/70/United_States_(orthographic_projection).svg" TargetMode="Externa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a/ae/Flag_of_the_United_Kingdom.sv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hyperlink" Target="//upload.wikimedia.org/wikipedia/commons/9/9a/EU_location_UK.png" TargetMode="Externa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1/12/Flag_of_Poland.sv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hyperlink" Target="//upload.wikimedia.org/wikipedia/commons/3/36/EU_location_POL.png" TargetMode="Externa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c/c1/Flag_of_Hungary.sv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hyperlink" Target="//upload.wikimedia.org/wikipedia/commons/4/4d/EU_location_HUN.png" TargetMode="Externa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f/f3/Flag_of_Russia.sv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hyperlink" Target="//upload.wikimedia.org/wikipedia/commons/6/65/Russian_Federation_(orthographic_projection).svg" TargetMode="External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0/08/Flag_of_Switzerland_(Pantone).sv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hyperlink" Target="//upload.wikimedia.org/wikipedia/commons/8/8b/Europe_location_CHE.png" TargetMode="External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1/1b/Flag_of_Croatia.sv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hyperlink" Target="//upload.wikimedia.org/wikipedia/commons/9/94/Europe_location_CRO.png" TargetMode="External"/><Relationship Id="rId4" Type="http://schemas.openxmlformats.org/officeDocument/2006/relationships/image" Target="../media/image2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4/4c/Flag_of_Sweden.sv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hyperlink" Target="//upload.wikimedia.org/wikipedia/commons/0/06/EU-Sweden.svg" TargetMode="External"/><Relationship Id="rId4" Type="http://schemas.openxmlformats.org/officeDocument/2006/relationships/image" Target="../media/image2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image" Target="../media/image2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4/48/EU_location_DEN.png" TargetMode="External"/><Relationship Id="rId5" Type="http://schemas.openxmlformats.org/officeDocument/2006/relationships/image" Target="../media/image24.png"/><Relationship Id="rId4" Type="http://schemas.openxmlformats.org/officeDocument/2006/relationships/hyperlink" Target="//upload.wikimedia.org/wikipedia/commons/9/9c/Flag_of_Denmark.sv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2/27/Flag_of_Moldova.sv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hyperlink" Target="//upload.wikimedia.org/wikipedia/commons/a/a5/Europe_location_MDA.png" TargetMode="External"/><Relationship Id="rId4" Type="http://schemas.openxmlformats.org/officeDocument/2006/relationships/image" Target="../media/image2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8/84/Flag_of_Latvia.sv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hyperlink" Target="//upload.wikimedia.org/wikipedia/commons/5/58/EU_location_LAT.png" TargetMode="External"/><Relationship Id="rId4" Type="http://schemas.openxmlformats.org/officeDocument/2006/relationships/image" Target="../media/image2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4/49/Flag_of_Ukraine.sv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5" Type="http://schemas.openxmlformats.org/officeDocument/2006/relationships/hyperlink" Target="//upload.wikimedia.org/wikipedia/commons/a/a3/Europe_location_UKR.png" TargetMode="External"/><Relationship Id="rId4" Type="http://schemas.openxmlformats.org/officeDocument/2006/relationships/image" Target="../media/image3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9/9a/Flag_of_Bulgaria.sv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5" Type="http://schemas.openxmlformats.org/officeDocument/2006/relationships/hyperlink" Target="//upload.wikimedia.org/wikipedia/commons/e/e9/EU-Bulgaria.svg" TargetMode="External"/><Relationship Id="rId4" Type="http://schemas.openxmlformats.org/officeDocument/2006/relationships/image" Target="../media/image32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33638" y="152400"/>
            <a:ext cx="4276725" cy="1038225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600200" y="1219200"/>
          <a:ext cx="5791200" cy="1003274"/>
        </p:xfrm>
        <a:graphic>
          <a:graphicData uri="http://schemas.openxmlformats.org/drawingml/2006/table">
            <a:tbl>
              <a:tblPr/>
              <a:tblGrid>
                <a:gridCol w="2171700"/>
                <a:gridCol w="3619500"/>
              </a:tblGrid>
              <a:tr h="237731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Základní škola a mateřská škola Libchavy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7739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Název a číslo projektu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EU peníze pro ZŠ Libchavy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CZ.1.07/1.4.00/21.3403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731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III/2 Inovace a zkvalitnění výuky prostřednictvím ICT</a:t>
                      </a: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47700" y="2590800"/>
          <a:ext cx="7955280" cy="3048000"/>
        </p:xfrm>
        <a:graphic>
          <a:graphicData uri="http://schemas.openxmlformats.org/drawingml/2006/table">
            <a:tbl>
              <a:tblPr/>
              <a:tblGrid>
                <a:gridCol w="1680425"/>
                <a:gridCol w="6274855"/>
              </a:tblGrid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Název materiálu: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Měna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Číslo materiálu: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 smtClean="0">
                          <a:latin typeface="Calibri"/>
                          <a:ea typeface="Times New Roman"/>
                        </a:rPr>
                        <a:t>VY_32_INOVACE</a:t>
                      </a:r>
                      <a:r>
                        <a:rPr lang="cs-CZ" sz="1200" b="1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_18_18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Autor: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>
                          <a:latin typeface="Calibri"/>
                          <a:ea typeface="Times New Roman"/>
                        </a:rPr>
                        <a:t>Mgr. Veronika Vaňousová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Datum vytvoření: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20.4.2013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Vyučovací předmět: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Matematika, Občanská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 výchova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Ročník: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9.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Vzdělávací oblast: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Finanční gramotnost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Vzdělávací obor: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Matematika a její </a:t>
                      </a:r>
                      <a:r>
                        <a:rPr lang="cs-CZ" sz="12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aplikace, Výchova k občanství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newsflash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09600" y="1295400"/>
          <a:ext cx="7955280" cy="3312363"/>
        </p:xfrm>
        <a:graphic>
          <a:graphicData uri="http://schemas.openxmlformats.org/drawingml/2006/table">
            <a:tbl>
              <a:tblPr/>
              <a:tblGrid>
                <a:gridCol w="1680415"/>
                <a:gridCol w="6274865"/>
              </a:tblGrid>
              <a:tr h="3779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 dirty="0">
                          <a:latin typeface="Calibri"/>
                          <a:ea typeface="Times New Roman"/>
                        </a:rPr>
                        <a:t>Tematický okruh:</a:t>
                      </a:r>
                      <a:r>
                        <a:rPr lang="cs-CZ" sz="1200" baseline="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Peníze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79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Téma: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Nakládání s penězi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4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Druh učebního materiálu: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Prezentace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4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Potřebný čas pro výuku DUM: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20 - 25 min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3152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200" b="1" baseline="0" dirty="0">
                          <a:latin typeface="Calibri"/>
                          <a:ea typeface="Calibri"/>
                          <a:cs typeface="Times New Roman"/>
                        </a:rPr>
                        <a:t>Anotace / Metodický list</a:t>
                      </a:r>
                      <a:r>
                        <a:rPr lang="cs-CZ" sz="1200" b="1" baseline="0" dirty="0" smtClean="0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en-US" sz="1200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5474" marR="25474" marT="940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Prezentace představuje některé finanční měny. 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Prezentaci je vhodné doplnit politickou mapou světa a Evropy, kde budou žáci jednotlivé státy vyhledávat. 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Je vhodné využít osobní zkušenosti žáků s cestováním a pobytem v zahraničí a placením v jiných měnách.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Prezentace představuje také základní podobu kurzovního lístku České národní banky. Zde je cílem naučit žáky orientovat se v informacích a naučit se  vyhledat směnný kurz pro jednotlivé měny.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Na prezentaci navazuje didaktická hra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– Měna -  </a:t>
                      </a:r>
                      <a:r>
                        <a:rPr lang="cs-CZ" sz="1200" baseline="0" dirty="0" err="1" smtClean="0">
                          <a:latin typeface="Calibri"/>
                          <a:ea typeface="Times New Roman"/>
                        </a:rPr>
                        <a:t>pexetrio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 VY_32_INOVACE_18_19.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newsflash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Měna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  <p:transition spd="slow">
    <p:newsflash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90600"/>
            <a:ext cx="7467600" cy="5483352"/>
          </a:xfrm>
        </p:spPr>
        <p:txBody>
          <a:bodyPr>
            <a:normAutofit/>
          </a:bodyPr>
          <a:lstStyle/>
          <a:p>
            <a:pPr marL="0" lvl="1" algn="just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Měna je soustava bankovek s mincí používaných na území státu. Každý stát nebo společenství států (např. Evropská unie) vydává své bankovky a mince.</a:t>
            </a:r>
          </a:p>
          <a:p>
            <a:pPr marL="0" lvl="1" algn="just">
              <a:buNone/>
            </a:pPr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0" lvl="1" algn="just">
              <a:buNone/>
            </a:pPr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026" name="Picture 2" descr="C:\Users\Veronika a Petr\AppData\Local\Microsoft\Windows\Temporary Internet Files\Content.IE5\JQ96U9EY\MC90044039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05400" y="2971800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Česká republika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Koruna česká (CZK)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1 Kč = 100 haléřů</a:t>
            </a:r>
            <a:endParaRPr lang="en-US" dirty="0"/>
          </a:p>
        </p:txBody>
      </p:sp>
      <p:pic>
        <p:nvPicPr>
          <p:cNvPr id="2050" name="Picture 2" descr="Soubor:Flag of the Czech Republic.sv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86400" y="457200"/>
            <a:ext cx="2333177" cy="1554480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4876800" y="2133600"/>
            <a:ext cx="35052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 smtClean="0"/>
              <a:t>http://cs.wikipedia.org/wiki/Soubor:Flag_of_the_Czech_Republic.svg</a:t>
            </a:r>
            <a:endParaRPr lang="en-US" sz="800" dirty="0"/>
          </a:p>
        </p:txBody>
      </p:sp>
      <p:pic>
        <p:nvPicPr>
          <p:cNvPr id="2052" name="Picture 4" descr="Soubor:EU location CZE.pn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34000" y="2667000"/>
            <a:ext cx="2590800" cy="194310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953000" y="4800600"/>
            <a:ext cx="32766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 smtClean="0"/>
              <a:t>http://cs.wikipedia.org/wiki/Soubor:EU_location_CZE.png</a:t>
            </a:r>
            <a:endParaRPr lang="en-US" sz="800" dirty="0"/>
          </a:p>
        </p:txBody>
      </p:sp>
    </p:spTree>
  </p:cSld>
  <p:clrMapOvr>
    <a:masterClrMapping/>
  </p:clrMapOvr>
  <p:transition spd="slow">
    <p:newsflash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Evropská unie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267200" cy="4873752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Euro (EUR)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1 €= 100 centů</a:t>
            </a:r>
          </a:p>
          <a:p>
            <a:pPr>
              <a:buNone/>
            </a:pPr>
            <a:endParaRPr lang="cs-CZ" dirty="0" smtClean="0"/>
          </a:p>
          <a:p>
            <a:pPr marL="0">
              <a:buNone/>
            </a:pPr>
            <a:r>
              <a:rPr lang="cs-CZ" dirty="0" err="1" smtClean="0"/>
              <a:t>Eurozóna</a:t>
            </a:r>
            <a:r>
              <a:rPr lang="cs-CZ" dirty="0" smtClean="0"/>
              <a:t>: </a:t>
            </a:r>
          </a:p>
          <a:p>
            <a:pPr marL="0">
              <a:buNone/>
            </a:pPr>
            <a:r>
              <a:rPr lang="en-US" dirty="0" err="1" smtClean="0"/>
              <a:t>Belgie</a:t>
            </a:r>
            <a:r>
              <a:rPr lang="en-US" dirty="0" smtClean="0"/>
              <a:t>, </a:t>
            </a:r>
            <a:r>
              <a:rPr lang="en-US" dirty="0" err="1" smtClean="0"/>
              <a:t>Estonsko</a:t>
            </a:r>
            <a:r>
              <a:rPr lang="en-US" dirty="0" smtClean="0"/>
              <a:t>,</a:t>
            </a:r>
            <a:r>
              <a:rPr lang="cs-CZ" dirty="0" smtClean="0"/>
              <a:t> </a:t>
            </a:r>
            <a:r>
              <a:rPr lang="en-US" dirty="0" err="1" smtClean="0"/>
              <a:t>Finsko</a:t>
            </a:r>
            <a:r>
              <a:rPr lang="en-US" dirty="0" smtClean="0"/>
              <a:t>, </a:t>
            </a:r>
            <a:r>
              <a:rPr lang="en-US" dirty="0" err="1" smtClean="0"/>
              <a:t>Francie</a:t>
            </a:r>
            <a:r>
              <a:rPr lang="en-US" dirty="0" smtClean="0"/>
              <a:t>, </a:t>
            </a:r>
            <a:r>
              <a:rPr lang="en-US" dirty="0" err="1" smtClean="0"/>
              <a:t>Irsko</a:t>
            </a:r>
            <a:r>
              <a:rPr lang="en-US" dirty="0" smtClean="0"/>
              <a:t>, </a:t>
            </a:r>
            <a:r>
              <a:rPr lang="en-US" dirty="0" err="1" smtClean="0"/>
              <a:t>Itálie</a:t>
            </a:r>
            <a:r>
              <a:rPr lang="en-US" dirty="0" smtClean="0"/>
              <a:t>, </a:t>
            </a:r>
            <a:r>
              <a:rPr lang="en-US" dirty="0" err="1" smtClean="0"/>
              <a:t>Kypr</a:t>
            </a:r>
            <a:r>
              <a:rPr lang="en-US" dirty="0" smtClean="0"/>
              <a:t>, </a:t>
            </a:r>
            <a:r>
              <a:rPr lang="en-US" dirty="0" err="1" smtClean="0"/>
              <a:t>Lucembursko</a:t>
            </a:r>
            <a:r>
              <a:rPr lang="en-US" dirty="0" smtClean="0"/>
              <a:t>, Malta, </a:t>
            </a:r>
            <a:r>
              <a:rPr lang="en-US" dirty="0" err="1" smtClean="0"/>
              <a:t>Německo</a:t>
            </a:r>
            <a:r>
              <a:rPr lang="en-US" dirty="0" smtClean="0"/>
              <a:t>, </a:t>
            </a:r>
            <a:r>
              <a:rPr lang="en-US" dirty="0" err="1" smtClean="0"/>
              <a:t>Nizozemsko</a:t>
            </a:r>
            <a:r>
              <a:rPr lang="en-US" dirty="0" smtClean="0"/>
              <a:t>, </a:t>
            </a:r>
            <a:r>
              <a:rPr lang="en-US" dirty="0" err="1" smtClean="0"/>
              <a:t>Portugalsko</a:t>
            </a:r>
            <a:r>
              <a:rPr lang="en-US" dirty="0" smtClean="0"/>
              <a:t>, </a:t>
            </a:r>
            <a:r>
              <a:rPr lang="en-US" dirty="0" err="1" smtClean="0"/>
              <a:t>Rakousko</a:t>
            </a:r>
            <a:r>
              <a:rPr lang="en-US" dirty="0" smtClean="0"/>
              <a:t>, </a:t>
            </a:r>
            <a:r>
              <a:rPr lang="en-US" dirty="0" err="1" smtClean="0"/>
              <a:t>Řecko</a:t>
            </a:r>
            <a:r>
              <a:rPr lang="en-US" dirty="0" smtClean="0"/>
              <a:t>, </a:t>
            </a:r>
            <a:r>
              <a:rPr lang="en-US" dirty="0" err="1" smtClean="0"/>
              <a:t>Slovensko</a:t>
            </a:r>
            <a:r>
              <a:rPr lang="en-US" dirty="0" smtClean="0"/>
              <a:t>, </a:t>
            </a:r>
            <a:r>
              <a:rPr lang="en-US" dirty="0" err="1" smtClean="0"/>
              <a:t>Slovinsko</a:t>
            </a:r>
            <a:r>
              <a:rPr lang="en-US" dirty="0" smtClean="0"/>
              <a:t> a </a:t>
            </a:r>
            <a:r>
              <a:rPr lang="en-US" dirty="0" err="1" smtClean="0"/>
              <a:t>Španělsko</a:t>
            </a:r>
            <a:endParaRPr lang="en-US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29200" y="2133600"/>
            <a:ext cx="28956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 smtClean="0"/>
              <a:t>http://cs.wikipedia.org/wiki/Soubor:Flag_of_Europe.svg</a:t>
            </a:r>
            <a:endParaRPr lang="en-US" sz="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81600" y="5638800"/>
            <a:ext cx="32766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 smtClean="0"/>
              <a:t>http://cs.wikipedia.org/wiki/Soubor:Eurozone.svg</a:t>
            </a:r>
            <a:endParaRPr lang="en-US" sz="800" dirty="0"/>
          </a:p>
        </p:txBody>
      </p:sp>
      <p:pic>
        <p:nvPicPr>
          <p:cNvPr id="30722" name="Picture 2" descr="Soubor:Flag of Europe.sv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57800" y="457200"/>
            <a:ext cx="2333177" cy="1554480"/>
          </a:xfrm>
          <a:prstGeom prst="rect">
            <a:avLst/>
          </a:prstGeom>
          <a:noFill/>
        </p:spPr>
      </p:pic>
      <p:pic>
        <p:nvPicPr>
          <p:cNvPr id="30726" name="Picture 6" descr="Soubor:Eurozone.sv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29200" y="2590800"/>
            <a:ext cx="2857500" cy="28956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7467600" cy="1143000"/>
          </a:xfrm>
        </p:spPr>
        <p:txBody>
          <a:bodyPr/>
          <a:lstStyle/>
          <a:p>
            <a:r>
              <a:rPr lang="cs-CZ" dirty="0" smtClean="0"/>
              <a:t>Spojené státy americké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Americký dolar (USD)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1 $ = 100 centů</a:t>
            </a:r>
            <a:endParaRPr lang="en-US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76800" y="2133600"/>
            <a:ext cx="35052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 smtClean="0"/>
              <a:t>http://cs.wikipedia.org/wiki/Soubor:Flag_of_the_United_States.svg</a:t>
            </a:r>
            <a:endParaRPr lang="en-US" sz="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191000" y="6172200"/>
            <a:ext cx="39624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 smtClean="0"/>
              <a:t>http://cs.wikipedia.org/wiki/Soubor:United_States_(orthographic_projection).svg</a:t>
            </a:r>
            <a:endParaRPr lang="en-US" sz="800" dirty="0"/>
          </a:p>
        </p:txBody>
      </p:sp>
      <p:pic>
        <p:nvPicPr>
          <p:cNvPr id="32770" name="Picture 2" descr="Soubor:Flag of the United States.sv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57800" y="457200"/>
            <a:ext cx="2953878" cy="1554480"/>
          </a:xfrm>
          <a:prstGeom prst="rect">
            <a:avLst/>
          </a:prstGeom>
          <a:noFill/>
        </p:spPr>
      </p:pic>
      <p:pic>
        <p:nvPicPr>
          <p:cNvPr id="32772" name="Picture 4" descr="Soubor:United States (orthographic projection).sv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24400" y="2667000"/>
            <a:ext cx="3352799" cy="33528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Spojené království Velké Británie a Severního Irska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Libra šterlinků (GBP)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1 £ = 100 pencí</a:t>
            </a:r>
            <a:endParaRPr lang="en-US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53000" y="2590800"/>
            <a:ext cx="35052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 smtClean="0"/>
              <a:t>http://cs.wikipedia.org/wiki/Soubor:Flag_of_the_United_Kingdom.svg</a:t>
            </a:r>
            <a:endParaRPr lang="en-US" sz="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53000" y="5715000"/>
            <a:ext cx="32766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 smtClean="0"/>
              <a:t>http://cs.wikipedia.org/wiki/Soubor:EU_location_UK.png</a:t>
            </a:r>
            <a:endParaRPr lang="en-US" sz="800" dirty="0"/>
          </a:p>
        </p:txBody>
      </p:sp>
      <p:pic>
        <p:nvPicPr>
          <p:cNvPr id="31746" name="Picture 2" descr="Soubor:Flag of the United Kingdom.sv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05400" y="990600"/>
            <a:ext cx="3108960" cy="1554480"/>
          </a:xfrm>
          <a:prstGeom prst="rect">
            <a:avLst/>
          </a:prstGeom>
          <a:noFill/>
        </p:spPr>
      </p:pic>
      <p:pic>
        <p:nvPicPr>
          <p:cNvPr id="31748" name="Picture 4" descr="Soubor:EU location UK.pn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876800" y="3048000"/>
            <a:ext cx="3352800" cy="25146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Polská republika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Złoty</a:t>
            </a:r>
            <a:r>
              <a:rPr lang="cs-CZ" dirty="0" smtClean="0"/>
              <a:t> (PLN)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1 </a:t>
            </a:r>
            <a:r>
              <a:rPr lang="cs-CZ" dirty="0" err="1" smtClean="0"/>
              <a:t>Zł</a:t>
            </a:r>
            <a:r>
              <a:rPr lang="cs-CZ" dirty="0" smtClean="0"/>
              <a:t> = 100 grošů</a:t>
            </a:r>
            <a:endParaRPr lang="en-US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05400" y="2133600"/>
            <a:ext cx="35052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 smtClean="0"/>
              <a:t>http://cs.wikipedia.org/wiki/Soubor:Flag_of_Poland.svg</a:t>
            </a:r>
            <a:endParaRPr lang="en-US" sz="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53000" y="4800600"/>
            <a:ext cx="32766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 smtClean="0"/>
              <a:t>http://cs.wikipedia.org/wiki/Soubor:EU_location_POL.png</a:t>
            </a:r>
            <a:endParaRPr lang="en-US" sz="800" dirty="0"/>
          </a:p>
        </p:txBody>
      </p:sp>
      <p:pic>
        <p:nvPicPr>
          <p:cNvPr id="33794" name="Picture 2" descr="Soubor:Flag of Poland.sv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81600" y="457200"/>
            <a:ext cx="2487168" cy="1554480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</p:pic>
      <p:pic>
        <p:nvPicPr>
          <p:cNvPr id="33796" name="Picture 4" descr="Soubor:EU location POL.pn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29200" y="2514600"/>
            <a:ext cx="2946400" cy="22098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Maďarská republika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Maďarský forint (HUF)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1 </a:t>
            </a:r>
            <a:r>
              <a:rPr lang="cs-CZ" dirty="0" err="1" smtClean="0"/>
              <a:t>Ft</a:t>
            </a:r>
            <a:r>
              <a:rPr lang="cs-CZ" dirty="0" smtClean="0"/>
              <a:t> = 100 </a:t>
            </a:r>
            <a:r>
              <a:rPr lang="cs-CZ" dirty="0" err="1" smtClean="0"/>
              <a:t>fillérů</a:t>
            </a:r>
            <a:endParaRPr lang="en-US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05400" y="2133600"/>
            <a:ext cx="35052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 smtClean="0"/>
              <a:t>http://cs.wikipedia.org/wiki/Soubor:Flag_of_Hungary.svg</a:t>
            </a:r>
            <a:endParaRPr lang="en-US" sz="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53000" y="4953000"/>
            <a:ext cx="32766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 smtClean="0"/>
              <a:t>http://cs.wikipedia.org/wiki/Soubor:EU_location_HUN.png</a:t>
            </a:r>
            <a:endParaRPr lang="en-US" sz="800" dirty="0"/>
          </a:p>
        </p:txBody>
      </p:sp>
      <p:pic>
        <p:nvPicPr>
          <p:cNvPr id="38914" name="Picture 2" descr="Soubor:Flag of Hungary.sv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53000" y="457200"/>
            <a:ext cx="3108960" cy="1554480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</p:pic>
      <p:pic>
        <p:nvPicPr>
          <p:cNvPr id="38916" name="Picture 4" descr="Soubor:EU location HUN.pn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53000" y="2438400"/>
            <a:ext cx="3175000" cy="238125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Ruská federace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Rubl (RUB)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1 </a:t>
            </a:r>
            <a:r>
              <a:rPr lang="cs-CZ" dirty="0" err="1" smtClean="0"/>
              <a:t>рубль</a:t>
            </a:r>
            <a:r>
              <a:rPr lang="cs-CZ" dirty="0" smtClean="0"/>
              <a:t> = 100 kopějek</a:t>
            </a:r>
            <a:endParaRPr lang="en-US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05400" y="2209800"/>
            <a:ext cx="35052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 smtClean="0"/>
              <a:t>http://cs.wikipedia.org/wiki/Soubor:Flag_of_Russia.svg</a:t>
            </a:r>
            <a:endParaRPr lang="en-US" sz="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191000" y="6172200"/>
            <a:ext cx="42672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 smtClean="0"/>
              <a:t>http://cs.wikipedia.org/wiki/Soubor:Russian_Federation_(orthographic_projection).svg</a:t>
            </a:r>
            <a:endParaRPr lang="en-US" sz="800" dirty="0"/>
          </a:p>
        </p:txBody>
      </p:sp>
      <p:pic>
        <p:nvPicPr>
          <p:cNvPr id="34818" name="Picture 2" descr="Soubor:Flag of Russia.sv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57800" y="533400"/>
            <a:ext cx="2333178" cy="1554480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</p:pic>
      <p:pic>
        <p:nvPicPr>
          <p:cNvPr id="34820" name="Picture 4" descr="Soubor:Russian Federation (orthographic projection).sv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24400" y="2667000"/>
            <a:ext cx="3428999" cy="34290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Švýcarská konfederace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Švýcarský frank (CHF)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1 frank = 100 centů</a:t>
            </a:r>
            <a:endParaRPr lang="en-US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53000" y="2209800"/>
            <a:ext cx="35052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 smtClean="0"/>
              <a:t>http://cs.wikipedia.org/wiki/Soubor:Flag_of_Switzerland_(Pantone).svg</a:t>
            </a:r>
            <a:endParaRPr lang="en-US" sz="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53000" y="5181600"/>
            <a:ext cx="32766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 smtClean="0"/>
              <a:t>http://cs.wikipedia.org/wiki/Soubor:Europe_location_CHE.png</a:t>
            </a:r>
            <a:endParaRPr lang="en-US" sz="800" dirty="0"/>
          </a:p>
        </p:txBody>
      </p:sp>
      <p:pic>
        <p:nvPicPr>
          <p:cNvPr id="35842" name="Picture 2" descr="Soubor:Flag of Switzerland (Pantone).sv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3600" y="304800"/>
            <a:ext cx="1828799" cy="1828800"/>
          </a:xfrm>
          <a:prstGeom prst="rect">
            <a:avLst/>
          </a:prstGeom>
          <a:noFill/>
        </p:spPr>
      </p:pic>
      <p:pic>
        <p:nvPicPr>
          <p:cNvPr id="35844" name="Picture 4" descr="Soubor:Europe location CHE.pn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 l="18182" t="30303"/>
          <a:stretch>
            <a:fillRect/>
          </a:stretch>
        </p:blipFill>
        <p:spPr bwMode="auto">
          <a:xfrm>
            <a:off x="5105400" y="2743200"/>
            <a:ext cx="3339548" cy="21336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Chorvatsko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Kuna (HRK)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1 kuna = 100 lip</a:t>
            </a:r>
            <a:endParaRPr lang="en-US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81600" y="2133600"/>
            <a:ext cx="35052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 smtClean="0"/>
              <a:t>http://cs.wikipedia.org/wiki/Soubor:Flag_of_Croatia.svg</a:t>
            </a:r>
            <a:endParaRPr lang="en-US" sz="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29200" y="5105400"/>
            <a:ext cx="32766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 smtClean="0"/>
              <a:t>http://cs.wikipedia.org/wiki/Soubor:Europe_location_CRO.png</a:t>
            </a:r>
            <a:endParaRPr lang="en-US" sz="800" dirty="0"/>
          </a:p>
        </p:txBody>
      </p:sp>
      <p:pic>
        <p:nvPicPr>
          <p:cNvPr id="36866" name="Picture 2" descr="Soubor:Flag of Croatia.sv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05400" y="457200"/>
            <a:ext cx="3108960" cy="1554480"/>
          </a:xfrm>
          <a:prstGeom prst="rect">
            <a:avLst/>
          </a:prstGeom>
          <a:noFill/>
        </p:spPr>
      </p:pic>
      <p:pic>
        <p:nvPicPr>
          <p:cNvPr id="36868" name="Picture 4" descr="Soubor:Europe location CRO.pn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tretch>
            <a:fillRect/>
          </a:stretch>
        </p:blipFill>
        <p:spPr bwMode="auto">
          <a:xfrm>
            <a:off x="5105400" y="2667000"/>
            <a:ext cx="3048000" cy="2286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newsflash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Švédské království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Švédská koruna (SEK)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1 </a:t>
            </a:r>
            <a:r>
              <a:rPr lang="cs-CZ" dirty="0" err="1" smtClean="0"/>
              <a:t>kre</a:t>
            </a:r>
            <a:r>
              <a:rPr lang="cs-CZ" dirty="0" smtClean="0"/>
              <a:t> = 100 </a:t>
            </a:r>
            <a:r>
              <a:rPr lang="cs-CZ" dirty="0" err="1" smtClean="0"/>
              <a:t>öre</a:t>
            </a:r>
            <a:endParaRPr lang="en-US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81600" y="2209800"/>
            <a:ext cx="35052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 smtClean="0"/>
              <a:t>http://cs.wikipedia.org/wiki/Soubor:Flag_of_Sweden.svg</a:t>
            </a:r>
            <a:endParaRPr lang="en-US" sz="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05400" y="5334000"/>
            <a:ext cx="32766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 smtClean="0"/>
              <a:t>http://cs.wikipedia.org/wiki/Soubor:EU-Sweden.svg</a:t>
            </a:r>
            <a:endParaRPr lang="en-US" sz="800" dirty="0"/>
          </a:p>
        </p:txBody>
      </p:sp>
      <p:pic>
        <p:nvPicPr>
          <p:cNvPr id="37890" name="Picture 2" descr="Soubor:Flag of Sweden.sv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34000" y="533400"/>
            <a:ext cx="2487168" cy="1554480"/>
          </a:xfrm>
          <a:prstGeom prst="rect">
            <a:avLst/>
          </a:prstGeom>
          <a:noFill/>
        </p:spPr>
      </p:pic>
      <p:pic>
        <p:nvPicPr>
          <p:cNvPr id="37892" name="Picture 4" descr="Soubor:EU-Sweden.sv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105400" y="2743200"/>
            <a:ext cx="2828925" cy="238058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Dánské království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Dánská koruna (DKK)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1 </a:t>
            </a:r>
            <a:r>
              <a:rPr lang="cs-CZ" dirty="0" err="1" smtClean="0"/>
              <a:t>kr</a:t>
            </a:r>
            <a:r>
              <a:rPr lang="cs-CZ" dirty="0" smtClean="0"/>
              <a:t> = 100 </a:t>
            </a:r>
            <a:r>
              <a:rPr lang="cs-CZ" dirty="0" err="1" smtClean="0"/>
              <a:t>øre</a:t>
            </a:r>
            <a:endParaRPr lang="en-US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05400" y="2209800"/>
            <a:ext cx="35052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 smtClean="0"/>
              <a:t>http://cs.wikipedia.org/wiki/Soubor:Flag_of_Denmark.svg</a:t>
            </a:r>
            <a:endParaRPr lang="en-US" sz="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53000" y="5334000"/>
            <a:ext cx="32766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 smtClean="0"/>
              <a:t>http://cs.wikipedia.org/wiki/Soubor:EU_location_DEN.png</a:t>
            </a:r>
            <a:endParaRPr lang="en-US" sz="800" dirty="0"/>
          </a:p>
        </p:txBody>
      </p:sp>
      <p:pic>
        <p:nvPicPr>
          <p:cNvPr id="46082" name="Picture 2" descr="Soubor:Flag of Denmark.sv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34000" y="304800"/>
            <a:ext cx="2435136" cy="1842804"/>
          </a:xfrm>
          <a:prstGeom prst="rect">
            <a:avLst/>
          </a:prstGeom>
          <a:noFill/>
        </p:spPr>
      </p:pic>
      <p:pic>
        <p:nvPicPr>
          <p:cNvPr id="46084" name="Picture 4" descr="Soubor:EU location DEN.pn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800600" y="2743200"/>
            <a:ext cx="3352800" cy="25146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3" name="cashreg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Moldavsko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Moldavské </a:t>
            </a:r>
            <a:r>
              <a:rPr lang="cs-CZ" dirty="0" err="1" smtClean="0"/>
              <a:t>leu</a:t>
            </a:r>
            <a:r>
              <a:rPr lang="cs-CZ" dirty="0" smtClean="0"/>
              <a:t> (MLD)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1 </a:t>
            </a:r>
            <a:r>
              <a:rPr lang="cs-CZ" dirty="0" err="1" smtClean="0"/>
              <a:t>leu</a:t>
            </a:r>
            <a:r>
              <a:rPr lang="cs-CZ" dirty="0" smtClean="0"/>
              <a:t> = 100 </a:t>
            </a:r>
            <a:r>
              <a:rPr lang="cs-CZ" dirty="0" err="1" smtClean="0"/>
              <a:t>ban</a:t>
            </a:r>
            <a:endParaRPr lang="en-US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81600" y="2209800"/>
            <a:ext cx="35052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 smtClean="0"/>
              <a:t>http://cs.wikipedia.org/wiki/Soubor:Flag_of_Moldova.svg</a:t>
            </a:r>
            <a:endParaRPr lang="en-US" sz="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53000" y="5410200"/>
            <a:ext cx="32766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 smtClean="0"/>
              <a:t>http://cs.wikipedia.org/wiki/Soubor:Europe_location_MDA.png</a:t>
            </a:r>
            <a:endParaRPr lang="en-US" sz="800" dirty="0"/>
          </a:p>
        </p:txBody>
      </p:sp>
      <p:pic>
        <p:nvPicPr>
          <p:cNvPr id="43010" name="Picture 2" descr="Soubor:Flag of Moldova.sv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29200" y="457200"/>
            <a:ext cx="3108960" cy="1554480"/>
          </a:xfrm>
          <a:prstGeom prst="rect">
            <a:avLst/>
          </a:prstGeom>
          <a:noFill/>
        </p:spPr>
      </p:pic>
      <p:pic>
        <p:nvPicPr>
          <p:cNvPr id="43012" name="Picture 4" descr="Soubor:Europe location MDA.pn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53000" y="2743200"/>
            <a:ext cx="3384475" cy="253412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Lotyšsko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Lotyšský lat (LVL)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1 lat = 100 </a:t>
            </a:r>
            <a:r>
              <a:rPr lang="cs-CZ" dirty="0" err="1" smtClean="0"/>
              <a:t>santīmi</a:t>
            </a:r>
            <a:endParaRPr lang="en-US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81600" y="2209800"/>
            <a:ext cx="35052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 smtClean="0"/>
              <a:t>http://cs.wikipedia.org/wiki/Soubor:Flag_of_Latvia.svg</a:t>
            </a:r>
            <a:endParaRPr lang="en-US" sz="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05400" y="5334000"/>
            <a:ext cx="32766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 smtClean="0"/>
              <a:t>http://cs.wikipedia.org/wiki/Soubor:EU_location_LAT.png</a:t>
            </a:r>
            <a:endParaRPr lang="en-US" sz="800" dirty="0"/>
          </a:p>
        </p:txBody>
      </p:sp>
      <p:pic>
        <p:nvPicPr>
          <p:cNvPr id="44034" name="Picture 2" descr="Soubor:Flag of Latvia.sv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29200" y="609600"/>
            <a:ext cx="3108960" cy="1554480"/>
          </a:xfrm>
          <a:prstGeom prst="rect">
            <a:avLst/>
          </a:prstGeom>
          <a:noFill/>
        </p:spPr>
      </p:pic>
      <p:pic>
        <p:nvPicPr>
          <p:cNvPr id="44036" name="Picture 4" descr="Soubor:EU location LAT.pn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53000" y="2743200"/>
            <a:ext cx="3251200" cy="24384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Ukrajina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Ukrajinská hřivna (UAH)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1 ₴ = 100 </a:t>
            </a:r>
            <a:r>
              <a:rPr lang="cs-CZ" dirty="0" err="1" smtClean="0"/>
              <a:t>kopijek</a:t>
            </a:r>
            <a:endParaRPr lang="en-US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57800" y="2286000"/>
            <a:ext cx="35052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 smtClean="0"/>
              <a:t>http://cs.wikipedia.org/wiki/Soubor:Flag_of_Ukraine.svg</a:t>
            </a:r>
            <a:endParaRPr lang="en-US" sz="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05400" y="5334000"/>
            <a:ext cx="32766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 smtClean="0"/>
              <a:t>http://cs.wikipedia.org/wiki/Soubor:Europe_location_UKR.png</a:t>
            </a:r>
            <a:endParaRPr lang="en-US" sz="800" dirty="0"/>
          </a:p>
        </p:txBody>
      </p:sp>
      <p:pic>
        <p:nvPicPr>
          <p:cNvPr id="45058" name="Picture 2" descr="Soubor:Flag of Ukraine.sv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10200" y="457295"/>
            <a:ext cx="2561776" cy="1706785"/>
          </a:xfrm>
          <a:prstGeom prst="rect">
            <a:avLst/>
          </a:prstGeom>
          <a:noFill/>
        </p:spPr>
      </p:pic>
      <p:pic>
        <p:nvPicPr>
          <p:cNvPr id="45060" name="Picture 4" descr="Soubor:Europe location UKR.pn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105400" y="2743200"/>
            <a:ext cx="3251200" cy="24384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Bulharsko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Bulharský lev (BGN)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1 </a:t>
            </a:r>
            <a:r>
              <a:rPr lang="cs-CZ" i="1" dirty="0" err="1" smtClean="0"/>
              <a:t>лев</a:t>
            </a:r>
            <a:r>
              <a:rPr lang="cs-CZ" dirty="0" smtClean="0"/>
              <a:t>  = 100 stotinek</a:t>
            </a:r>
            <a:endParaRPr lang="en-US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81600" y="2209800"/>
            <a:ext cx="35052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 smtClean="0"/>
              <a:t>http://cs.wikipedia.org/wiki/Soubor:Flag_of_Bulgaria.svg</a:t>
            </a:r>
            <a:endParaRPr lang="en-US" sz="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57800" y="5334000"/>
            <a:ext cx="32766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 smtClean="0"/>
              <a:t>http://cs.wikipedia.org/wiki/Soubor:EU-Bulgaria.svg</a:t>
            </a:r>
            <a:endParaRPr lang="en-US" sz="800" dirty="0"/>
          </a:p>
        </p:txBody>
      </p:sp>
      <p:pic>
        <p:nvPicPr>
          <p:cNvPr id="41986" name="Picture 2" descr="Soubor:Flag of Bulgaria.sv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57800" y="533400"/>
            <a:ext cx="2590800" cy="1554480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</p:pic>
      <p:pic>
        <p:nvPicPr>
          <p:cNvPr id="41988" name="Picture 4" descr="Soubor:EU-Bulgaria.sv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53000" y="2590800"/>
            <a:ext cx="3209925" cy="270119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Směnárna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Obchodní místo pro výměnu bankovek a mincí různých měn.</a:t>
            </a:r>
          </a:p>
          <a:p>
            <a:endParaRPr lang="cs-CZ" dirty="0" smtClean="0"/>
          </a:p>
          <a:p>
            <a:r>
              <a:rPr lang="cs-CZ" dirty="0" smtClean="0"/>
              <a:t>Poměr mezi směňovanými bankovkami určuje kurzovní lístek.</a:t>
            </a:r>
            <a:endParaRPr lang="en-US" dirty="0"/>
          </a:p>
        </p:txBody>
      </p:sp>
    </p:spTree>
  </p:cSld>
  <p:clrMapOvr>
    <a:masterClrMapping/>
  </p:clrMapOvr>
  <p:transition spd="slow">
    <p:newsflash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457200"/>
            <a:ext cx="7467600" cy="655638"/>
          </a:xfrm>
        </p:spPr>
        <p:txBody>
          <a:bodyPr/>
          <a:lstStyle/>
          <a:p>
            <a:r>
              <a:rPr lang="cs-CZ" dirty="0" smtClean="0"/>
              <a:t>Kurzovní lístek – </a:t>
            </a:r>
            <a:r>
              <a:rPr lang="cs-CZ" sz="1800" dirty="0" smtClean="0"/>
              <a:t>Česká národní banka (19.4.2013)</a:t>
            </a:r>
            <a:endParaRPr lang="en-US" sz="1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838200" y="1447800"/>
          <a:ext cx="7239000" cy="5122128"/>
        </p:xfrm>
        <a:graphic>
          <a:graphicData uri="http://schemas.openxmlformats.org/drawingml/2006/table">
            <a:tbl>
              <a:tblPr>
                <a:tableStyleId>{8A107856-5554-42FB-B03E-39F5DBC370BA}</a:tableStyleId>
              </a:tblPr>
              <a:tblGrid>
                <a:gridCol w="1447800"/>
                <a:gridCol w="1447800"/>
                <a:gridCol w="1447800"/>
                <a:gridCol w="1447800"/>
                <a:gridCol w="1447800"/>
              </a:tblGrid>
              <a:tr h="112792">
                <a:tc>
                  <a:txBody>
                    <a:bodyPr/>
                    <a:lstStyle/>
                    <a:p>
                      <a:pPr algn="ctr"/>
                      <a:r>
                        <a:rPr lang="en-US" sz="1800" dirty="0" err="1">
                          <a:solidFill>
                            <a:srgbClr val="0070C0"/>
                          </a:solidFill>
                        </a:rPr>
                        <a:t>země</a:t>
                      </a:r>
                      <a:endParaRPr lang="en-US" sz="1800" dirty="0">
                        <a:solidFill>
                          <a:srgbClr val="0070C0"/>
                        </a:solidFill>
                      </a:endParaRP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 err="1">
                          <a:solidFill>
                            <a:srgbClr val="0070C0"/>
                          </a:solidFill>
                        </a:rPr>
                        <a:t>měna</a:t>
                      </a:r>
                      <a:endParaRPr lang="en-US" sz="1800" dirty="0">
                        <a:solidFill>
                          <a:srgbClr val="0070C0"/>
                        </a:solidFill>
                      </a:endParaRP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 err="1">
                          <a:solidFill>
                            <a:srgbClr val="0070C0"/>
                          </a:solidFill>
                        </a:rPr>
                        <a:t>množství</a:t>
                      </a:r>
                      <a:endParaRPr lang="en-US" sz="1800" dirty="0">
                        <a:solidFill>
                          <a:srgbClr val="0070C0"/>
                        </a:solidFill>
                      </a:endParaRP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 err="1">
                          <a:solidFill>
                            <a:srgbClr val="0070C0"/>
                          </a:solidFill>
                        </a:rPr>
                        <a:t>kód</a:t>
                      </a:r>
                      <a:endParaRPr lang="en-US" sz="1800" dirty="0">
                        <a:solidFill>
                          <a:srgbClr val="0070C0"/>
                        </a:solidFill>
                      </a:endParaRP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 err="1">
                          <a:solidFill>
                            <a:srgbClr val="0070C0"/>
                          </a:solidFill>
                        </a:rPr>
                        <a:t>kurz</a:t>
                      </a:r>
                      <a:endParaRPr lang="en-US" sz="1800" dirty="0">
                        <a:solidFill>
                          <a:srgbClr val="0070C0"/>
                        </a:solidFill>
                      </a:endParaRPr>
                    </a:p>
                  </a:txBody>
                  <a:tcPr marL="28668" marR="28668" marT="14334" marB="14334" anchor="ctr"/>
                </a:tc>
              </a:tr>
              <a:tr h="112792">
                <a:tc>
                  <a:txBody>
                    <a:bodyPr/>
                    <a:lstStyle/>
                    <a:p>
                      <a:r>
                        <a:rPr lang="en-US" sz="1800"/>
                        <a:t>Austrálie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r>
                        <a:rPr lang="en-US" sz="1800" dirty="0" err="1"/>
                        <a:t>dolar</a:t>
                      </a:r>
                      <a:endParaRPr lang="en-US" sz="1800" dirty="0"/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1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AUD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800"/>
                        <a:t>20,378</a:t>
                      </a:r>
                    </a:p>
                  </a:txBody>
                  <a:tcPr marL="28668" marR="28668" marT="14334" marB="14334" anchor="ctr"/>
                </a:tc>
              </a:tr>
              <a:tr h="112792">
                <a:tc>
                  <a:txBody>
                    <a:bodyPr/>
                    <a:lstStyle/>
                    <a:p>
                      <a:r>
                        <a:rPr lang="en-US" sz="1800"/>
                        <a:t>Brazílie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real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1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BRL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800"/>
                        <a:t>9,797</a:t>
                      </a:r>
                    </a:p>
                  </a:txBody>
                  <a:tcPr marL="28668" marR="28668" marT="14334" marB="14334" anchor="ctr"/>
                </a:tc>
              </a:tr>
              <a:tr h="188454">
                <a:tc>
                  <a:txBody>
                    <a:bodyPr/>
                    <a:lstStyle/>
                    <a:p>
                      <a:r>
                        <a:rPr lang="en-US" sz="1800"/>
                        <a:t>Bulharsko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lev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1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BGN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800"/>
                        <a:t>13,221</a:t>
                      </a:r>
                    </a:p>
                  </a:txBody>
                  <a:tcPr marL="28668" marR="28668" marT="14334" marB="14334" anchor="ctr"/>
                </a:tc>
              </a:tr>
              <a:tr h="112792">
                <a:tc>
                  <a:txBody>
                    <a:bodyPr/>
                    <a:lstStyle/>
                    <a:p>
                      <a:r>
                        <a:rPr lang="en-US" sz="1800"/>
                        <a:t>Čína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renminbi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1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CNY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800"/>
                        <a:t>3,192</a:t>
                      </a:r>
                    </a:p>
                  </a:txBody>
                  <a:tcPr marL="28668" marR="28668" marT="14334" marB="14334" anchor="ctr"/>
                </a:tc>
              </a:tr>
              <a:tr h="112792">
                <a:tc>
                  <a:txBody>
                    <a:bodyPr/>
                    <a:lstStyle/>
                    <a:p>
                      <a:r>
                        <a:rPr lang="en-US" sz="1800"/>
                        <a:t>Dánsko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koruna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1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DKK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800"/>
                        <a:t>3,468</a:t>
                      </a:r>
                    </a:p>
                  </a:txBody>
                  <a:tcPr marL="28668" marR="28668" marT="14334" marB="14334" anchor="ctr"/>
                </a:tc>
              </a:tr>
              <a:tr h="112792">
                <a:tc>
                  <a:txBody>
                    <a:bodyPr/>
                    <a:lstStyle/>
                    <a:p>
                      <a:r>
                        <a:rPr lang="en-US" sz="1800"/>
                        <a:t>EMU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euro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1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EUR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800"/>
                        <a:t>25,855</a:t>
                      </a:r>
                    </a:p>
                  </a:txBody>
                  <a:tcPr marL="28668" marR="28668" marT="14334" marB="14334" anchor="ctr"/>
                </a:tc>
              </a:tr>
              <a:tr h="112792">
                <a:tc>
                  <a:txBody>
                    <a:bodyPr/>
                    <a:lstStyle/>
                    <a:p>
                      <a:r>
                        <a:rPr lang="en-US" sz="1800"/>
                        <a:t>Filipíny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peso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100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PHP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800"/>
                        <a:t>47,921</a:t>
                      </a:r>
                    </a:p>
                  </a:txBody>
                  <a:tcPr marL="28668" marR="28668" marT="14334" marB="14334" anchor="ctr"/>
                </a:tc>
              </a:tr>
              <a:tr h="188454">
                <a:tc>
                  <a:txBody>
                    <a:bodyPr/>
                    <a:lstStyle/>
                    <a:p>
                      <a:r>
                        <a:rPr lang="en-US" sz="1800"/>
                        <a:t>Hongkong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dolar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1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HKD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800"/>
                        <a:t>2,539</a:t>
                      </a:r>
                    </a:p>
                  </a:txBody>
                  <a:tcPr marL="28668" marR="28668" marT="14334" marB="14334" anchor="ctr"/>
                </a:tc>
              </a:tr>
              <a:tr h="188454">
                <a:tc>
                  <a:txBody>
                    <a:bodyPr/>
                    <a:lstStyle/>
                    <a:p>
                      <a:r>
                        <a:rPr lang="en-US" sz="1800"/>
                        <a:t>Chorvatsko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kuna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1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HRK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800"/>
                        <a:t>3,404</a:t>
                      </a:r>
                    </a:p>
                  </a:txBody>
                  <a:tcPr marL="28668" marR="28668" marT="14334" marB="14334" anchor="ctr"/>
                </a:tc>
              </a:tr>
              <a:tr h="112792">
                <a:tc>
                  <a:txBody>
                    <a:bodyPr/>
                    <a:lstStyle/>
                    <a:p>
                      <a:r>
                        <a:rPr lang="en-US" sz="1800"/>
                        <a:t>Indie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rupie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100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INR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800"/>
                        <a:t>36,573</a:t>
                      </a:r>
                    </a:p>
                  </a:txBody>
                  <a:tcPr marL="28668" marR="28668" marT="14334" marB="14334" anchor="ctr"/>
                </a:tc>
              </a:tr>
              <a:tr h="112792">
                <a:tc>
                  <a:txBody>
                    <a:bodyPr/>
                    <a:lstStyle/>
                    <a:p>
                      <a:r>
                        <a:rPr lang="en-US" sz="1800"/>
                        <a:t>Indonesie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rupie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1000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IDR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800"/>
                        <a:t>2,030</a:t>
                      </a:r>
                    </a:p>
                  </a:txBody>
                  <a:tcPr marL="28668" marR="28668" marT="14334" marB="14334" anchor="ctr"/>
                </a:tc>
              </a:tr>
              <a:tr h="112792">
                <a:tc>
                  <a:txBody>
                    <a:bodyPr/>
                    <a:lstStyle/>
                    <a:p>
                      <a:r>
                        <a:rPr lang="en-US" sz="1800"/>
                        <a:t>Izrael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šekel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1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ILS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800"/>
                        <a:t>5,435</a:t>
                      </a:r>
                    </a:p>
                  </a:txBody>
                  <a:tcPr marL="28668" marR="28668" marT="14334" marB="14334" anchor="ctr"/>
                </a:tc>
              </a:tr>
              <a:tr h="112792">
                <a:tc>
                  <a:txBody>
                    <a:bodyPr/>
                    <a:lstStyle/>
                    <a:p>
                      <a:r>
                        <a:rPr lang="en-US" sz="1800"/>
                        <a:t>Japonsko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jen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100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JPY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800"/>
                        <a:t>19,861</a:t>
                      </a:r>
                    </a:p>
                  </a:txBody>
                  <a:tcPr marL="28668" marR="28668" marT="14334" marB="14334" anchor="ctr"/>
                </a:tc>
              </a:tr>
              <a:tr h="188454">
                <a:tc>
                  <a:txBody>
                    <a:bodyPr/>
                    <a:lstStyle/>
                    <a:p>
                      <a:r>
                        <a:rPr lang="en-US" sz="1800"/>
                        <a:t>Jihoafrická rep.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rand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1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ZAR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800"/>
                        <a:t>2,155</a:t>
                      </a:r>
                    </a:p>
                  </a:txBody>
                  <a:tcPr marL="28668" marR="28668" marT="14334" marB="14334" anchor="ctr"/>
                </a:tc>
              </a:tr>
              <a:tr h="188454">
                <a:tc>
                  <a:txBody>
                    <a:bodyPr/>
                    <a:lstStyle/>
                    <a:p>
                      <a:r>
                        <a:rPr lang="en-US" sz="1800"/>
                        <a:t>Jižní Korea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won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100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KRW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800" dirty="0"/>
                        <a:t>1,761</a:t>
                      </a:r>
                    </a:p>
                  </a:txBody>
                  <a:tcPr marL="28668" marR="28668" marT="14334" marB="14334" anchor="ctr"/>
                </a:tc>
              </a:tr>
            </a:tbl>
          </a:graphicData>
        </a:graphic>
      </p:graphicFrame>
    </p:spTree>
  </p:cSld>
  <p:clrMapOvr>
    <a:masterClrMapping/>
  </p:clrMapOvr>
  <p:transition spd="slow">
    <p:newsflash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914400" y="1143000"/>
          <a:ext cx="7239003" cy="5453784"/>
        </p:xfrm>
        <a:graphic>
          <a:graphicData uri="http://schemas.openxmlformats.org/drawingml/2006/table">
            <a:tbl>
              <a:tblPr>
                <a:tableStyleId>{8A107856-5554-42FB-B03E-39F5DBC370BA}</a:tableStyleId>
              </a:tblPr>
              <a:tblGrid>
                <a:gridCol w="1447803"/>
                <a:gridCol w="1447800"/>
                <a:gridCol w="1447800"/>
                <a:gridCol w="1447800"/>
                <a:gridCol w="1447800"/>
              </a:tblGrid>
              <a:tr h="112792">
                <a:tc>
                  <a:txBody>
                    <a:bodyPr/>
                    <a:lstStyle/>
                    <a:p>
                      <a:pPr algn="ctr"/>
                      <a:r>
                        <a:rPr lang="en-US" sz="1800" dirty="0" err="1">
                          <a:solidFill>
                            <a:srgbClr val="0070C0"/>
                          </a:solidFill>
                        </a:rPr>
                        <a:t>země</a:t>
                      </a:r>
                      <a:endParaRPr lang="en-US" sz="1800" dirty="0">
                        <a:solidFill>
                          <a:srgbClr val="0070C0"/>
                        </a:solidFill>
                      </a:endParaRP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 err="1">
                          <a:solidFill>
                            <a:srgbClr val="0070C0"/>
                          </a:solidFill>
                        </a:rPr>
                        <a:t>měna</a:t>
                      </a:r>
                      <a:endParaRPr lang="en-US" sz="1800" dirty="0">
                        <a:solidFill>
                          <a:srgbClr val="0070C0"/>
                        </a:solidFill>
                      </a:endParaRP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 err="1">
                          <a:solidFill>
                            <a:srgbClr val="0070C0"/>
                          </a:solidFill>
                        </a:rPr>
                        <a:t>množství</a:t>
                      </a:r>
                      <a:endParaRPr lang="en-US" sz="1800" dirty="0">
                        <a:solidFill>
                          <a:srgbClr val="0070C0"/>
                        </a:solidFill>
                      </a:endParaRP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 err="1">
                          <a:solidFill>
                            <a:srgbClr val="0070C0"/>
                          </a:solidFill>
                        </a:rPr>
                        <a:t>kód</a:t>
                      </a:r>
                      <a:endParaRPr lang="en-US" sz="1800" dirty="0">
                        <a:solidFill>
                          <a:srgbClr val="0070C0"/>
                        </a:solidFill>
                      </a:endParaRP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 err="1">
                          <a:solidFill>
                            <a:srgbClr val="0070C0"/>
                          </a:solidFill>
                        </a:rPr>
                        <a:t>kurz</a:t>
                      </a:r>
                      <a:endParaRPr lang="en-US" sz="1800" dirty="0">
                        <a:solidFill>
                          <a:srgbClr val="0070C0"/>
                        </a:solidFill>
                      </a:endParaRPr>
                    </a:p>
                  </a:txBody>
                  <a:tcPr marL="28668" marR="28668" marT="14334" marB="14334" anchor="ctr"/>
                </a:tc>
              </a:tr>
              <a:tr h="112792">
                <a:tc>
                  <a:txBody>
                    <a:bodyPr/>
                    <a:lstStyle/>
                    <a:p>
                      <a:r>
                        <a:rPr lang="en-US" sz="1800" dirty="0" err="1"/>
                        <a:t>Kanada</a:t>
                      </a:r>
                      <a:endParaRPr lang="en-US" sz="1800" dirty="0"/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dolar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1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CAD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800"/>
                        <a:t>19,235</a:t>
                      </a:r>
                    </a:p>
                  </a:txBody>
                  <a:tcPr marL="28668" marR="28668" marT="14334" marB="14334" anchor="ctr"/>
                </a:tc>
              </a:tr>
              <a:tr h="112792">
                <a:tc>
                  <a:txBody>
                    <a:bodyPr/>
                    <a:lstStyle/>
                    <a:p>
                      <a:r>
                        <a:rPr lang="en-US" sz="1800"/>
                        <a:t>Litva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litas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1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LTL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800"/>
                        <a:t>7,488</a:t>
                      </a:r>
                    </a:p>
                  </a:txBody>
                  <a:tcPr marL="28668" marR="28668" marT="14334" marB="14334" anchor="ctr"/>
                </a:tc>
              </a:tr>
              <a:tr h="112792">
                <a:tc>
                  <a:txBody>
                    <a:bodyPr/>
                    <a:lstStyle/>
                    <a:p>
                      <a:r>
                        <a:rPr lang="en-US" sz="1800"/>
                        <a:t>Lotyšsko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lat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1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LVL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800"/>
                        <a:t>36,925</a:t>
                      </a:r>
                    </a:p>
                  </a:txBody>
                  <a:tcPr marL="28668" marR="28668" marT="14334" marB="14334" anchor="ctr"/>
                </a:tc>
              </a:tr>
              <a:tr h="188454">
                <a:tc>
                  <a:txBody>
                    <a:bodyPr/>
                    <a:lstStyle/>
                    <a:p>
                      <a:r>
                        <a:rPr lang="en-US" sz="1800"/>
                        <a:t>Maďarsko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forint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100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HUF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800"/>
                        <a:t>8,668</a:t>
                      </a:r>
                    </a:p>
                  </a:txBody>
                  <a:tcPr marL="28668" marR="28668" marT="14334" marB="14334" anchor="ctr"/>
                </a:tc>
              </a:tr>
              <a:tr h="112792">
                <a:tc>
                  <a:txBody>
                    <a:bodyPr/>
                    <a:lstStyle/>
                    <a:p>
                      <a:r>
                        <a:rPr lang="en-US" sz="1800"/>
                        <a:t>Malajsie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ringgit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1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MYR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800"/>
                        <a:t>6,494</a:t>
                      </a:r>
                    </a:p>
                  </a:txBody>
                  <a:tcPr marL="28668" marR="28668" marT="14334" marB="14334" anchor="ctr"/>
                </a:tc>
              </a:tr>
              <a:tr h="112792">
                <a:tc>
                  <a:txBody>
                    <a:bodyPr/>
                    <a:lstStyle/>
                    <a:p>
                      <a:r>
                        <a:rPr lang="en-US" sz="1800"/>
                        <a:t>Mexiko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peso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1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MXN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800"/>
                        <a:t>1,612</a:t>
                      </a:r>
                    </a:p>
                  </a:txBody>
                  <a:tcPr marL="28668" marR="28668" marT="14334" marB="14334" anchor="ctr"/>
                </a:tc>
              </a:tr>
              <a:tr h="112792">
                <a:tc>
                  <a:txBody>
                    <a:bodyPr/>
                    <a:lstStyle/>
                    <a:p>
                      <a:r>
                        <a:rPr lang="en-US" sz="1800" dirty="0" err="1"/>
                        <a:t>Norsko</a:t>
                      </a:r>
                      <a:endParaRPr lang="en-US" sz="1800" dirty="0"/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koruna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1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NOK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800"/>
                        <a:t>3,404</a:t>
                      </a:r>
                    </a:p>
                  </a:txBody>
                  <a:tcPr marL="28668" marR="28668" marT="14334" marB="14334" anchor="ctr"/>
                </a:tc>
              </a:tr>
              <a:tr h="188454">
                <a:tc>
                  <a:txBody>
                    <a:bodyPr/>
                    <a:lstStyle/>
                    <a:p>
                      <a:r>
                        <a:rPr lang="en-US" sz="1800"/>
                        <a:t>Nový Zéland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dolar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1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NZD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800"/>
                        <a:t>16,699</a:t>
                      </a:r>
                    </a:p>
                  </a:txBody>
                  <a:tcPr marL="28668" marR="28668" marT="14334" marB="14334" anchor="ctr"/>
                </a:tc>
              </a:tr>
              <a:tr h="112792">
                <a:tc>
                  <a:txBody>
                    <a:bodyPr/>
                    <a:lstStyle/>
                    <a:p>
                      <a:r>
                        <a:rPr lang="en-US" sz="1800"/>
                        <a:t>Polsko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zlotý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1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PLN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800"/>
                        <a:t>6,306</a:t>
                      </a:r>
                    </a:p>
                  </a:txBody>
                  <a:tcPr marL="28668" marR="28668" marT="14334" marB="14334" anchor="ctr"/>
                </a:tc>
              </a:tr>
              <a:tr h="188454">
                <a:tc>
                  <a:txBody>
                    <a:bodyPr/>
                    <a:lstStyle/>
                    <a:p>
                      <a:r>
                        <a:rPr lang="en-US" sz="1800"/>
                        <a:t>Rumunsko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nové leu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1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RON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800"/>
                        <a:t>5,919</a:t>
                      </a:r>
                    </a:p>
                  </a:txBody>
                  <a:tcPr marL="28668" marR="28668" marT="14334" marB="14334" anchor="ctr"/>
                </a:tc>
              </a:tr>
              <a:tr h="112792">
                <a:tc>
                  <a:txBody>
                    <a:bodyPr/>
                    <a:lstStyle/>
                    <a:p>
                      <a:r>
                        <a:rPr lang="en-US" sz="1800"/>
                        <a:t>Rusko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rubl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100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RUB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800"/>
                        <a:t>62,599</a:t>
                      </a:r>
                    </a:p>
                  </a:txBody>
                  <a:tcPr marL="28668" marR="28668" marT="14334" marB="14334" anchor="ctr"/>
                </a:tc>
              </a:tr>
              <a:tr h="112792">
                <a:tc>
                  <a:txBody>
                    <a:bodyPr/>
                    <a:lstStyle/>
                    <a:p>
                      <a:r>
                        <a:rPr lang="en-US" sz="1800" dirty="0" err="1"/>
                        <a:t>Švédsko</a:t>
                      </a:r>
                      <a:endParaRPr lang="en-US" sz="1800" dirty="0"/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koruna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1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SEK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800"/>
                        <a:t>3,038</a:t>
                      </a:r>
                    </a:p>
                  </a:txBody>
                  <a:tcPr marL="28668" marR="28668" marT="14334" marB="14334" anchor="ctr"/>
                </a:tc>
              </a:tr>
              <a:tr h="188454">
                <a:tc>
                  <a:txBody>
                    <a:bodyPr/>
                    <a:lstStyle/>
                    <a:p>
                      <a:r>
                        <a:rPr lang="en-US" sz="1800"/>
                        <a:t>Švýcarsko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frank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1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CHF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800"/>
                        <a:t>21,233</a:t>
                      </a:r>
                    </a:p>
                  </a:txBody>
                  <a:tcPr marL="28668" marR="28668" marT="14334" marB="14334" anchor="ctr"/>
                </a:tc>
              </a:tr>
              <a:tr h="112792">
                <a:tc>
                  <a:txBody>
                    <a:bodyPr/>
                    <a:lstStyle/>
                    <a:p>
                      <a:r>
                        <a:rPr lang="en-US" sz="1800"/>
                        <a:t>Thajsko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baht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100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THB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800"/>
                        <a:t>68,921</a:t>
                      </a:r>
                    </a:p>
                  </a:txBody>
                  <a:tcPr marL="28668" marR="28668" marT="14334" marB="14334" anchor="ctr"/>
                </a:tc>
              </a:tr>
              <a:tr h="112792">
                <a:tc>
                  <a:txBody>
                    <a:bodyPr/>
                    <a:lstStyle/>
                    <a:p>
                      <a:r>
                        <a:rPr lang="en-US" sz="1800"/>
                        <a:t>Turecko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lira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1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TRY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800"/>
                        <a:t>10,971</a:t>
                      </a:r>
                    </a:p>
                  </a:txBody>
                  <a:tcPr marL="28668" marR="28668" marT="14334" marB="14334" anchor="ctr"/>
                </a:tc>
              </a:tr>
              <a:tr h="112792">
                <a:tc>
                  <a:txBody>
                    <a:bodyPr/>
                    <a:lstStyle/>
                    <a:p>
                      <a:r>
                        <a:rPr lang="en-US" sz="1800"/>
                        <a:t>USA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dolar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1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USD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800"/>
                        <a:t>19,715</a:t>
                      </a:r>
                    </a:p>
                  </a:txBody>
                  <a:tcPr marL="28668" marR="28668" marT="14334" marB="14334" anchor="ctr"/>
                </a:tc>
              </a:tr>
              <a:tr h="188454">
                <a:tc>
                  <a:txBody>
                    <a:bodyPr/>
                    <a:lstStyle/>
                    <a:p>
                      <a:r>
                        <a:rPr lang="en-US" sz="1400" dirty="0" err="1"/>
                        <a:t>Velká</a:t>
                      </a:r>
                      <a:r>
                        <a:rPr lang="en-US" sz="1400" dirty="0"/>
                        <a:t> </a:t>
                      </a:r>
                      <a:r>
                        <a:rPr lang="en-US" sz="1400" dirty="0" err="1"/>
                        <a:t>Británie</a:t>
                      </a:r>
                      <a:endParaRPr lang="en-US" sz="1400" dirty="0"/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libra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/>
                        <a:t>1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GBP</a:t>
                      </a:r>
                    </a:p>
                  </a:txBody>
                  <a:tcPr marL="28668" marR="28668" marT="14334" marB="14334"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800" dirty="0"/>
                        <a:t>30,264</a:t>
                      </a:r>
                    </a:p>
                  </a:txBody>
                  <a:tcPr marL="28668" marR="28668" marT="14334" marB="14334" anchor="ctr"/>
                </a:tc>
              </a:tr>
            </a:tbl>
          </a:graphicData>
        </a:graphic>
      </p:graphicFrame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838200" y="381000"/>
            <a:ext cx="7467600" cy="655638"/>
          </a:xfrm>
        </p:spPr>
        <p:txBody>
          <a:bodyPr/>
          <a:lstStyle/>
          <a:p>
            <a:r>
              <a:rPr lang="cs-CZ" dirty="0" smtClean="0"/>
              <a:t>Kurzovní lístek – </a:t>
            </a:r>
            <a:r>
              <a:rPr lang="cs-CZ" sz="1800" dirty="0" smtClean="0"/>
              <a:t>Česká národní banka (19.4.2013)</a:t>
            </a:r>
            <a:endParaRPr lang="en-US" sz="1800" dirty="0"/>
          </a:p>
        </p:txBody>
      </p:sp>
    </p:spTree>
  </p:cSld>
  <p:clrMapOvr>
    <a:masterClrMapping/>
  </p:clrMapOvr>
  <p:transition spd="slow">
    <p:newsflash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sz="1600" dirty="0" smtClean="0"/>
              <a:t>JAKEŠ, </a:t>
            </a:r>
            <a:r>
              <a:rPr lang="en-US" sz="1600" dirty="0" err="1" smtClean="0"/>
              <a:t>Petr</a:t>
            </a:r>
            <a:r>
              <a:rPr lang="en-US" sz="1600" dirty="0" smtClean="0"/>
              <a:t> a </a:t>
            </a:r>
            <a:r>
              <a:rPr lang="en-US" sz="1600" dirty="0" err="1" smtClean="0"/>
              <a:t>kol</a:t>
            </a:r>
            <a:r>
              <a:rPr lang="en-US" sz="1600" dirty="0" smtClean="0"/>
              <a:t>. </a:t>
            </a:r>
            <a:r>
              <a:rPr lang="en-US" sz="1600" i="1" dirty="0" err="1" smtClean="0"/>
              <a:t>Finanční</a:t>
            </a:r>
            <a:r>
              <a:rPr lang="en-US" sz="1600" i="1" dirty="0" smtClean="0"/>
              <a:t> </a:t>
            </a:r>
            <a:r>
              <a:rPr lang="en-US" sz="1600" i="1" dirty="0" err="1" smtClean="0"/>
              <a:t>gramotnost</a:t>
            </a:r>
            <a:r>
              <a:rPr lang="en-US" sz="1600" i="1" dirty="0" smtClean="0"/>
              <a:t> pro </a:t>
            </a:r>
            <a:r>
              <a:rPr lang="en-US" sz="1600" i="1" dirty="0" err="1" smtClean="0"/>
              <a:t>druhý</a:t>
            </a:r>
            <a:r>
              <a:rPr lang="en-US" sz="1600" i="1" dirty="0" smtClean="0"/>
              <a:t> </a:t>
            </a:r>
            <a:r>
              <a:rPr lang="en-US" sz="1600" i="1" dirty="0" err="1" smtClean="0"/>
              <a:t>stupeň</a:t>
            </a:r>
            <a:r>
              <a:rPr lang="en-US" sz="1600" i="1" dirty="0" smtClean="0"/>
              <a:t> </a:t>
            </a:r>
            <a:r>
              <a:rPr lang="en-US" sz="1600" i="1" dirty="0" err="1" smtClean="0"/>
              <a:t>základní</a:t>
            </a:r>
            <a:r>
              <a:rPr lang="en-US" sz="1600" i="1" dirty="0" smtClean="0"/>
              <a:t> </a:t>
            </a:r>
            <a:r>
              <a:rPr lang="en-US" sz="1600" i="1" dirty="0" err="1" smtClean="0"/>
              <a:t>školy</a:t>
            </a:r>
            <a:r>
              <a:rPr lang="en-US" sz="1600" dirty="0" smtClean="0"/>
              <a:t>. </a:t>
            </a:r>
            <a:r>
              <a:rPr lang="en-US" sz="1600" dirty="0" err="1" smtClean="0"/>
              <a:t>Praha</a:t>
            </a:r>
            <a:r>
              <a:rPr lang="en-US" sz="1600" dirty="0" smtClean="0"/>
              <a:t>: Fortuna, 2011, ISBN 978-80-7373-0889-5. </a:t>
            </a:r>
            <a:endParaRPr lang="cs-CZ" sz="1600" dirty="0" smtClean="0"/>
          </a:p>
          <a:p>
            <a:r>
              <a:rPr lang="en-US" sz="1600" dirty="0" smtClean="0"/>
              <a:t>AUTOR NEUVEDEN. </a:t>
            </a:r>
            <a:r>
              <a:rPr lang="en-US" sz="1600" i="1" dirty="0" err="1" smtClean="0"/>
              <a:t>Kurzy</a:t>
            </a:r>
            <a:r>
              <a:rPr lang="en-US" sz="1600" i="1" dirty="0" smtClean="0"/>
              <a:t> </a:t>
            </a:r>
            <a:r>
              <a:rPr lang="en-US" sz="1600" i="1" dirty="0" err="1" smtClean="0"/>
              <a:t>devizového</a:t>
            </a:r>
            <a:r>
              <a:rPr lang="en-US" sz="1600" i="1" dirty="0" smtClean="0"/>
              <a:t> </a:t>
            </a:r>
            <a:r>
              <a:rPr lang="en-US" sz="1600" i="1" dirty="0" err="1" smtClean="0"/>
              <a:t>trhu</a:t>
            </a:r>
            <a:r>
              <a:rPr lang="en-US" sz="1600" dirty="0" smtClean="0"/>
              <a:t> [online]. [cit. 2</a:t>
            </a:r>
            <a:r>
              <a:rPr lang="cs-CZ" sz="1600" dirty="0" smtClean="0"/>
              <a:t>0</a:t>
            </a:r>
            <a:r>
              <a:rPr lang="en-US" sz="1600" dirty="0" smtClean="0"/>
              <a:t>.4.2013]. </a:t>
            </a:r>
            <a:r>
              <a:rPr lang="en-US" sz="1600" dirty="0" err="1" smtClean="0"/>
              <a:t>Dostupný</a:t>
            </a:r>
            <a:r>
              <a:rPr lang="en-US" sz="1600" dirty="0" smtClean="0"/>
              <a:t> </a:t>
            </a:r>
            <a:r>
              <a:rPr lang="en-US" sz="1600" dirty="0" err="1" smtClean="0"/>
              <a:t>na</a:t>
            </a:r>
            <a:r>
              <a:rPr lang="en-US" sz="1600" dirty="0" smtClean="0"/>
              <a:t> WWW: http://www.cnb.cz/cs/financni_trhy/devizovy_trh/kurzy_devizoveho_trhu/denni_kurz.jsp </a:t>
            </a:r>
            <a:endParaRPr lang="cs-CZ" sz="1600" dirty="0" smtClean="0"/>
          </a:p>
          <a:p>
            <a:r>
              <a:rPr lang="cs-CZ" sz="1600" dirty="0" smtClean="0"/>
              <a:t>Obrázky – MS Office Klipart (není-li uvedeno jinak)</a:t>
            </a:r>
            <a:endParaRPr lang="en-US" sz="1600" dirty="0"/>
          </a:p>
        </p:txBody>
      </p:sp>
    </p:spTree>
  </p:cSld>
  <p:clrMapOvr>
    <a:masterClrMapping/>
  </p:clrMapOvr>
  <p:transition spd="slow">
    <p:newsflash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309</TotalTime>
  <Words>801</Words>
  <Application>Microsoft Office PowerPoint</Application>
  <PresentationFormat>Předvádění na obrazovce (4:3)</PresentationFormat>
  <Paragraphs>328</Paragraphs>
  <Slides>23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Arkýř</vt:lpstr>
      <vt:lpstr>Snímek 1</vt:lpstr>
      <vt:lpstr>Snímek 2</vt:lpstr>
      <vt:lpstr>Měna</vt:lpstr>
      <vt:lpstr>Snímek 4</vt:lpstr>
      <vt:lpstr>Česká republika</vt:lpstr>
      <vt:lpstr>Evropská unie</vt:lpstr>
      <vt:lpstr>Spojené státy americké</vt:lpstr>
      <vt:lpstr>Spojené království Velké Británie a Severního Irska</vt:lpstr>
      <vt:lpstr>Polská republika</vt:lpstr>
      <vt:lpstr>Maďarská republika</vt:lpstr>
      <vt:lpstr>Ruská federace</vt:lpstr>
      <vt:lpstr>Švýcarská konfederace</vt:lpstr>
      <vt:lpstr>Chorvatsko</vt:lpstr>
      <vt:lpstr>Švédské království</vt:lpstr>
      <vt:lpstr>Dánské království</vt:lpstr>
      <vt:lpstr>Moldavsko</vt:lpstr>
      <vt:lpstr>Lotyšsko</vt:lpstr>
      <vt:lpstr>Ukrajina</vt:lpstr>
      <vt:lpstr>Bulharsko</vt:lpstr>
      <vt:lpstr>Směnárna</vt:lpstr>
      <vt:lpstr>Kurzovní lístek – Česká národní banka (19.4.2013)</vt:lpstr>
      <vt:lpstr>Kurzovní lístek – Česká národní banka (19.4.2013)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České mince a bankovky</dc:title>
  <dc:creator>Veronika a Petr</dc:creator>
  <cp:lastModifiedBy>Veronika a Petr</cp:lastModifiedBy>
  <cp:revision>35</cp:revision>
  <dcterms:created xsi:type="dcterms:W3CDTF">2013-01-14T19:28:48Z</dcterms:created>
  <dcterms:modified xsi:type="dcterms:W3CDTF">2013-05-01T16:31:34Z</dcterms:modified>
</cp:coreProperties>
</file>