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1" r:id="rId2"/>
    <p:sldId id="272" r:id="rId3"/>
    <p:sldId id="256" r:id="rId4"/>
    <p:sldId id="257" r:id="rId5"/>
    <p:sldId id="258" r:id="rId6"/>
    <p:sldId id="259" r:id="rId7"/>
    <p:sldId id="261" r:id="rId8"/>
    <p:sldId id="262" r:id="rId9"/>
    <p:sldId id="264" r:id="rId10"/>
    <p:sldId id="270" r:id="rId11"/>
    <p:sldId id="260" r:id="rId12"/>
    <p:sldId id="263" r:id="rId13"/>
    <p:sldId id="265" r:id="rId14"/>
    <p:sldId id="267" r:id="rId15"/>
    <p:sldId id="269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4D4D4D"/>
    <a:srgbClr val="00CC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BF46E-7369-40CD-A4EF-595518B5422F}" type="datetimeFigureOut">
              <a:rPr lang="en-US" smtClean="0"/>
              <a:pPr/>
              <a:t>11/3/2013</a:t>
            </a:fld>
            <a:endParaRPr lang="en-US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B05567E-1BD1-4F14-85CA-A466FB0D738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BF46E-7369-40CD-A4EF-595518B5422F}" type="datetimeFigureOut">
              <a:rPr lang="en-US" smtClean="0"/>
              <a:pPr/>
              <a:t>11/3/2013</a:t>
            </a:fld>
            <a:endParaRPr lang="en-US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en-US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B05567E-1BD1-4F14-85CA-A466FB0D738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BF46E-7369-40CD-A4EF-595518B5422F}" type="datetimeFigureOut">
              <a:rPr lang="en-US" smtClean="0"/>
              <a:pPr/>
              <a:t>11/3/2013</a:t>
            </a:fld>
            <a:endParaRPr lang="en-US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05567E-1BD1-4F14-85CA-A466FB0D738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BF46E-7369-40CD-A4EF-595518B5422F}" type="datetimeFigureOut">
              <a:rPr lang="en-US" smtClean="0"/>
              <a:pPr/>
              <a:t>11/3/2013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05567E-1BD1-4F14-85CA-A466FB0D738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BF46E-7369-40CD-A4EF-595518B5422F}" type="datetimeFigureOut">
              <a:rPr lang="en-US" smtClean="0"/>
              <a:pPr/>
              <a:t>11/3/2013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B05567E-1BD1-4F14-85CA-A466FB0D738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slow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BF46E-7369-40CD-A4EF-595518B5422F}" type="datetimeFigureOut">
              <a:rPr lang="en-US" smtClean="0"/>
              <a:pPr/>
              <a:t>11/3/2013</a:t>
            </a:fld>
            <a:endParaRPr lang="en-US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05567E-1BD1-4F14-85CA-A466FB0D738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BF46E-7369-40CD-A4EF-595518B5422F}" type="datetimeFigureOut">
              <a:rPr lang="en-US" smtClean="0"/>
              <a:pPr/>
              <a:t>11/3/2013</a:t>
            </a:fld>
            <a:endParaRPr lang="en-US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05567E-1BD1-4F14-85CA-A466FB0D738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BF46E-7369-40CD-A4EF-595518B5422F}" type="datetimeFigureOut">
              <a:rPr lang="en-US" smtClean="0"/>
              <a:pPr/>
              <a:t>11/3/2013</a:t>
            </a:fld>
            <a:endParaRPr lang="en-US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05567E-1BD1-4F14-85CA-A466FB0D738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BF46E-7369-40CD-A4EF-595518B5422F}" type="datetimeFigureOut">
              <a:rPr lang="en-US" smtClean="0"/>
              <a:pPr/>
              <a:t>11/3/2013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05567E-1BD1-4F14-85CA-A466FB0D738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BF46E-7369-40CD-A4EF-595518B5422F}" type="datetimeFigureOut">
              <a:rPr lang="en-US" smtClean="0"/>
              <a:pPr/>
              <a:t>11/3/2013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05567E-1BD1-4F14-85CA-A466FB0D738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BF46E-7369-40CD-A4EF-595518B5422F}" type="datetimeFigureOut">
              <a:rPr lang="en-US" smtClean="0"/>
              <a:pPr/>
              <a:t>11/3/2013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05567E-1BD1-4F14-85CA-A466FB0D738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93BF46E-7369-40CD-A4EF-595518B5422F}" type="datetimeFigureOut">
              <a:rPr lang="en-US" smtClean="0"/>
              <a:pPr/>
              <a:t>11/3/2013</a:t>
            </a:fld>
            <a:endParaRPr lang="en-US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B05567E-1BD1-4F14-85CA-A466FB0D738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dissolve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1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33638" y="152400"/>
            <a:ext cx="4276725" cy="1038225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600200" y="1219200"/>
          <a:ext cx="5791200" cy="1003274"/>
        </p:xfrm>
        <a:graphic>
          <a:graphicData uri="http://schemas.openxmlformats.org/drawingml/2006/table">
            <a:tbl>
              <a:tblPr/>
              <a:tblGrid>
                <a:gridCol w="2171700"/>
                <a:gridCol w="3619500"/>
              </a:tblGrid>
              <a:tr h="237731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Základní škola a mateřská škola Libchavy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97739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Název a číslo projektu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EU peníze pro ZŠ Libchavy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CZ.1.07/1.4.00/21.3403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7731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III/2 Inovace a zkvalitnění výuky prostřednictvím ICT</a:t>
                      </a: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647700" y="2590800"/>
          <a:ext cx="7955280" cy="3048000"/>
        </p:xfrm>
        <a:graphic>
          <a:graphicData uri="http://schemas.openxmlformats.org/drawingml/2006/table">
            <a:tbl>
              <a:tblPr/>
              <a:tblGrid>
                <a:gridCol w="1680425"/>
                <a:gridCol w="6274855"/>
              </a:tblGrid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dirty="0">
                          <a:latin typeface="Calibri"/>
                          <a:ea typeface="Times New Roman"/>
                        </a:rPr>
                        <a:t>Název materiálu:</a:t>
                      </a:r>
                      <a:r>
                        <a:rPr lang="cs-CZ" sz="1200" dirty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latin typeface="Calibri"/>
                          <a:ea typeface="Times New Roman"/>
                        </a:rPr>
                        <a:t>Pořadí početních operací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>
                          <a:latin typeface="Calibri"/>
                          <a:ea typeface="Times New Roman"/>
                        </a:rPr>
                        <a:t>Číslo materiálu:</a:t>
                      </a:r>
                      <a:r>
                        <a:rPr lang="cs-CZ" sz="1200">
                          <a:latin typeface="Calibri"/>
                          <a:ea typeface="Times New Roman"/>
                        </a:rPr>
                        <a:t>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dirty="0" smtClean="0">
                          <a:latin typeface="Calibri"/>
                          <a:ea typeface="Times New Roman"/>
                        </a:rPr>
                        <a:t>VY_32_INOVACE</a:t>
                      </a:r>
                      <a:r>
                        <a:rPr lang="cs-CZ" sz="1200" b="1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_19_8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>
                          <a:latin typeface="Calibri"/>
                          <a:ea typeface="Times New Roman"/>
                        </a:rPr>
                        <a:t>Autor:</a:t>
                      </a:r>
                      <a:r>
                        <a:rPr lang="cs-CZ" sz="1200">
                          <a:latin typeface="Calibri"/>
                          <a:ea typeface="Times New Roman"/>
                        </a:rPr>
                        <a:t>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>
                          <a:latin typeface="Calibri"/>
                          <a:ea typeface="Times New Roman"/>
                        </a:rPr>
                        <a:t>Mgr. Veronika Vaňousová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>
                          <a:latin typeface="Calibri"/>
                          <a:ea typeface="Times New Roman"/>
                        </a:rPr>
                        <a:t>Datum vytvoření:</a:t>
                      </a:r>
                      <a:r>
                        <a:rPr lang="cs-CZ" sz="1200">
                          <a:latin typeface="Calibri"/>
                          <a:ea typeface="Times New Roman"/>
                        </a:rPr>
                        <a:t>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latin typeface="Calibri"/>
                          <a:ea typeface="Times New Roman"/>
                        </a:rPr>
                        <a:t>20.8.2013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>
                          <a:latin typeface="Calibri"/>
                          <a:ea typeface="Times New Roman"/>
                        </a:rPr>
                        <a:t>Vyučovací předmět:</a:t>
                      </a:r>
                      <a:r>
                        <a:rPr lang="cs-CZ" sz="1200">
                          <a:latin typeface="Calibri"/>
                          <a:ea typeface="Times New Roman"/>
                        </a:rPr>
                        <a:t>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latin typeface="Calibri"/>
                          <a:ea typeface="Times New Roman"/>
                        </a:rPr>
                        <a:t>Matematika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>
                          <a:latin typeface="Calibri"/>
                          <a:ea typeface="Times New Roman"/>
                        </a:rPr>
                        <a:t>Ročník:</a:t>
                      </a:r>
                      <a:r>
                        <a:rPr lang="cs-CZ" sz="1200">
                          <a:latin typeface="Calibri"/>
                          <a:ea typeface="Times New Roman"/>
                        </a:rPr>
                        <a:t>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latin typeface="Calibri"/>
                          <a:ea typeface="Times New Roman"/>
                        </a:rPr>
                        <a:t>6.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dirty="0">
                          <a:latin typeface="Calibri"/>
                          <a:ea typeface="Times New Roman"/>
                        </a:rPr>
                        <a:t>Vzdělávací oblast:</a:t>
                      </a:r>
                      <a:r>
                        <a:rPr lang="cs-CZ" sz="1200" dirty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Matematika a její aplikace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dirty="0">
                          <a:latin typeface="Calibri"/>
                          <a:ea typeface="Times New Roman"/>
                        </a:rPr>
                        <a:t>Vzdělávací obor:</a:t>
                      </a:r>
                      <a:r>
                        <a:rPr lang="cs-CZ" sz="1200" dirty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Matematika a její </a:t>
                      </a:r>
                      <a:r>
                        <a:rPr lang="cs-CZ" sz="120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aplikace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09600" y="1295400"/>
          <a:ext cx="7955280" cy="2891739"/>
        </p:xfrm>
        <a:graphic>
          <a:graphicData uri="http://schemas.openxmlformats.org/drawingml/2006/table">
            <a:tbl>
              <a:tblPr/>
              <a:tblGrid>
                <a:gridCol w="1680415"/>
                <a:gridCol w="6274865"/>
              </a:tblGrid>
              <a:tr h="37790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baseline="0" dirty="0">
                          <a:latin typeface="Calibri"/>
                          <a:ea typeface="Times New Roman"/>
                        </a:rPr>
                        <a:t>Tematický okruh:</a:t>
                      </a:r>
                      <a:r>
                        <a:rPr lang="cs-CZ" sz="1200" baseline="0" dirty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Číslo a proměnná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790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baseline="0">
                          <a:latin typeface="Calibri"/>
                          <a:ea typeface="Times New Roman"/>
                        </a:rPr>
                        <a:t>Téma:</a:t>
                      </a:r>
                      <a:r>
                        <a:rPr lang="cs-CZ" sz="1200" baseline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baseline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Přirozená čísla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848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baseline="0">
                          <a:latin typeface="Calibri"/>
                          <a:ea typeface="Times New Roman"/>
                        </a:rPr>
                        <a:t>Druh učebního materiálu:</a:t>
                      </a:r>
                      <a:r>
                        <a:rPr lang="cs-CZ" sz="1200" baseline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baseline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Prezentace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848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baseline="0">
                          <a:latin typeface="Calibri"/>
                          <a:ea typeface="Times New Roman"/>
                        </a:rPr>
                        <a:t>Potřebný čas pro výuku DUM:</a:t>
                      </a:r>
                      <a:r>
                        <a:rPr lang="cs-CZ" sz="1200" baseline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baseline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15 - 20 min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31520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200" b="1" baseline="0" dirty="0">
                          <a:latin typeface="Calibri"/>
                          <a:ea typeface="Calibri"/>
                          <a:cs typeface="Times New Roman"/>
                        </a:rPr>
                        <a:t>Anotace / Metodický list</a:t>
                      </a:r>
                      <a:r>
                        <a:rPr lang="cs-CZ" sz="1200" b="1" baseline="0" dirty="0" smtClean="0"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en-US" sz="1200" baseline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25474" marR="25474" marT="940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Prezentace 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slouží k opakování učiva z 5. ročníku 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– pořadí početních operací.</a:t>
                      </a:r>
                      <a:endParaRPr lang="cs-CZ" sz="1200" baseline="0" dirty="0" smtClean="0">
                        <a:latin typeface="Calibri"/>
                        <a:ea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Snímek 4 prezentuje motivační slovní úlohu.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Snímky 5 – 9 přinášejí příklady – řešené i k řešení. 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Snímek 10 přináší obtížnější příklady na doplnění znamének a závorek.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Snímky 11 – 14 obsahují řešení výše uvedených příkladů.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Pořadí početních operací</a:t>
            </a:r>
            <a:endParaRPr lang="en-US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Řešte úlohu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	Katka koupila 3 balíčky bonbónů po 16 Kč a 15 lízátek po 5 Kč. Kolik korun zaplatila?</a:t>
            </a:r>
          </a:p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r>
              <a:rPr lang="cs-CZ" dirty="0" smtClean="0"/>
              <a:t>	bonbony .... 3 bal. .... po 16 Kč</a:t>
            </a:r>
          </a:p>
          <a:p>
            <a:pPr>
              <a:buNone/>
            </a:pPr>
            <a:r>
              <a:rPr lang="cs-CZ" dirty="0" smtClean="0"/>
              <a:t>	lízátka ....... 15 ks ....  po 5 Kč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u="sng" dirty="0" smtClean="0"/>
              <a:t>zaplatila ...........................? Kč</a:t>
            </a:r>
          </a:p>
          <a:p>
            <a:pPr>
              <a:buNone/>
            </a:pPr>
            <a:r>
              <a:rPr lang="cs-CZ" dirty="0" smtClean="0"/>
              <a:t>	3 . 16 + 15 . 5 = 48 + 75 = </a:t>
            </a:r>
            <a:r>
              <a:rPr lang="cs-CZ" u="dbl" dirty="0" smtClean="0"/>
              <a:t>123</a:t>
            </a:r>
          </a:p>
          <a:p>
            <a:pPr>
              <a:buNone/>
            </a:pPr>
            <a:r>
              <a:rPr lang="cs-CZ" dirty="0" smtClean="0"/>
              <a:t>	Katka zaplatila 123 Kč.</a:t>
            </a:r>
            <a:endParaRPr lang="en-US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609600" y="2590800"/>
            <a:ext cx="82296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Násobení a dělení má přednost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2133600"/>
            <a:ext cx="8686800" cy="394652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800" dirty="0" smtClean="0">
                <a:solidFill>
                  <a:srgbClr val="FF0000"/>
                </a:solidFill>
              </a:rPr>
              <a:t>8 . 6 </a:t>
            </a:r>
            <a:r>
              <a:rPr lang="cs-CZ" sz="4800" dirty="0" smtClean="0"/>
              <a:t>+ </a:t>
            </a:r>
            <a:r>
              <a:rPr lang="cs-CZ" sz="4800" dirty="0" smtClean="0">
                <a:solidFill>
                  <a:srgbClr val="FFC000"/>
                </a:solidFill>
              </a:rPr>
              <a:t>5 . 7 </a:t>
            </a:r>
            <a:r>
              <a:rPr lang="cs-CZ" sz="4800" dirty="0" smtClean="0"/>
              <a:t>= </a:t>
            </a:r>
            <a:r>
              <a:rPr lang="cs-CZ" sz="4800" dirty="0" smtClean="0">
                <a:solidFill>
                  <a:srgbClr val="FF0000"/>
                </a:solidFill>
              </a:rPr>
              <a:t>48 </a:t>
            </a:r>
            <a:r>
              <a:rPr lang="cs-CZ" sz="4800" dirty="0" smtClean="0"/>
              <a:t>+ </a:t>
            </a:r>
            <a:r>
              <a:rPr lang="cs-CZ" sz="4800" dirty="0" smtClean="0">
                <a:solidFill>
                  <a:srgbClr val="FFC000"/>
                </a:solidFill>
              </a:rPr>
              <a:t>35</a:t>
            </a:r>
            <a:r>
              <a:rPr lang="cs-CZ" sz="4800" dirty="0" smtClean="0"/>
              <a:t> = </a:t>
            </a:r>
            <a:r>
              <a:rPr lang="cs-CZ" sz="4800" u="dbl" dirty="0" smtClean="0"/>
              <a:t>83</a:t>
            </a:r>
          </a:p>
          <a:p>
            <a:pPr>
              <a:buNone/>
            </a:pPr>
            <a:endParaRPr lang="cs-CZ" sz="2400" u="dbl" dirty="0" smtClean="0"/>
          </a:p>
          <a:p>
            <a:pPr>
              <a:buNone/>
            </a:pPr>
            <a:r>
              <a:rPr lang="cs-CZ" sz="4800" dirty="0" smtClean="0">
                <a:solidFill>
                  <a:srgbClr val="7030A0"/>
                </a:solidFill>
              </a:rPr>
              <a:t>64 : 8 </a:t>
            </a:r>
            <a:r>
              <a:rPr lang="cs-CZ" sz="4800" dirty="0" smtClean="0"/>
              <a:t>- </a:t>
            </a:r>
            <a:r>
              <a:rPr lang="cs-CZ" sz="4800" dirty="0" smtClean="0">
                <a:solidFill>
                  <a:srgbClr val="00CC00"/>
                </a:solidFill>
              </a:rPr>
              <a:t>15 : 5 </a:t>
            </a:r>
            <a:r>
              <a:rPr lang="cs-CZ" sz="4800" dirty="0" smtClean="0"/>
              <a:t>= </a:t>
            </a:r>
            <a:r>
              <a:rPr lang="cs-CZ" sz="4800" dirty="0" smtClean="0">
                <a:solidFill>
                  <a:srgbClr val="7030A0"/>
                </a:solidFill>
              </a:rPr>
              <a:t>8</a:t>
            </a:r>
            <a:r>
              <a:rPr lang="cs-CZ" sz="4800" dirty="0" smtClean="0"/>
              <a:t> – </a:t>
            </a:r>
            <a:r>
              <a:rPr lang="cs-CZ" sz="4800" dirty="0" smtClean="0">
                <a:solidFill>
                  <a:srgbClr val="00CC00"/>
                </a:solidFill>
              </a:rPr>
              <a:t>3</a:t>
            </a:r>
            <a:r>
              <a:rPr lang="cs-CZ" sz="4800" dirty="0" smtClean="0"/>
              <a:t> = </a:t>
            </a:r>
            <a:r>
              <a:rPr lang="cs-CZ" sz="4800" u="dbl" dirty="0" smtClean="0"/>
              <a:t>5 </a:t>
            </a:r>
          </a:p>
          <a:p>
            <a:pPr>
              <a:buNone/>
            </a:pPr>
            <a:endParaRPr lang="cs-CZ" sz="2400" u="dbl" dirty="0" smtClean="0"/>
          </a:p>
          <a:p>
            <a:pPr>
              <a:buNone/>
            </a:pPr>
            <a:r>
              <a:rPr lang="cs-CZ" sz="4800" dirty="0" smtClean="0">
                <a:solidFill>
                  <a:srgbClr val="FF0066"/>
                </a:solidFill>
              </a:rPr>
              <a:t>150 : 25 </a:t>
            </a:r>
            <a:r>
              <a:rPr lang="cs-CZ" sz="4800" dirty="0" smtClean="0"/>
              <a:t>+ </a:t>
            </a:r>
            <a:r>
              <a:rPr lang="cs-CZ" sz="4800" dirty="0" smtClean="0">
                <a:solidFill>
                  <a:srgbClr val="4D4D4D"/>
                </a:solidFill>
              </a:rPr>
              <a:t>4 . 9 </a:t>
            </a:r>
            <a:r>
              <a:rPr lang="cs-CZ" sz="4800" dirty="0" smtClean="0"/>
              <a:t>= </a:t>
            </a:r>
            <a:r>
              <a:rPr lang="cs-CZ" sz="4800" dirty="0" smtClean="0">
                <a:solidFill>
                  <a:srgbClr val="FF0066"/>
                </a:solidFill>
              </a:rPr>
              <a:t>6</a:t>
            </a:r>
            <a:r>
              <a:rPr lang="cs-CZ" sz="4800" dirty="0" smtClean="0"/>
              <a:t> + </a:t>
            </a:r>
            <a:r>
              <a:rPr lang="cs-CZ" sz="4800" dirty="0" smtClean="0">
                <a:solidFill>
                  <a:srgbClr val="4D4D4D"/>
                </a:solidFill>
              </a:rPr>
              <a:t>36</a:t>
            </a:r>
            <a:r>
              <a:rPr lang="cs-CZ" sz="4800" dirty="0" smtClean="0"/>
              <a:t> = </a:t>
            </a:r>
            <a:r>
              <a:rPr lang="cs-CZ" sz="4800" u="dbl" dirty="0" smtClean="0"/>
              <a:t>42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en-US" sz="4800" dirty="0"/>
          </a:p>
        </p:txBody>
      </p:sp>
      <p:pic>
        <p:nvPicPr>
          <p:cNvPr id="1027" name="Picture 3" descr="C:\Users\Veronika a Petr\AppData\Local\Microsoft\Windows\Temporary Internet Files\Content.IE5\7FBHNHPT\MC90036092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72400" y="228600"/>
            <a:ext cx="970178" cy="181325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Vypočítejte: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15 . 4 + 72 : 8 =		16 . 4 – 24 : 8 =</a:t>
            </a:r>
          </a:p>
          <a:p>
            <a:pPr>
              <a:buNone/>
            </a:pPr>
            <a:r>
              <a:rPr lang="cs-CZ" dirty="0" smtClean="0"/>
              <a:t>81 : 3 – 45 : 15 =		108 : 9 + 150 : 6 =</a:t>
            </a:r>
          </a:p>
          <a:p>
            <a:pPr>
              <a:buNone/>
            </a:pPr>
            <a:r>
              <a:rPr lang="cs-CZ" dirty="0" smtClean="0"/>
              <a:t>12 . 5 – 17 .2 =			49 :7 + 19 . 8 =</a:t>
            </a:r>
          </a:p>
          <a:p>
            <a:pPr>
              <a:buNone/>
            </a:pPr>
            <a:r>
              <a:rPr lang="cs-CZ" dirty="0" smtClean="0"/>
              <a:t>7 . 14 – 18 : 9 =		21 . 3 – 93 : 3 =</a:t>
            </a:r>
          </a:p>
          <a:p>
            <a:pPr>
              <a:buNone/>
            </a:pPr>
            <a:r>
              <a:rPr lang="cs-CZ" dirty="0" smtClean="0"/>
              <a:t>51 : 17 – 2 =			17 . 7 – 14 . 6 =</a:t>
            </a:r>
          </a:p>
          <a:p>
            <a:pPr>
              <a:buNone/>
            </a:pPr>
            <a:r>
              <a:rPr lang="cs-CZ" dirty="0" smtClean="0"/>
              <a:t>36 . 3 + 32 . 5 =		102 : 6 + 13 . 2 =</a:t>
            </a:r>
          </a:p>
          <a:p>
            <a:pPr>
              <a:buNone/>
            </a:pPr>
            <a:r>
              <a:rPr lang="cs-CZ" dirty="0" smtClean="0"/>
              <a:t>15 . 7 – 3 . 25 =		96 : 6 – 135 : 15 =</a:t>
            </a:r>
            <a:endParaRPr lang="en-US" dirty="0"/>
          </a:p>
        </p:txBody>
      </p:sp>
      <p:pic>
        <p:nvPicPr>
          <p:cNvPr id="2050" name="Picture 2" descr="C:\Users\Veronika a Petr\AppData\Local\Microsoft\Windows\Temporary Internet Files\Content.IE5\JQ96U9EY\MC900432648[2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29600" y="5867400"/>
            <a:ext cx="761857" cy="76185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Závorky mají přednost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2133600"/>
            <a:ext cx="8686800" cy="394652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dirty="0" smtClean="0"/>
              <a:t>8 . </a:t>
            </a:r>
            <a:r>
              <a:rPr lang="cs-CZ" sz="3600" dirty="0" smtClean="0">
                <a:solidFill>
                  <a:srgbClr val="FF0000"/>
                </a:solidFill>
              </a:rPr>
              <a:t>(6 + 5) </a:t>
            </a:r>
            <a:r>
              <a:rPr lang="cs-CZ" sz="3600" dirty="0" smtClean="0"/>
              <a:t>= 8 . </a:t>
            </a:r>
            <a:r>
              <a:rPr lang="cs-CZ" sz="3600" dirty="0" smtClean="0">
                <a:solidFill>
                  <a:srgbClr val="FF0000"/>
                </a:solidFill>
              </a:rPr>
              <a:t>11</a:t>
            </a:r>
            <a:r>
              <a:rPr lang="cs-CZ" sz="3600" dirty="0" smtClean="0"/>
              <a:t> = </a:t>
            </a:r>
            <a:r>
              <a:rPr lang="cs-CZ" sz="3600" u="dbl" dirty="0" smtClean="0"/>
              <a:t>88</a:t>
            </a:r>
          </a:p>
          <a:p>
            <a:pPr>
              <a:buNone/>
            </a:pPr>
            <a:endParaRPr lang="cs-CZ" sz="2400" u="dbl" dirty="0" smtClean="0"/>
          </a:p>
          <a:p>
            <a:pPr>
              <a:buNone/>
            </a:pPr>
            <a:r>
              <a:rPr lang="cs-CZ" sz="3600" dirty="0" smtClean="0"/>
              <a:t>64 : </a:t>
            </a:r>
            <a:r>
              <a:rPr lang="cs-CZ" sz="3600" dirty="0" smtClean="0">
                <a:solidFill>
                  <a:srgbClr val="FF0066"/>
                </a:solidFill>
              </a:rPr>
              <a:t>(15 – 7) </a:t>
            </a:r>
            <a:r>
              <a:rPr lang="cs-CZ" sz="3600" dirty="0" smtClean="0"/>
              <a:t>+ 3 = 64 : </a:t>
            </a:r>
            <a:r>
              <a:rPr lang="cs-CZ" sz="3600" dirty="0" smtClean="0">
                <a:solidFill>
                  <a:srgbClr val="FF0066"/>
                </a:solidFill>
              </a:rPr>
              <a:t>8</a:t>
            </a:r>
            <a:r>
              <a:rPr lang="cs-CZ" sz="3600" dirty="0" smtClean="0"/>
              <a:t> + 3 = 8 + 3 =</a:t>
            </a:r>
            <a:r>
              <a:rPr lang="cs-CZ" sz="3600" u="dbl" dirty="0" smtClean="0"/>
              <a:t>11 </a:t>
            </a:r>
          </a:p>
          <a:p>
            <a:pPr>
              <a:buNone/>
            </a:pPr>
            <a:endParaRPr lang="cs-CZ" sz="2400" u="dbl" dirty="0" smtClean="0"/>
          </a:p>
          <a:p>
            <a:pPr>
              <a:buNone/>
            </a:pPr>
            <a:r>
              <a:rPr lang="cs-CZ" sz="3900" dirty="0" smtClean="0">
                <a:solidFill>
                  <a:srgbClr val="00CC00"/>
                </a:solidFill>
              </a:rPr>
              <a:t>(150 + 25) </a:t>
            </a:r>
            <a:r>
              <a:rPr lang="cs-CZ" sz="3900" dirty="0" smtClean="0"/>
              <a:t>: </a:t>
            </a:r>
            <a:r>
              <a:rPr lang="cs-CZ" sz="3900" dirty="0" smtClean="0">
                <a:solidFill>
                  <a:srgbClr val="4D4D4D"/>
                </a:solidFill>
              </a:rPr>
              <a:t>(34 – 27) </a:t>
            </a:r>
            <a:r>
              <a:rPr lang="cs-CZ" sz="3900" dirty="0" smtClean="0"/>
              <a:t>= </a:t>
            </a:r>
            <a:r>
              <a:rPr lang="cs-CZ" sz="3900" dirty="0" smtClean="0">
                <a:solidFill>
                  <a:srgbClr val="00CC00"/>
                </a:solidFill>
              </a:rPr>
              <a:t>175</a:t>
            </a:r>
            <a:r>
              <a:rPr lang="cs-CZ" sz="3900" dirty="0" smtClean="0"/>
              <a:t> : </a:t>
            </a:r>
            <a:r>
              <a:rPr lang="cs-CZ" sz="3900" dirty="0" smtClean="0">
                <a:solidFill>
                  <a:srgbClr val="4D4D4D"/>
                </a:solidFill>
              </a:rPr>
              <a:t>7</a:t>
            </a:r>
            <a:r>
              <a:rPr lang="cs-CZ" sz="3900" dirty="0" smtClean="0"/>
              <a:t> = </a:t>
            </a:r>
            <a:r>
              <a:rPr lang="cs-CZ" sz="3900" u="dbl" dirty="0" smtClean="0"/>
              <a:t>42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en-US" sz="4800" dirty="0"/>
          </a:p>
        </p:txBody>
      </p:sp>
      <p:pic>
        <p:nvPicPr>
          <p:cNvPr id="1027" name="Picture 3" descr="C:\Users\Veronika a Petr\AppData\Local\Microsoft\Windows\Temporary Internet Files\Content.IE5\7FBHNHPT\MC90036092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72400" y="228600"/>
            <a:ext cx="970178" cy="181325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Vypočítejte: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3400" y="1554162"/>
            <a:ext cx="8458200" cy="452596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(5 + 18) . 3 =</a:t>
            </a:r>
          </a:p>
          <a:p>
            <a:pPr>
              <a:buNone/>
            </a:pPr>
            <a:r>
              <a:rPr lang="cs-CZ" dirty="0" smtClean="0"/>
              <a:t>14 . (29 – 25) + 16 =</a:t>
            </a:r>
          </a:p>
          <a:p>
            <a:pPr>
              <a:buNone/>
            </a:pPr>
            <a:r>
              <a:rPr lang="cs-CZ" dirty="0" smtClean="0"/>
              <a:t>9 . (4 + 15 . 2) =</a:t>
            </a:r>
          </a:p>
          <a:p>
            <a:pPr>
              <a:buNone/>
            </a:pPr>
            <a:r>
              <a:rPr lang="cs-CZ" dirty="0" smtClean="0"/>
              <a:t>6 + 11 . (28 – 13) =</a:t>
            </a:r>
          </a:p>
          <a:p>
            <a:pPr>
              <a:buNone/>
            </a:pPr>
            <a:r>
              <a:rPr lang="cs-CZ" dirty="0" smtClean="0"/>
              <a:t>176 : (32 – 28) =</a:t>
            </a:r>
          </a:p>
          <a:p>
            <a:pPr>
              <a:buNone/>
            </a:pPr>
            <a:r>
              <a:rPr lang="cs-CZ" dirty="0" smtClean="0"/>
              <a:t>72 : (158 – 149) + 12 . 2 =</a:t>
            </a:r>
          </a:p>
          <a:p>
            <a:pPr>
              <a:buNone/>
            </a:pPr>
            <a:r>
              <a:rPr lang="cs-CZ" dirty="0" smtClean="0"/>
              <a:t>23 + 7 . (6 + 12) =</a:t>
            </a:r>
          </a:p>
          <a:p>
            <a:pPr>
              <a:buNone/>
            </a:pPr>
            <a:r>
              <a:rPr lang="cs-CZ" dirty="0" smtClean="0"/>
              <a:t> </a:t>
            </a:r>
          </a:p>
        </p:txBody>
      </p:sp>
      <p:pic>
        <p:nvPicPr>
          <p:cNvPr id="4" name="Picture 2" descr="C:\Users\Veronika a Petr\AppData\Local\Microsoft\Windows\Temporary Internet Files\Content.IE5\JQ96U9EY\MC900432648[2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29600" y="5867400"/>
            <a:ext cx="761857" cy="76185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Vypočítejte: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3400" y="1981200"/>
            <a:ext cx="8458200" cy="409892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6 . 7 + 8 . 9 =  			15 : 3 + 12 . 4 =	</a:t>
            </a:r>
          </a:p>
          <a:p>
            <a:pPr>
              <a:buNone/>
            </a:pPr>
            <a:r>
              <a:rPr lang="cs-CZ" dirty="0" smtClean="0"/>
              <a:t>6 . (7 + 8) . 9 = 			15 : (3 + 12) . 4 =</a:t>
            </a:r>
          </a:p>
          <a:p>
            <a:pPr>
              <a:buNone/>
            </a:pPr>
            <a:r>
              <a:rPr lang="cs-CZ" dirty="0" smtClean="0"/>
              <a:t>(6 . 7 + 8) . 9 =			24 : 4 + </a:t>
            </a:r>
            <a:r>
              <a:rPr lang="cs-CZ" dirty="0" err="1" smtClean="0"/>
              <a:t>4</a:t>
            </a:r>
            <a:r>
              <a:rPr lang="cs-CZ" dirty="0" smtClean="0"/>
              <a:t> . 5 =</a:t>
            </a:r>
          </a:p>
          <a:p>
            <a:pPr>
              <a:buNone/>
            </a:pPr>
            <a:r>
              <a:rPr lang="cs-CZ" dirty="0" smtClean="0"/>
              <a:t>6 . (7 + 8 . 9) =			24 : (4 + </a:t>
            </a:r>
            <a:r>
              <a:rPr lang="cs-CZ" dirty="0" err="1" smtClean="0"/>
              <a:t>4</a:t>
            </a:r>
            <a:r>
              <a:rPr lang="cs-CZ" dirty="0" smtClean="0"/>
              <a:t>) . 5 =</a:t>
            </a:r>
          </a:p>
        </p:txBody>
      </p:sp>
      <p:pic>
        <p:nvPicPr>
          <p:cNvPr id="4" name="Picture 2" descr="C:\Users\Veronika a Petr\AppData\Local\Microsoft\Windows\Temporary Internet Files\Content.IE5\JQ96U9EY\MC900432648[2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29600" y="5867400"/>
            <a:ext cx="761857" cy="76185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doplňte znaménka a závorky tak, aby platila rovnost:</a:t>
            </a:r>
            <a:endParaRPr lang="en-US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71600" y="1554162"/>
            <a:ext cx="7620000" cy="4525963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pPr marL="514350" indent="-514350">
              <a:buNone/>
              <a:defRPr/>
            </a:pPr>
            <a:r>
              <a:rPr lang="cs-CZ" sz="4400" b="1" dirty="0" smtClean="0">
                <a:cs typeface="Arial" pitchFamily="34" charset="0"/>
              </a:rPr>
              <a:t>1    2    3    4    	=	1</a:t>
            </a:r>
          </a:p>
          <a:p>
            <a:pPr marL="514350" indent="-514350">
              <a:buNone/>
              <a:defRPr/>
            </a:pPr>
            <a:r>
              <a:rPr lang="cs-CZ" sz="4400" b="1" dirty="0" smtClean="0">
                <a:cs typeface="Arial" pitchFamily="34" charset="0"/>
              </a:rPr>
              <a:t>1    2    3    4    	=	2</a:t>
            </a:r>
          </a:p>
          <a:p>
            <a:pPr marL="514350" indent="-514350">
              <a:buNone/>
              <a:defRPr/>
            </a:pPr>
            <a:r>
              <a:rPr lang="cs-CZ" sz="4400" b="1" dirty="0" smtClean="0">
                <a:cs typeface="Arial" pitchFamily="34" charset="0"/>
              </a:rPr>
              <a:t>1    2    3    4    	=	3</a:t>
            </a:r>
          </a:p>
          <a:p>
            <a:pPr marL="514350" indent="-514350">
              <a:buNone/>
              <a:defRPr/>
            </a:pPr>
            <a:r>
              <a:rPr lang="cs-CZ" sz="4400" b="1" dirty="0" smtClean="0">
                <a:cs typeface="Arial" pitchFamily="34" charset="0"/>
              </a:rPr>
              <a:t>1    2    3    4  	=	</a:t>
            </a:r>
            <a:r>
              <a:rPr lang="cs-CZ" sz="4400" b="1" dirty="0" err="1" smtClean="0">
                <a:cs typeface="Arial" pitchFamily="34" charset="0"/>
              </a:rPr>
              <a:t>4</a:t>
            </a:r>
            <a:endParaRPr lang="cs-CZ" sz="4400" b="1" dirty="0" smtClean="0">
              <a:cs typeface="Arial" pitchFamily="34" charset="0"/>
            </a:endParaRPr>
          </a:p>
          <a:p>
            <a:pPr>
              <a:buNone/>
            </a:pPr>
            <a:r>
              <a:rPr lang="cs-CZ" sz="4400" b="1" dirty="0" smtClean="0"/>
              <a:t>1    2    3    4     =    5</a:t>
            </a:r>
            <a:endParaRPr lang="en-US" sz="4400" b="1" dirty="0"/>
          </a:p>
        </p:txBody>
      </p:sp>
      <p:pic>
        <p:nvPicPr>
          <p:cNvPr id="6" name="Picture 2" descr="C:\Users\Veronika a Petr\AppData\Local\Microsoft\Windows\Temporary Internet Files\Content.IE5\JQ96U9EY\MC900432648[2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29600" y="5867400"/>
            <a:ext cx="761857" cy="76185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15 . 4 + 72 : 8 = </a:t>
            </a:r>
            <a:r>
              <a:rPr lang="cs-CZ" u="dbl" dirty="0" smtClean="0">
                <a:solidFill>
                  <a:srgbClr val="FF0000"/>
                </a:solidFill>
              </a:rPr>
              <a:t>69</a:t>
            </a:r>
            <a:r>
              <a:rPr lang="cs-CZ" dirty="0" smtClean="0"/>
              <a:t>		16 . 4 – 24 : 8 = </a:t>
            </a:r>
            <a:r>
              <a:rPr lang="cs-CZ" u="dbl" dirty="0" smtClean="0">
                <a:solidFill>
                  <a:srgbClr val="FF0000"/>
                </a:solidFill>
              </a:rPr>
              <a:t>61</a:t>
            </a:r>
          </a:p>
          <a:p>
            <a:pPr>
              <a:buNone/>
            </a:pPr>
            <a:r>
              <a:rPr lang="cs-CZ" dirty="0" smtClean="0"/>
              <a:t>81 : 3 – 45 : 15 = </a:t>
            </a:r>
            <a:r>
              <a:rPr lang="cs-CZ" u="dbl" dirty="0" smtClean="0">
                <a:solidFill>
                  <a:srgbClr val="FF0000"/>
                </a:solidFill>
              </a:rPr>
              <a:t>24</a:t>
            </a:r>
            <a:r>
              <a:rPr lang="cs-CZ" dirty="0" smtClean="0"/>
              <a:t>		108 : 9 + 150 : 6 = </a:t>
            </a:r>
            <a:r>
              <a:rPr lang="cs-CZ" u="dbl" dirty="0" smtClean="0">
                <a:solidFill>
                  <a:srgbClr val="FF0000"/>
                </a:solidFill>
              </a:rPr>
              <a:t>37</a:t>
            </a:r>
          </a:p>
          <a:p>
            <a:pPr>
              <a:buNone/>
            </a:pPr>
            <a:r>
              <a:rPr lang="cs-CZ" dirty="0" smtClean="0"/>
              <a:t>12 . 5 – 17 .2 =	</a:t>
            </a:r>
            <a:r>
              <a:rPr lang="cs-CZ" u="dbl" dirty="0" smtClean="0">
                <a:solidFill>
                  <a:srgbClr val="FF0000"/>
                </a:solidFill>
              </a:rPr>
              <a:t>26</a:t>
            </a:r>
            <a:r>
              <a:rPr lang="cs-CZ" dirty="0" smtClean="0"/>
              <a:t>		49 :7 + 19 . 8 = </a:t>
            </a:r>
            <a:r>
              <a:rPr lang="cs-CZ" u="dbl" dirty="0" smtClean="0">
                <a:solidFill>
                  <a:srgbClr val="FF0000"/>
                </a:solidFill>
              </a:rPr>
              <a:t>159</a:t>
            </a:r>
          </a:p>
          <a:p>
            <a:pPr>
              <a:buNone/>
            </a:pPr>
            <a:r>
              <a:rPr lang="cs-CZ" dirty="0" smtClean="0"/>
              <a:t>7 . 14 – 18 : 9 = </a:t>
            </a:r>
            <a:r>
              <a:rPr lang="cs-CZ" u="dbl" dirty="0" smtClean="0">
                <a:solidFill>
                  <a:srgbClr val="FF0000"/>
                </a:solidFill>
              </a:rPr>
              <a:t>96</a:t>
            </a:r>
            <a:r>
              <a:rPr lang="cs-CZ" dirty="0" smtClean="0"/>
              <a:t>		21 . 3 – 93 : 3 = </a:t>
            </a:r>
            <a:r>
              <a:rPr lang="cs-CZ" u="dbl" dirty="0" smtClean="0">
                <a:solidFill>
                  <a:srgbClr val="FF0000"/>
                </a:solidFill>
              </a:rPr>
              <a:t>32</a:t>
            </a:r>
          </a:p>
          <a:p>
            <a:pPr>
              <a:buNone/>
            </a:pPr>
            <a:r>
              <a:rPr lang="cs-CZ" dirty="0" smtClean="0"/>
              <a:t>51 : 17 – 2 = </a:t>
            </a:r>
            <a:r>
              <a:rPr lang="cs-CZ" u="dbl" dirty="0" smtClean="0">
                <a:solidFill>
                  <a:srgbClr val="FF0000"/>
                </a:solidFill>
              </a:rPr>
              <a:t>1</a:t>
            </a:r>
            <a:r>
              <a:rPr lang="cs-CZ" dirty="0" smtClean="0"/>
              <a:t>			17 . 7 – 14 . 6 = </a:t>
            </a:r>
            <a:r>
              <a:rPr lang="cs-CZ" u="dbl" dirty="0" smtClean="0">
                <a:solidFill>
                  <a:srgbClr val="FF0000"/>
                </a:solidFill>
              </a:rPr>
              <a:t>35</a:t>
            </a:r>
          </a:p>
          <a:p>
            <a:pPr>
              <a:buNone/>
            </a:pPr>
            <a:r>
              <a:rPr lang="cs-CZ" dirty="0" smtClean="0"/>
              <a:t>36 . 3 + 32 . 5 = </a:t>
            </a:r>
            <a:r>
              <a:rPr lang="cs-CZ" u="dbl" dirty="0" smtClean="0">
                <a:solidFill>
                  <a:srgbClr val="FF0000"/>
                </a:solidFill>
              </a:rPr>
              <a:t>268	</a:t>
            </a:r>
            <a:r>
              <a:rPr lang="cs-CZ" dirty="0" smtClean="0"/>
              <a:t>	102 : 6 + 13 . 2 = </a:t>
            </a:r>
            <a:r>
              <a:rPr lang="cs-CZ" u="dbl" dirty="0" smtClean="0">
                <a:solidFill>
                  <a:srgbClr val="FF0000"/>
                </a:solidFill>
              </a:rPr>
              <a:t>43</a:t>
            </a:r>
          </a:p>
          <a:p>
            <a:pPr>
              <a:buNone/>
            </a:pPr>
            <a:r>
              <a:rPr lang="cs-CZ" dirty="0" smtClean="0"/>
              <a:t>15 . 7 – 3 . 25 = </a:t>
            </a:r>
            <a:r>
              <a:rPr lang="cs-CZ" u="dbl" dirty="0" smtClean="0">
                <a:solidFill>
                  <a:srgbClr val="FF0000"/>
                </a:solidFill>
              </a:rPr>
              <a:t>10</a:t>
            </a:r>
            <a:r>
              <a:rPr lang="cs-CZ" dirty="0" smtClean="0"/>
              <a:t>		96 : 6 – 135 : 15 = </a:t>
            </a:r>
            <a:r>
              <a:rPr lang="cs-CZ" u="dbl" dirty="0" smtClean="0">
                <a:solidFill>
                  <a:srgbClr val="FF0000"/>
                </a:solidFill>
              </a:rPr>
              <a:t>7</a:t>
            </a:r>
            <a:endParaRPr lang="en-US" u="dbl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Users\Veronika a Petr\AppData\Local\Microsoft\Windows\Temporary Internet Files\Content.IE5\GNU8NK42\MC900432671[3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05800" y="6019800"/>
            <a:ext cx="838200" cy="8382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3400" y="1554162"/>
            <a:ext cx="8458200" cy="452596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(5 + 18) . 3 = </a:t>
            </a:r>
            <a:r>
              <a:rPr lang="cs-CZ" u="dbl" dirty="0" smtClean="0">
                <a:solidFill>
                  <a:srgbClr val="FF0000"/>
                </a:solidFill>
              </a:rPr>
              <a:t>69</a:t>
            </a:r>
          </a:p>
          <a:p>
            <a:pPr>
              <a:buNone/>
            </a:pPr>
            <a:r>
              <a:rPr lang="cs-CZ" dirty="0" smtClean="0"/>
              <a:t>14 . (29 – 25) + 16 = </a:t>
            </a:r>
            <a:r>
              <a:rPr lang="cs-CZ" u="dbl" dirty="0" smtClean="0">
                <a:solidFill>
                  <a:srgbClr val="FF0000"/>
                </a:solidFill>
              </a:rPr>
              <a:t>72</a:t>
            </a:r>
          </a:p>
          <a:p>
            <a:pPr>
              <a:buNone/>
            </a:pPr>
            <a:r>
              <a:rPr lang="cs-CZ" dirty="0" smtClean="0"/>
              <a:t>9 . (4 + 15 . 2) = </a:t>
            </a:r>
            <a:r>
              <a:rPr lang="cs-CZ" u="dbl" dirty="0" smtClean="0">
                <a:solidFill>
                  <a:srgbClr val="FF0000"/>
                </a:solidFill>
              </a:rPr>
              <a:t>306</a:t>
            </a:r>
          </a:p>
          <a:p>
            <a:pPr>
              <a:buNone/>
            </a:pPr>
            <a:r>
              <a:rPr lang="cs-CZ" dirty="0" smtClean="0"/>
              <a:t>6 + 11 . (28 – 13) = </a:t>
            </a:r>
            <a:r>
              <a:rPr lang="cs-CZ" u="dbl" dirty="0" smtClean="0">
                <a:solidFill>
                  <a:srgbClr val="FF0000"/>
                </a:solidFill>
              </a:rPr>
              <a:t>171</a:t>
            </a:r>
          </a:p>
          <a:p>
            <a:pPr>
              <a:buNone/>
            </a:pPr>
            <a:r>
              <a:rPr lang="cs-CZ" dirty="0" smtClean="0"/>
              <a:t>176 : (32 – 28) = </a:t>
            </a:r>
            <a:r>
              <a:rPr lang="cs-CZ" u="dbl" dirty="0" smtClean="0">
                <a:solidFill>
                  <a:srgbClr val="FF0000"/>
                </a:solidFill>
              </a:rPr>
              <a:t>44</a:t>
            </a:r>
          </a:p>
          <a:p>
            <a:pPr>
              <a:buNone/>
            </a:pPr>
            <a:r>
              <a:rPr lang="cs-CZ" dirty="0" smtClean="0"/>
              <a:t>72 : (158 – 149) + 12 . 2 = </a:t>
            </a:r>
            <a:r>
              <a:rPr lang="cs-CZ" u="dbl" dirty="0" smtClean="0">
                <a:solidFill>
                  <a:srgbClr val="FF0000"/>
                </a:solidFill>
              </a:rPr>
              <a:t>32</a:t>
            </a:r>
          </a:p>
          <a:p>
            <a:pPr>
              <a:buNone/>
            </a:pPr>
            <a:r>
              <a:rPr lang="cs-CZ" dirty="0" smtClean="0"/>
              <a:t>23 + 7 . (6 + 12) = </a:t>
            </a:r>
            <a:r>
              <a:rPr lang="cs-CZ" u="dbl" dirty="0" smtClean="0">
                <a:solidFill>
                  <a:srgbClr val="FF0000"/>
                </a:solidFill>
              </a:rPr>
              <a:t>149</a:t>
            </a:r>
          </a:p>
          <a:p>
            <a:pPr>
              <a:buNone/>
            </a:pPr>
            <a:r>
              <a:rPr lang="cs-CZ" dirty="0" smtClean="0"/>
              <a:t> </a:t>
            </a:r>
          </a:p>
        </p:txBody>
      </p:sp>
      <p:pic>
        <p:nvPicPr>
          <p:cNvPr id="5" name="Picture 2" descr="C:\Users\Veronika a Petr\AppData\Local\Microsoft\Windows\Temporary Internet Files\Content.IE5\GNU8NK42\MC900432671[3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05800" y="6019800"/>
            <a:ext cx="838200" cy="8382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3400" y="1981200"/>
            <a:ext cx="8458200" cy="409892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6 . 7 + 8 . 9 =  </a:t>
            </a:r>
            <a:r>
              <a:rPr lang="cs-CZ" u="dbl" dirty="0" smtClean="0">
                <a:solidFill>
                  <a:srgbClr val="FF0000"/>
                </a:solidFill>
              </a:rPr>
              <a:t>114</a:t>
            </a:r>
            <a:r>
              <a:rPr lang="cs-CZ" dirty="0" smtClean="0"/>
              <a:t>		15 : 3 + 12 . 4 = </a:t>
            </a:r>
            <a:r>
              <a:rPr lang="cs-CZ" u="dbl" dirty="0" smtClean="0">
                <a:solidFill>
                  <a:srgbClr val="FF0000"/>
                </a:solidFill>
              </a:rPr>
              <a:t>53</a:t>
            </a:r>
            <a:r>
              <a:rPr lang="cs-CZ" dirty="0" smtClean="0"/>
              <a:t>	</a:t>
            </a:r>
          </a:p>
          <a:p>
            <a:pPr>
              <a:buNone/>
            </a:pPr>
            <a:r>
              <a:rPr lang="cs-CZ" dirty="0" smtClean="0"/>
              <a:t>6 . (7 + 8) . 9 = 	</a:t>
            </a:r>
            <a:r>
              <a:rPr lang="cs-CZ" u="dbl" dirty="0" smtClean="0">
                <a:solidFill>
                  <a:srgbClr val="FF0000"/>
                </a:solidFill>
              </a:rPr>
              <a:t>810</a:t>
            </a:r>
            <a:r>
              <a:rPr lang="cs-CZ" dirty="0" smtClean="0"/>
              <a:t>		15 : (3 + 12) . 4 = </a:t>
            </a:r>
            <a:r>
              <a:rPr lang="cs-CZ" u="dbl" dirty="0" err="1" smtClean="0">
                <a:solidFill>
                  <a:srgbClr val="FF0000"/>
                </a:solidFill>
              </a:rPr>
              <a:t>4</a:t>
            </a:r>
            <a:endParaRPr lang="cs-CZ" u="dbl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smtClean="0"/>
              <a:t>(6 . 7 + 8) . 9 =	</a:t>
            </a:r>
            <a:r>
              <a:rPr lang="cs-CZ" u="dbl" dirty="0" smtClean="0">
                <a:solidFill>
                  <a:srgbClr val="FF0000"/>
                </a:solidFill>
              </a:rPr>
              <a:t>450</a:t>
            </a:r>
            <a:r>
              <a:rPr lang="cs-CZ" dirty="0" smtClean="0"/>
              <a:t>		24 : 4 + </a:t>
            </a:r>
            <a:r>
              <a:rPr lang="cs-CZ" dirty="0" err="1" smtClean="0"/>
              <a:t>4</a:t>
            </a:r>
            <a:r>
              <a:rPr lang="cs-CZ" dirty="0" smtClean="0"/>
              <a:t> . 5 = </a:t>
            </a:r>
            <a:r>
              <a:rPr lang="cs-CZ" u="dbl" dirty="0" smtClean="0">
                <a:solidFill>
                  <a:srgbClr val="FF0000"/>
                </a:solidFill>
              </a:rPr>
              <a:t>26</a:t>
            </a:r>
          </a:p>
          <a:p>
            <a:pPr>
              <a:buNone/>
            </a:pPr>
            <a:r>
              <a:rPr lang="cs-CZ" dirty="0" smtClean="0"/>
              <a:t>6 . (7 + 8 . 9) =	</a:t>
            </a:r>
            <a:r>
              <a:rPr lang="cs-CZ" u="dbl" dirty="0" smtClean="0">
                <a:solidFill>
                  <a:srgbClr val="FF0000"/>
                </a:solidFill>
              </a:rPr>
              <a:t>474</a:t>
            </a:r>
            <a:r>
              <a:rPr lang="cs-CZ" dirty="0" smtClean="0"/>
              <a:t>		24 : (4 + </a:t>
            </a:r>
            <a:r>
              <a:rPr lang="cs-CZ" dirty="0" err="1" smtClean="0"/>
              <a:t>4</a:t>
            </a:r>
            <a:r>
              <a:rPr lang="cs-CZ" dirty="0" smtClean="0"/>
              <a:t>) . 5 = </a:t>
            </a:r>
            <a:r>
              <a:rPr lang="cs-CZ" u="dbl" dirty="0" smtClean="0">
                <a:solidFill>
                  <a:srgbClr val="FF0000"/>
                </a:solidFill>
              </a:rPr>
              <a:t>15</a:t>
            </a:r>
          </a:p>
        </p:txBody>
      </p:sp>
      <p:pic>
        <p:nvPicPr>
          <p:cNvPr id="5" name="Picture 2" descr="C:\Users\Veronika a Petr\AppData\Local\Microsoft\Windows\Temporary Internet Files\Content.IE5\GNU8NK42\MC900432671[3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05800" y="6019800"/>
            <a:ext cx="838200" cy="8382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Řešení: 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71600" y="1554162"/>
            <a:ext cx="7620000" cy="4525963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pPr marL="514350" indent="-514350">
              <a:buNone/>
              <a:defRPr/>
            </a:pPr>
            <a:r>
              <a:rPr lang="cs-CZ" sz="4400" b="1" dirty="0" smtClean="0">
                <a:solidFill>
                  <a:srgbClr val="FF0000"/>
                </a:solidFill>
                <a:cs typeface="Arial" pitchFamily="34" charset="0"/>
              </a:rPr>
              <a:t>1 . 2 + 3 – 4 = 1</a:t>
            </a:r>
          </a:p>
          <a:p>
            <a:pPr marL="514350" indent="-514350">
              <a:buNone/>
              <a:defRPr/>
            </a:pPr>
            <a:r>
              <a:rPr lang="cs-CZ" sz="4400" b="1" dirty="0" smtClean="0">
                <a:solidFill>
                  <a:srgbClr val="FF0000"/>
                </a:solidFill>
                <a:cs typeface="Arial" pitchFamily="34" charset="0"/>
              </a:rPr>
              <a:t>1 . 2 . 3 – 4 = 2</a:t>
            </a:r>
          </a:p>
          <a:p>
            <a:pPr marL="514350" indent="-514350">
              <a:buNone/>
              <a:defRPr/>
            </a:pPr>
            <a:r>
              <a:rPr lang="cs-CZ" sz="4400" b="1" dirty="0" smtClean="0">
                <a:solidFill>
                  <a:srgbClr val="FF0000"/>
                </a:solidFill>
                <a:cs typeface="Arial" pitchFamily="34" charset="0"/>
              </a:rPr>
              <a:t>1 + 2 . 3 – 4 =	3</a:t>
            </a:r>
          </a:p>
          <a:p>
            <a:pPr marL="514350" indent="-514350">
              <a:buNone/>
              <a:defRPr/>
            </a:pPr>
            <a:r>
              <a:rPr lang="cs-CZ" sz="4400" b="1" dirty="0" smtClean="0">
                <a:solidFill>
                  <a:srgbClr val="FF0000"/>
                </a:solidFill>
                <a:cs typeface="Arial" pitchFamily="34" charset="0"/>
              </a:rPr>
              <a:t>(1 + 2) : 3 . 4 =	</a:t>
            </a:r>
            <a:r>
              <a:rPr lang="cs-CZ" sz="4400" b="1" dirty="0" err="1" smtClean="0">
                <a:solidFill>
                  <a:srgbClr val="FF0000"/>
                </a:solidFill>
                <a:cs typeface="Arial" pitchFamily="34" charset="0"/>
              </a:rPr>
              <a:t>4</a:t>
            </a:r>
            <a:endParaRPr lang="cs-CZ" sz="4400" b="1" dirty="0" smtClean="0">
              <a:solidFill>
                <a:srgbClr val="FF0000"/>
              </a:solidFill>
              <a:cs typeface="Arial" pitchFamily="34" charset="0"/>
            </a:endParaRPr>
          </a:p>
          <a:p>
            <a:pPr>
              <a:buNone/>
            </a:pPr>
            <a:r>
              <a:rPr lang="cs-CZ" sz="4400" b="1" dirty="0" smtClean="0">
                <a:solidFill>
                  <a:srgbClr val="FF0000"/>
                </a:solidFill>
              </a:rPr>
              <a:t>(1 + 2) . 3  - 4 = 5</a:t>
            </a:r>
            <a:endParaRPr lang="en-US" sz="4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dirty="0" smtClean="0"/>
              <a:t>COUFALOVÁ, Jana a </a:t>
            </a:r>
            <a:r>
              <a:rPr lang="en-US" sz="2000" dirty="0" err="1" smtClean="0"/>
              <a:t>kol</a:t>
            </a:r>
            <a:r>
              <a:rPr lang="en-US" sz="2000" dirty="0" smtClean="0"/>
              <a:t>. </a:t>
            </a:r>
            <a:r>
              <a:rPr lang="en-US" sz="2000" i="1" dirty="0" err="1" smtClean="0"/>
              <a:t>Matematika</a:t>
            </a:r>
            <a:r>
              <a:rPr lang="en-US" sz="2000" i="1" dirty="0" smtClean="0"/>
              <a:t> pro </a:t>
            </a:r>
            <a:r>
              <a:rPr lang="en-US" sz="2000" i="1" dirty="0" err="1" smtClean="0"/>
              <a:t>šestý</a:t>
            </a:r>
            <a:r>
              <a:rPr lang="en-US" sz="2000" i="1" dirty="0" smtClean="0"/>
              <a:t> </a:t>
            </a:r>
            <a:r>
              <a:rPr lang="en-US" sz="2000" i="1" dirty="0" err="1" smtClean="0"/>
              <a:t>ročník</a:t>
            </a:r>
            <a:r>
              <a:rPr lang="en-US" sz="2000" i="1" dirty="0" smtClean="0"/>
              <a:t> </a:t>
            </a:r>
            <a:r>
              <a:rPr lang="en-US" sz="2000" i="1" dirty="0" err="1" smtClean="0"/>
              <a:t>základní</a:t>
            </a:r>
            <a:r>
              <a:rPr lang="en-US" sz="2000" i="1" dirty="0" smtClean="0"/>
              <a:t> </a:t>
            </a:r>
            <a:r>
              <a:rPr lang="en-US" sz="2000" i="1" dirty="0" err="1" smtClean="0"/>
              <a:t>školy</a:t>
            </a:r>
            <a:r>
              <a:rPr lang="en-US" sz="2000" dirty="0" smtClean="0"/>
              <a:t>. </a:t>
            </a:r>
            <a:r>
              <a:rPr lang="en-US" sz="2000" dirty="0" err="1" smtClean="0"/>
              <a:t>Praha</a:t>
            </a:r>
            <a:r>
              <a:rPr lang="en-US" sz="2000" dirty="0" smtClean="0"/>
              <a:t>: Fortuna, 1998, </a:t>
            </a:r>
            <a:r>
              <a:rPr lang="cs-CZ" sz="2000" dirty="0" smtClean="0"/>
              <a:t>216 s., </a:t>
            </a:r>
            <a:r>
              <a:rPr lang="en-US" sz="2000" dirty="0" smtClean="0"/>
              <a:t>ISBN </a:t>
            </a:r>
            <a:r>
              <a:rPr lang="en-US" sz="2000" dirty="0" smtClean="0"/>
              <a:t>80-7168-588-7. </a:t>
            </a:r>
            <a:endParaRPr lang="cs-CZ" dirty="0" smtClean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1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Motiv1</Template>
  <TotalTime>206</TotalTime>
  <Words>519</Words>
  <Application>Microsoft Office PowerPoint</Application>
  <PresentationFormat>Předvádění na obrazovce (4:3)</PresentationFormat>
  <Paragraphs>118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Motiv1</vt:lpstr>
      <vt:lpstr>Snímek 1</vt:lpstr>
      <vt:lpstr>Snímek 2</vt:lpstr>
      <vt:lpstr>Pořadí početních operací</vt:lpstr>
      <vt:lpstr>Řešte úlohu</vt:lpstr>
      <vt:lpstr>Násobení a dělení má přednost</vt:lpstr>
      <vt:lpstr>Vypočítejte:</vt:lpstr>
      <vt:lpstr>Závorky mají přednost</vt:lpstr>
      <vt:lpstr>Vypočítejte:</vt:lpstr>
      <vt:lpstr>Vypočítejte:</vt:lpstr>
      <vt:lpstr>doplňte znaménka a závorky tak, aby platila rovnost:</vt:lpstr>
      <vt:lpstr>řešení:</vt:lpstr>
      <vt:lpstr>řešení:</vt:lpstr>
      <vt:lpstr>řešení:</vt:lpstr>
      <vt:lpstr>Řešení: 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Pořadí početních operací</dc:title>
  <dc:creator>Veronika a Petr</dc:creator>
  <cp:lastModifiedBy>Veronika a Petr</cp:lastModifiedBy>
  <cp:revision>12</cp:revision>
  <dcterms:created xsi:type="dcterms:W3CDTF">2013-10-28T09:16:22Z</dcterms:created>
  <dcterms:modified xsi:type="dcterms:W3CDTF">2013-11-03T20:44:29Z</dcterms:modified>
</cp:coreProperties>
</file>