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9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  <p:sldId id="269" r:id="rId13"/>
    <p:sldId id="270" r:id="rId14"/>
    <p:sldId id="271" r:id="rId15"/>
    <p:sldId id="265" r:id="rId16"/>
    <p:sldId id="264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>
      <p:cViewPr varScale="1">
        <p:scale>
          <a:sx n="68" d="100"/>
          <a:sy n="68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668C-0823-4D3C-9FB6-F15AA6F5C1DA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6AEA3-105E-41FC-8690-4C98F7B9B8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Vlastnosti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početních operací – sčítání a odčítání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_19_9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22.8.2013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4363923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Přirozená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30 - 40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opakování učiva z 5. ročníku – vlastnosti početních operací sčítání a odčítání.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připomíná pojmy sčítanec a  součet, předkládá 12 jednoduchých příkladů k výpočtu (zpaměti nebo písemně do sešitu – kontrola dle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snímku11)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5 připomíná komutativnost operace sčítání.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 6 připomíná asociativnost operace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sčítání, předkládá 8 příkladů k výpočtu ( kontrola dle snímku 12).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7 připomíná pojmy menšenec, menšitel a  rozdíl, předkládá 12 jednoduchých příkladů k výpočtu (zpaměti nebo písemně do sešitu – kontrola dle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snímku 13).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8 připomíná vlastnosti operace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odčítání, předkládá 8 příkladů k výpočtu ( kontrola dle snímku 14).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9 a 10 předkládají k řešení součtové pyramidy (řešení na snímcích 15 a 16) – tyto snímky lze před vyučováním vytisknout a předložit žákům jako pracovní list k doplnění.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11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–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16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obsahují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řešení příkladů.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POČETNÍCH OPERACÍ – sčítání a odčítání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učiva</a:t>
            </a:r>
            <a:endParaRPr lang="en-US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sČÍTÁNÍ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28 + 35 = 63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SČÍTANEC	         </a:t>
            </a:r>
            <a:r>
              <a:rPr lang="cs-CZ" sz="2800" dirty="0" err="1" smtClean="0"/>
              <a:t>SČÍTANEC</a:t>
            </a:r>
            <a:r>
              <a:rPr lang="cs-CZ" sz="2800" dirty="0" smtClean="0"/>
              <a:t>	      SOUČET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272 + 524		89 + 42		</a:t>
            </a:r>
            <a:r>
              <a:rPr lang="cs-CZ" sz="2400" dirty="0" smtClean="0"/>
              <a:t>791 </a:t>
            </a:r>
            <a:r>
              <a:rPr lang="cs-CZ" sz="2400" dirty="0" smtClean="0"/>
              <a:t>+ 236</a:t>
            </a:r>
          </a:p>
          <a:p>
            <a:r>
              <a:rPr lang="cs-CZ" sz="2400" dirty="0" smtClean="0"/>
              <a:t>84 + 39		459 + 73		</a:t>
            </a:r>
            <a:r>
              <a:rPr lang="cs-CZ" sz="2400" dirty="0" smtClean="0"/>
              <a:t>86 </a:t>
            </a:r>
            <a:r>
              <a:rPr lang="cs-CZ" sz="2400" dirty="0" smtClean="0"/>
              <a:t>+ 77</a:t>
            </a:r>
          </a:p>
          <a:p>
            <a:r>
              <a:rPr lang="cs-CZ" sz="2400" dirty="0" smtClean="0"/>
              <a:t>112 + 888		36 + 46		</a:t>
            </a:r>
            <a:r>
              <a:rPr lang="cs-CZ" sz="2400" dirty="0" smtClean="0"/>
              <a:t>783 </a:t>
            </a:r>
            <a:r>
              <a:rPr lang="cs-CZ" sz="2400" dirty="0" smtClean="0"/>
              <a:t>+ 291</a:t>
            </a:r>
          </a:p>
          <a:p>
            <a:r>
              <a:rPr lang="cs-CZ" sz="2400" dirty="0" smtClean="0"/>
              <a:t>631 + 52		666 + 444		</a:t>
            </a:r>
            <a:r>
              <a:rPr lang="cs-CZ" sz="2400" dirty="0" smtClean="0"/>
              <a:t>1215 </a:t>
            </a:r>
            <a:r>
              <a:rPr lang="cs-CZ" sz="2400" dirty="0" smtClean="0"/>
              <a:t>+ 815</a:t>
            </a:r>
            <a:endParaRPr lang="en-US" sz="2400" dirty="0"/>
          </a:p>
        </p:txBody>
      </p:sp>
      <p:pic>
        <p:nvPicPr>
          <p:cNvPr id="5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50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sČÍTÁNÍ</a:t>
            </a:r>
            <a:r>
              <a:rPr lang="cs-CZ" dirty="0" smtClean="0"/>
              <a:t> – záměna sčítanců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1200"/>
            <a:ext cx="8686800" cy="126523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6000" dirty="0" smtClean="0"/>
              <a:t>370 + 450 = </a:t>
            </a:r>
            <a:r>
              <a:rPr lang="cs-CZ" sz="6000" dirty="0" err="1" smtClean="0"/>
              <a:t>450</a:t>
            </a:r>
            <a:r>
              <a:rPr lang="cs-CZ" sz="6000" dirty="0" smtClean="0"/>
              <a:t> + 370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34290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sČÍTÁNÍ</a:t>
            </a: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– přičítání nuly</a:t>
            </a:r>
            <a:endParaRPr kumimoji="0" lang="en-US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4800" y="4724400"/>
            <a:ext cx="8686800" cy="1265238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97 + 0 = </a:t>
            </a:r>
            <a:r>
              <a:rPr kumimoji="0" lang="cs-CZ" sz="6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+ 97 = </a:t>
            </a:r>
            <a:r>
              <a:rPr kumimoji="0" lang="cs-CZ" sz="6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97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sČÍTÁNÍ</a:t>
            </a:r>
            <a:r>
              <a:rPr lang="cs-CZ" dirty="0" smtClean="0"/>
              <a:t> – sdružování sčítanců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1200"/>
            <a:ext cx="8686800" cy="1265238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sz="6000" dirty="0" smtClean="0"/>
              <a:t>(34 + 8) + 16 = 34 + (8 + 16)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600" y="3657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Sčítejte výhodně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620 + 840 + 80		82 + 45 + 18</a:t>
            </a:r>
          </a:p>
          <a:p>
            <a:r>
              <a:rPr lang="cs-CZ" sz="2400" dirty="0" smtClean="0"/>
              <a:t>98 + 0 + 16 + 2		99 + 23 + 1</a:t>
            </a:r>
          </a:p>
          <a:p>
            <a:r>
              <a:rPr lang="cs-CZ" sz="2400" dirty="0" smtClean="0"/>
              <a:t>5400 + 90 + 1600		7200 + 4600 + 2800</a:t>
            </a:r>
          </a:p>
          <a:p>
            <a:r>
              <a:rPr lang="cs-CZ" sz="2400" dirty="0" smtClean="0"/>
              <a:t>450 + 150 + 60		850 + 290 + 150</a:t>
            </a:r>
          </a:p>
        </p:txBody>
      </p:sp>
      <p:pic>
        <p:nvPicPr>
          <p:cNvPr id="5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4857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odčÍTÁNÍ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125 - 38 = 87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 MENŠENEC       MENŠITEL          ROZDÍL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529 – 272 		89 - 42		</a:t>
            </a:r>
            <a:r>
              <a:rPr lang="cs-CZ" sz="2400" dirty="0" smtClean="0"/>
              <a:t>791 </a:t>
            </a:r>
            <a:r>
              <a:rPr lang="cs-CZ" sz="2400" dirty="0" smtClean="0"/>
              <a:t>- 236</a:t>
            </a:r>
          </a:p>
          <a:p>
            <a:r>
              <a:rPr lang="cs-CZ" sz="2400" dirty="0" smtClean="0"/>
              <a:t>84 - 39		459 - 73		</a:t>
            </a:r>
            <a:r>
              <a:rPr lang="cs-CZ" sz="2400" dirty="0" smtClean="0"/>
              <a:t>86 </a:t>
            </a:r>
            <a:r>
              <a:rPr lang="cs-CZ" sz="2400" dirty="0" smtClean="0"/>
              <a:t>- 77</a:t>
            </a:r>
          </a:p>
          <a:p>
            <a:r>
              <a:rPr lang="cs-CZ" sz="2400" dirty="0" smtClean="0"/>
              <a:t>888 - 112 		69 - 46		</a:t>
            </a:r>
            <a:r>
              <a:rPr lang="cs-CZ" sz="2400" dirty="0" smtClean="0"/>
              <a:t>783 </a:t>
            </a:r>
            <a:r>
              <a:rPr lang="cs-CZ" sz="2400" dirty="0" smtClean="0"/>
              <a:t>- 291</a:t>
            </a:r>
          </a:p>
          <a:p>
            <a:r>
              <a:rPr lang="cs-CZ" sz="2400" dirty="0" smtClean="0"/>
              <a:t>631 - 52		666 - 444		</a:t>
            </a:r>
            <a:r>
              <a:rPr lang="cs-CZ" sz="2400" dirty="0" smtClean="0"/>
              <a:t>1215 </a:t>
            </a:r>
            <a:r>
              <a:rPr lang="cs-CZ" sz="2400" dirty="0" smtClean="0"/>
              <a:t>- 815</a:t>
            </a:r>
            <a:endParaRPr lang="en-US" sz="2400" dirty="0"/>
          </a:p>
        </p:txBody>
      </p:sp>
      <p:pic>
        <p:nvPicPr>
          <p:cNvPr id="5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4857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odčÍTÁNÍ</a:t>
            </a:r>
            <a:r>
              <a:rPr lang="cs-CZ" dirty="0" smtClean="0"/>
              <a:t> - VLASTNOSTI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odčítání nemůžeme zaměnit pořadí čísel!</a:t>
            </a:r>
          </a:p>
          <a:p>
            <a:r>
              <a:rPr lang="cs-CZ" sz="2800" dirty="0" smtClean="0"/>
              <a:t>Při odčítání nemůžeme čísla libovolně sdružovat!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3352800"/>
            <a:ext cx="8229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:</a:t>
            </a:r>
          </a:p>
          <a:p>
            <a:endParaRPr lang="cs-CZ" sz="2400" dirty="0" smtClean="0"/>
          </a:p>
          <a:p>
            <a:r>
              <a:rPr lang="cs-CZ" sz="2400" dirty="0" smtClean="0"/>
              <a:t>37 – 25 				</a:t>
            </a:r>
            <a:r>
              <a:rPr lang="cs-CZ" sz="2400" dirty="0" err="1" smtClean="0"/>
              <a:t>25</a:t>
            </a:r>
            <a:r>
              <a:rPr lang="cs-CZ" sz="2400" dirty="0" smtClean="0"/>
              <a:t> – 37</a:t>
            </a:r>
          </a:p>
          <a:p>
            <a:r>
              <a:rPr lang="cs-CZ" sz="2400" dirty="0" smtClean="0"/>
              <a:t>863 – 741				</a:t>
            </a:r>
            <a:r>
              <a:rPr lang="cs-CZ" sz="2400" dirty="0" err="1" smtClean="0"/>
              <a:t>741</a:t>
            </a:r>
            <a:r>
              <a:rPr lang="cs-CZ" sz="2400" dirty="0" smtClean="0"/>
              <a:t> – 863</a:t>
            </a:r>
          </a:p>
          <a:p>
            <a:endParaRPr lang="cs-CZ" sz="2400" dirty="0" smtClean="0"/>
          </a:p>
          <a:p>
            <a:r>
              <a:rPr lang="cs-CZ" sz="2400" dirty="0" smtClean="0"/>
              <a:t>(74 – 25) – 18			74 – (25 – 18)</a:t>
            </a:r>
          </a:p>
          <a:p>
            <a:r>
              <a:rPr lang="cs-CZ" sz="2400" dirty="0" smtClean="0"/>
              <a:t>590 – (365 – 126)			(590 – 365) - 126</a:t>
            </a:r>
          </a:p>
        </p:txBody>
      </p:sp>
      <p:pic>
        <p:nvPicPr>
          <p:cNvPr id="5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4857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Doplňte sčítací pyramidu:</a:t>
            </a: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05000" y="2286000"/>
          <a:ext cx="5334000" cy="336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</a:tblGrid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15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26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4857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Doplňte sčítací pyramidu:</a:t>
            </a: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05000" y="2286000"/>
          <a:ext cx="5334000" cy="336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</a:tblGrid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1164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258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300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218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135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29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63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Veronika a Petr\AppData\Local\Microsoft\Windows\Temporary Internet Files\Content.IE5\R1RZ7N85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1" y="5714857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sČÍTÁNÍ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28 + 35 = 63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SČÍTANEC	         </a:t>
            </a:r>
            <a:r>
              <a:rPr lang="cs-CZ" sz="2800" dirty="0" err="1" smtClean="0"/>
              <a:t>SČÍTANEC</a:t>
            </a:r>
            <a:r>
              <a:rPr lang="cs-CZ" sz="2800" dirty="0" smtClean="0"/>
              <a:t>	      SOUČET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272 + </a:t>
            </a:r>
            <a:r>
              <a:rPr lang="cs-CZ" sz="2400" dirty="0" smtClean="0"/>
              <a:t>524 = </a:t>
            </a:r>
            <a:r>
              <a:rPr lang="cs-CZ" sz="2400" dirty="0" smtClean="0">
                <a:solidFill>
                  <a:srgbClr val="FF0000"/>
                </a:solidFill>
              </a:rPr>
              <a:t>796</a:t>
            </a:r>
            <a:r>
              <a:rPr lang="cs-CZ" sz="2400" dirty="0" smtClean="0"/>
              <a:t>	89 + </a:t>
            </a:r>
            <a:r>
              <a:rPr lang="cs-CZ" sz="2400" dirty="0" smtClean="0"/>
              <a:t>42 = </a:t>
            </a:r>
            <a:r>
              <a:rPr lang="cs-CZ" sz="2400" dirty="0" smtClean="0">
                <a:solidFill>
                  <a:srgbClr val="FF0000"/>
                </a:solidFill>
              </a:rPr>
              <a:t>131</a:t>
            </a:r>
            <a:r>
              <a:rPr lang="cs-CZ" sz="2400" dirty="0" smtClean="0"/>
              <a:t>	</a:t>
            </a:r>
            <a:r>
              <a:rPr lang="cs-CZ" sz="2400" dirty="0" smtClean="0"/>
              <a:t>791 </a:t>
            </a:r>
            <a:r>
              <a:rPr lang="cs-CZ" sz="2400" dirty="0" smtClean="0"/>
              <a:t>+ </a:t>
            </a:r>
            <a:r>
              <a:rPr lang="cs-CZ" sz="2400" dirty="0" smtClean="0"/>
              <a:t>236 = </a:t>
            </a:r>
            <a:r>
              <a:rPr lang="cs-CZ" sz="2400" dirty="0" smtClean="0">
                <a:solidFill>
                  <a:srgbClr val="FF0000"/>
                </a:solidFill>
              </a:rPr>
              <a:t>1027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84 + </a:t>
            </a:r>
            <a:r>
              <a:rPr lang="cs-CZ" sz="2400" dirty="0" smtClean="0"/>
              <a:t>39 = </a:t>
            </a:r>
            <a:r>
              <a:rPr lang="cs-CZ" sz="2400" dirty="0" smtClean="0">
                <a:solidFill>
                  <a:srgbClr val="FF0000"/>
                </a:solidFill>
              </a:rPr>
              <a:t>123</a:t>
            </a:r>
            <a:r>
              <a:rPr lang="cs-CZ" sz="2400" dirty="0" smtClean="0"/>
              <a:t>	459 + </a:t>
            </a:r>
            <a:r>
              <a:rPr lang="cs-CZ" sz="2400" dirty="0" smtClean="0"/>
              <a:t>73 = </a:t>
            </a:r>
            <a:r>
              <a:rPr lang="cs-CZ" sz="2400" dirty="0" smtClean="0">
                <a:solidFill>
                  <a:srgbClr val="FF0000"/>
                </a:solidFill>
              </a:rPr>
              <a:t>532</a:t>
            </a:r>
            <a:r>
              <a:rPr lang="cs-CZ" sz="2400" dirty="0" smtClean="0"/>
              <a:t>	86 + </a:t>
            </a:r>
            <a:r>
              <a:rPr lang="cs-CZ" sz="2400" dirty="0" smtClean="0"/>
              <a:t>77 = </a:t>
            </a:r>
            <a:r>
              <a:rPr lang="cs-CZ" sz="2400" dirty="0" smtClean="0">
                <a:solidFill>
                  <a:srgbClr val="FF0000"/>
                </a:solidFill>
              </a:rPr>
              <a:t>163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112 + </a:t>
            </a:r>
            <a:r>
              <a:rPr lang="cs-CZ" sz="2400" dirty="0" smtClean="0"/>
              <a:t>888 = </a:t>
            </a:r>
            <a:r>
              <a:rPr lang="cs-CZ" sz="2400" dirty="0" smtClean="0">
                <a:solidFill>
                  <a:srgbClr val="FF0000"/>
                </a:solidFill>
              </a:rPr>
              <a:t>1000</a:t>
            </a:r>
            <a:r>
              <a:rPr lang="cs-CZ" sz="2400" dirty="0" smtClean="0"/>
              <a:t>	36 + </a:t>
            </a:r>
            <a:r>
              <a:rPr lang="cs-CZ" sz="2400" dirty="0" smtClean="0"/>
              <a:t>46 =</a:t>
            </a:r>
            <a:r>
              <a:rPr lang="cs-CZ" sz="2400" dirty="0" smtClean="0">
                <a:solidFill>
                  <a:srgbClr val="FF0000"/>
                </a:solidFill>
              </a:rPr>
              <a:t>82</a:t>
            </a:r>
            <a:r>
              <a:rPr lang="cs-CZ" sz="2400" dirty="0" smtClean="0"/>
              <a:t>		783 + </a:t>
            </a:r>
            <a:r>
              <a:rPr lang="cs-CZ" sz="2400" dirty="0" smtClean="0"/>
              <a:t>291 = </a:t>
            </a:r>
            <a:r>
              <a:rPr lang="cs-CZ" sz="2400" dirty="0" smtClean="0">
                <a:solidFill>
                  <a:srgbClr val="FF0000"/>
                </a:solidFill>
              </a:rPr>
              <a:t>1074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631 + </a:t>
            </a:r>
            <a:r>
              <a:rPr lang="cs-CZ" sz="2400" dirty="0" smtClean="0"/>
              <a:t>52 = </a:t>
            </a:r>
            <a:r>
              <a:rPr lang="cs-CZ" sz="2400" dirty="0" smtClean="0">
                <a:solidFill>
                  <a:srgbClr val="FF0000"/>
                </a:solidFill>
              </a:rPr>
              <a:t>683</a:t>
            </a:r>
            <a:r>
              <a:rPr lang="cs-CZ" sz="2400" dirty="0" smtClean="0"/>
              <a:t>	666 + </a:t>
            </a:r>
            <a:r>
              <a:rPr lang="cs-CZ" sz="2400" dirty="0" smtClean="0"/>
              <a:t>444 = </a:t>
            </a:r>
            <a:r>
              <a:rPr lang="cs-CZ" sz="2400" dirty="0" smtClean="0">
                <a:solidFill>
                  <a:srgbClr val="FF0000"/>
                </a:solidFill>
              </a:rPr>
              <a:t>1110</a:t>
            </a:r>
            <a:r>
              <a:rPr lang="cs-CZ" sz="2400" dirty="0" smtClean="0"/>
              <a:t>	1215 + </a:t>
            </a:r>
            <a:r>
              <a:rPr lang="cs-CZ" sz="2400" dirty="0" smtClean="0"/>
              <a:t>815 = </a:t>
            </a:r>
            <a:r>
              <a:rPr lang="cs-CZ" sz="2200" b="1" dirty="0" smtClean="0">
                <a:solidFill>
                  <a:srgbClr val="FF0000"/>
                </a:solidFill>
              </a:rPr>
              <a:t>2030</a:t>
            </a:r>
            <a:endParaRPr lang="en-US" sz="22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Veronika a Petr\AppData\Local\Microsoft\Windows\Temporary Internet Files\Content.IE5\GNU8NK42\MC900432671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0" y="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sČÍTÁNÍ</a:t>
            </a:r>
            <a:r>
              <a:rPr lang="cs-CZ" dirty="0" smtClean="0"/>
              <a:t> – sdružování sčítanců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1200"/>
            <a:ext cx="8686800" cy="1265238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sz="6000" dirty="0" smtClean="0"/>
              <a:t>(34 + 8) + 16 = 34 + (8 + 16)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600" y="3657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Sčítejte výhodně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620 + 840 + </a:t>
            </a:r>
            <a:r>
              <a:rPr lang="cs-CZ" sz="2400" dirty="0" smtClean="0"/>
              <a:t>80 = </a:t>
            </a:r>
            <a:r>
              <a:rPr lang="cs-CZ" sz="2400" dirty="0" smtClean="0">
                <a:solidFill>
                  <a:srgbClr val="FF0000"/>
                </a:solidFill>
              </a:rPr>
              <a:t>1540</a:t>
            </a:r>
            <a:r>
              <a:rPr lang="cs-CZ" sz="2400" dirty="0" smtClean="0"/>
              <a:t>	82 + 45 + </a:t>
            </a:r>
            <a:r>
              <a:rPr lang="cs-CZ" sz="2400" dirty="0" smtClean="0"/>
              <a:t>18 = </a:t>
            </a:r>
            <a:r>
              <a:rPr lang="cs-CZ" sz="2400" dirty="0" smtClean="0">
                <a:solidFill>
                  <a:srgbClr val="FF0000"/>
                </a:solidFill>
              </a:rPr>
              <a:t>145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98 + 0 + 16 + </a:t>
            </a:r>
            <a:r>
              <a:rPr lang="cs-CZ" sz="2400" dirty="0" smtClean="0"/>
              <a:t>2 = </a:t>
            </a:r>
            <a:r>
              <a:rPr lang="cs-CZ" sz="2400" dirty="0" smtClean="0">
                <a:solidFill>
                  <a:srgbClr val="FF0000"/>
                </a:solidFill>
              </a:rPr>
              <a:t>116</a:t>
            </a:r>
            <a:r>
              <a:rPr lang="cs-CZ" sz="2400" dirty="0" smtClean="0"/>
              <a:t>	99 + 23 + </a:t>
            </a:r>
            <a:r>
              <a:rPr lang="cs-CZ" sz="2400" dirty="0" smtClean="0"/>
              <a:t>1 = </a:t>
            </a:r>
            <a:r>
              <a:rPr lang="cs-CZ" sz="2400" dirty="0" smtClean="0">
                <a:solidFill>
                  <a:srgbClr val="FF0000"/>
                </a:solidFill>
              </a:rPr>
              <a:t>123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5400 + 90 + </a:t>
            </a:r>
            <a:r>
              <a:rPr lang="cs-CZ" sz="2400" dirty="0" smtClean="0"/>
              <a:t>1600 = </a:t>
            </a:r>
            <a:r>
              <a:rPr lang="cs-CZ" sz="2400" dirty="0" smtClean="0">
                <a:solidFill>
                  <a:srgbClr val="FF0000"/>
                </a:solidFill>
              </a:rPr>
              <a:t>7090</a:t>
            </a:r>
            <a:r>
              <a:rPr lang="cs-CZ" sz="2400" dirty="0" smtClean="0"/>
              <a:t>	7200 + 4600 + </a:t>
            </a:r>
            <a:r>
              <a:rPr lang="cs-CZ" sz="2400" dirty="0" smtClean="0"/>
              <a:t>2800 = </a:t>
            </a:r>
            <a:r>
              <a:rPr lang="cs-CZ" sz="2400" dirty="0" smtClean="0">
                <a:solidFill>
                  <a:srgbClr val="FF0000"/>
                </a:solidFill>
              </a:rPr>
              <a:t>14600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450 + 150 + </a:t>
            </a:r>
            <a:r>
              <a:rPr lang="cs-CZ" sz="2400" dirty="0" smtClean="0"/>
              <a:t>60 = </a:t>
            </a:r>
            <a:r>
              <a:rPr lang="cs-CZ" sz="2400" dirty="0" smtClean="0">
                <a:solidFill>
                  <a:srgbClr val="FF0000"/>
                </a:solidFill>
              </a:rPr>
              <a:t>660</a:t>
            </a:r>
            <a:r>
              <a:rPr lang="cs-CZ" sz="2400" dirty="0" smtClean="0"/>
              <a:t>	850 + 290 + </a:t>
            </a:r>
            <a:r>
              <a:rPr lang="cs-CZ" sz="2400" dirty="0" smtClean="0"/>
              <a:t>150 = </a:t>
            </a:r>
            <a:r>
              <a:rPr lang="cs-CZ" sz="2400" dirty="0" smtClean="0">
                <a:solidFill>
                  <a:srgbClr val="FF0000"/>
                </a:solidFill>
              </a:rPr>
              <a:t>1290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Veronika a Petr\AppData\Local\Microsoft\Windows\Temporary Internet Files\Content.IE5\GNU8NK42\MC900432671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0" y="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odčÍTÁNÍ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125 - 38 = 87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 MENŠENEC       MENŠITEL          ROZDÍL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529 – </a:t>
            </a:r>
            <a:r>
              <a:rPr lang="cs-CZ" sz="2400" dirty="0" smtClean="0"/>
              <a:t>272 = </a:t>
            </a:r>
            <a:r>
              <a:rPr lang="cs-CZ" sz="2400" dirty="0" smtClean="0">
                <a:solidFill>
                  <a:srgbClr val="FF0000"/>
                </a:solidFill>
              </a:rPr>
              <a:t>257</a:t>
            </a:r>
            <a:r>
              <a:rPr lang="cs-CZ" sz="2400" dirty="0" smtClean="0"/>
              <a:t>	89 </a:t>
            </a:r>
            <a:r>
              <a:rPr lang="cs-CZ" sz="2400" dirty="0" smtClean="0"/>
              <a:t>– 42 = </a:t>
            </a:r>
            <a:r>
              <a:rPr lang="cs-CZ" sz="2400" dirty="0" smtClean="0">
                <a:solidFill>
                  <a:srgbClr val="FF0000"/>
                </a:solidFill>
              </a:rPr>
              <a:t>47</a:t>
            </a:r>
            <a:r>
              <a:rPr lang="cs-CZ" sz="2400" dirty="0" smtClean="0"/>
              <a:t>		</a:t>
            </a:r>
            <a:r>
              <a:rPr lang="cs-CZ" sz="2400" dirty="0" smtClean="0"/>
              <a:t>791 – 236 = </a:t>
            </a:r>
            <a:r>
              <a:rPr lang="cs-CZ" sz="2400" dirty="0" smtClean="0">
                <a:solidFill>
                  <a:srgbClr val="FF0000"/>
                </a:solidFill>
              </a:rPr>
              <a:t>555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84 </a:t>
            </a:r>
            <a:r>
              <a:rPr lang="cs-CZ" sz="2400" dirty="0" smtClean="0"/>
              <a:t>– 39 = </a:t>
            </a:r>
            <a:r>
              <a:rPr lang="cs-CZ" sz="2400" dirty="0" smtClean="0">
                <a:solidFill>
                  <a:srgbClr val="FF0000"/>
                </a:solidFill>
              </a:rPr>
              <a:t>45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	459 </a:t>
            </a:r>
            <a:r>
              <a:rPr lang="cs-CZ" sz="2400" dirty="0" smtClean="0"/>
              <a:t>– 73 = </a:t>
            </a:r>
            <a:r>
              <a:rPr lang="cs-CZ" sz="2400" dirty="0" smtClean="0">
                <a:solidFill>
                  <a:srgbClr val="FF0000"/>
                </a:solidFill>
              </a:rPr>
              <a:t>386</a:t>
            </a:r>
            <a:r>
              <a:rPr lang="cs-CZ" sz="2400" dirty="0" smtClean="0"/>
              <a:t>	</a:t>
            </a:r>
            <a:r>
              <a:rPr lang="cs-CZ" sz="2400" dirty="0" smtClean="0"/>
              <a:t>86 – 77 =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888 - 112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776</a:t>
            </a:r>
            <a:r>
              <a:rPr lang="cs-CZ" sz="2400" dirty="0" smtClean="0"/>
              <a:t>	69 </a:t>
            </a:r>
            <a:r>
              <a:rPr lang="cs-CZ" sz="2400" dirty="0" smtClean="0"/>
              <a:t>– 46 = </a:t>
            </a:r>
            <a:r>
              <a:rPr lang="cs-CZ" sz="2400" dirty="0" smtClean="0">
                <a:solidFill>
                  <a:srgbClr val="FF0000"/>
                </a:solidFill>
              </a:rPr>
              <a:t>23</a:t>
            </a:r>
            <a:r>
              <a:rPr lang="cs-CZ" sz="2400" dirty="0" smtClean="0"/>
              <a:t>		</a:t>
            </a:r>
            <a:r>
              <a:rPr lang="cs-CZ" sz="2400" dirty="0" smtClean="0"/>
              <a:t>783 – 291 = </a:t>
            </a:r>
            <a:r>
              <a:rPr lang="cs-CZ" sz="2400" dirty="0" smtClean="0">
                <a:solidFill>
                  <a:srgbClr val="FF0000"/>
                </a:solidFill>
              </a:rPr>
              <a:t>492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631 </a:t>
            </a:r>
            <a:r>
              <a:rPr lang="cs-CZ" sz="2400" dirty="0" smtClean="0"/>
              <a:t>– 52 = </a:t>
            </a:r>
            <a:r>
              <a:rPr lang="cs-CZ" sz="2400" dirty="0" smtClean="0">
                <a:solidFill>
                  <a:srgbClr val="FF0000"/>
                </a:solidFill>
              </a:rPr>
              <a:t>579</a:t>
            </a:r>
            <a:r>
              <a:rPr lang="cs-CZ" sz="2400" dirty="0" smtClean="0"/>
              <a:t>	666 </a:t>
            </a:r>
            <a:r>
              <a:rPr lang="cs-CZ" sz="2400" dirty="0" smtClean="0"/>
              <a:t>– 444 = </a:t>
            </a:r>
            <a:r>
              <a:rPr lang="cs-CZ" sz="2400" dirty="0" smtClean="0">
                <a:solidFill>
                  <a:srgbClr val="FF0000"/>
                </a:solidFill>
              </a:rPr>
              <a:t>222</a:t>
            </a:r>
            <a:r>
              <a:rPr lang="cs-CZ" sz="2400" dirty="0" smtClean="0"/>
              <a:t>	</a:t>
            </a:r>
            <a:r>
              <a:rPr lang="cs-CZ" sz="2400" dirty="0" smtClean="0"/>
              <a:t>1215 – 815 = </a:t>
            </a:r>
            <a:r>
              <a:rPr lang="cs-CZ" sz="2400" dirty="0" smtClean="0">
                <a:solidFill>
                  <a:srgbClr val="FF0000"/>
                </a:solidFill>
              </a:rPr>
              <a:t>400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odčÍTÁNÍ</a:t>
            </a:r>
            <a:r>
              <a:rPr lang="cs-CZ" dirty="0" smtClean="0"/>
              <a:t> - VLASTNOSTI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odčítání nemůžeme zaměnit pořadí čísel!</a:t>
            </a:r>
          </a:p>
          <a:p>
            <a:r>
              <a:rPr lang="cs-CZ" sz="2800" dirty="0" smtClean="0"/>
              <a:t>Při odčítání nemůžeme čísla libovolně sdružovat!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3352800"/>
            <a:ext cx="8229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:</a:t>
            </a:r>
          </a:p>
          <a:p>
            <a:endParaRPr lang="cs-CZ" sz="2400" dirty="0" smtClean="0"/>
          </a:p>
          <a:p>
            <a:r>
              <a:rPr lang="cs-CZ" sz="2400" dirty="0" smtClean="0"/>
              <a:t>37 – 25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12</a:t>
            </a:r>
            <a:r>
              <a:rPr lang="cs-CZ" sz="2400" dirty="0" smtClean="0"/>
              <a:t>				25 – </a:t>
            </a:r>
            <a:r>
              <a:rPr lang="cs-CZ" sz="2400" dirty="0" smtClean="0"/>
              <a:t>37 = ??</a:t>
            </a:r>
            <a:endParaRPr lang="cs-CZ" sz="2400" dirty="0" smtClean="0"/>
          </a:p>
          <a:p>
            <a:r>
              <a:rPr lang="cs-CZ" sz="2400" dirty="0" smtClean="0"/>
              <a:t>863 – </a:t>
            </a:r>
            <a:r>
              <a:rPr lang="cs-CZ" sz="2400" dirty="0" smtClean="0"/>
              <a:t>741 =</a:t>
            </a:r>
            <a:r>
              <a:rPr lang="cs-CZ" sz="2400" dirty="0" smtClean="0">
                <a:solidFill>
                  <a:srgbClr val="FF0000"/>
                </a:solidFill>
              </a:rPr>
              <a:t>122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		741 – </a:t>
            </a:r>
            <a:r>
              <a:rPr lang="cs-CZ" sz="2400" dirty="0" smtClean="0"/>
              <a:t>863 = ??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(74 – 25) – </a:t>
            </a:r>
            <a:r>
              <a:rPr lang="cs-CZ" sz="2400" dirty="0" smtClean="0"/>
              <a:t>18 = </a:t>
            </a:r>
            <a:r>
              <a:rPr lang="cs-CZ" sz="2400" dirty="0" smtClean="0">
                <a:solidFill>
                  <a:srgbClr val="FF0000"/>
                </a:solidFill>
              </a:rPr>
              <a:t>31</a:t>
            </a:r>
            <a:r>
              <a:rPr lang="cs-CZ" sz="2400" dirty="0" smtClean="0"/>
              <a:t>			74 – (25 – 18</a:t>
            </a:r>
            <a:r>
              <a:rPr lang="cs-CZ" sz="2400" dirty="0" smtClean="0"/>
              <a:t>) = </a:t>
            </a:r>
            <a:r>
              <a:rPr lang="cs-CZ" sz="2400" dirty="0" smtClean="0">
                <a:solidFill>
                  <a:srgbClr val="FF0000"/>
                </a:solidFill>
              </a:rPr>
              <a:t>67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590 – (365 – 126</a:t>
            </a:r>
            <a:r>
              <a:rPr lang="cs-CZ" sz="2400" dirty="0" smtClean="0"/>
              <a:t>) = </a:t>
            </a:r>
            <a:r>
              <a:rPr lang="cs-CZ" sz="2400" dirty="0" smtClean="0">
                <a:solidFill>
                  <a:srgbClr val="FF0000"/>
                </a:solidFill>
              </a:rPr>
              <a:t>351</a:t>
            </a:r>
            <a:r>
              <a:rPr lang="cs-CZ" sz="2400" dirty="0" smtClean="0"/>
              <a:t>		</a:t>
            </a:r>
            <a:r>
              <a:rPr lang="cs-CZ" sz="2400" dirty="0" smtClean="0"/>
              <a:t>(</a:t>
            </a:r>
            <a:r>
              <a:rPr lang="cs-CZ" sz="2400" dirty="0" smtClean="0"/>
              <a:t>590 – 365) </a:t>
            </a:r>
            <a:r>
              <a:rPr lang="cs-CZ" sz="2400" dirty="0" smtClean="0"/>
              <a:t>– 126 = </a:t>
            </a:r>
            <a:r>
              <a:rPr lang="cs-CZ" sz="2400" dirty="0" smtClean="0">
                <a:solidFill>
                  <a:srgbClr val="FF0000"/>
                </a:solidFill>
              </a:rPr>
              <a:t>99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Veronika a Petr\AppData\Local\Microsoft\Windows\Temporary Internet Files\Content.IE5\GNU8NK42\MC900432671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0" y="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Doplňte sčítací pyramidu:</a:t>
            </a: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05000" y="2286000"/>
          <a:ext cx="5334000" cy="336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</a:tblGrid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398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187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211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94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93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118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46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47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71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26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27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44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15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26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Veronika a Petr\AppData\Local\Microsoft\Windows\Temporary Internet Files\Content.IE5\GNU8NK42\MC900432671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0" y="58674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Doplňte sčítací pyramidu:</a:t>
            </a: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905000" y="2286000"/>
          <a:ext cx="5334000" cy="336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  <a:gridCol w="444500"/>
              </a:tblGrid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1164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606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558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348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258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300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endParaRPr lang="en-US" sz="2800" b="1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218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130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128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172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61340"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135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83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47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3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81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29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63</a:t>
                      </a:r>
                      <a:endParaRPr lang="en-US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C:\Users\Veronika a Petr\AppData\Local\Microsoft\Windows\Temporary Internet Files\Content.IE5\GNU8NK42\MC900432671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7200" y="58674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/>
              <a:t>lastní práce autorky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</TotalTime>
  <Words>529</Words>
  <Application>Microsoft Office PowerPoint</Application>
  <PresentationFormat>Předvádění na obrazovce (4:3)</PresentationFormat>
  <Paragraphs>187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Motiv1</vt:lpstr>
      <vt:lpstr>Snímek 1</vt:lpstr>
      <vt:lpstr>Snímek 2</vt:lpstr>
      <vt:lpstr>VLASTNOSTI POČETNÍCH OPERACÍ – sčítání a odčítání</vt:lpstr>
      <vt:lpstr>sČÍTÁNÍ</vt:lpstr>
      <vt:lpstr>sČÍTÁNÍ – záměna sčítanců</vt:lpstr>
      <vt:lpstr>sČÍTÁNÍ – sdružování sčítanců</vt:lpstr>
      <vt:lpstr>odčÍTÁNÍ</vt:lpstr>
      <vt:lpstr>odčÍTÁNÍ - VLASTNOSTI</vt:lpstr>
      <vt:lpstr>Snímek 9</vt:lpstr>
      <vt:lpstr>Snímek 10</vt:lpstr>
      <vt:lpstr>sČÍTÁNÍ</vt:lpstr>
      <vt:lpstr>sČÍTÁNÍ – sdružování sčítanců</vt:lpstr>
      <vt:lpstr>odčÍTÁNÍ</vt:lpstr>
      <vt:lpstr>odčÍTÁNÍ - VLASTNOSTI</vt:lpstr>
      <vt:lpstr>Snímek 15</vt:lpstr>
      <vt:lpstr>Snímek 16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a Petr</dc:creator>
  <cp:lastModifiedBy>ŠIC</cp:lastModifiedBy>
  <cp:revision>19</cp:revision>
  <dcterms:created xsi:type="dcterms:W3CDTF">2013-10-24T08:30:20Z</dcterms:created>
  <dcterms:modified xsi:type="dcterms:W3CDTF">2013-11-05T09:15:47Z</dcterms:modified>
</cp:coreProperties>
</file>