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notesMasterIdLst>
    <p:notesMasterId r:id="rId19"/>
  </p:notesMasterIdLst>
  <p:sldIdLst>
    <p:sldId id="268" r:id="rId2"/>
    <p:sldId id="269" r:id="rId3"/>
    <p:sldId id="256" r:id="rId4"/>
    <p:sldId id="257" r:id="rId5"/>
    <p:sldId id="258" r:id="rId6"/>
    <p:sldId id="259" r:id="rId7"/>
    <p:sldId id="260" r:id="rId8"/>
    <p:sldId id="261" r:id="rId9"/>
    <p:sldId id="263" r:id="rId10"/>
    <p:sldId id="265" r:id="rId11"/>
    <p:sldId id="270" r:id="rId12"/>
    <p:sldId id="271" r:id="rId13"/>
    <p:sldId id="272" r:id="rId14"/>
    <p:sldId id="273" r:id="rId15"/>
    <p:sldId id="264" r:id="rId16"/>
    <p:sldId id="266" r:id="rId17"/>
    <p:sldId id="267" r:id="rId1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00FF00"/>
    <a:srgbClr val="009999"/>
    <a:srgbClr val="CC6600"/>
    <a:srgbClr val="FF00FF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6D9F66E-5EB9-4882-86FB-DCBF35E3C3E4}" styleName="Střední styl 4 – zvýraznění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 w="12700" cmpd="sng">
              <a:solidFill>
                <a:schemeClr val="accent6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6"/>
              </a:solidFill>
            </a:ln>
          </a:top>
        </a:tcBdr>
        <a:fill>
          <a:solidFill>
            <a:schemeClr val="accent6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6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8028800" cy="780288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933668C-0823-4D3C-9FB6-F15AA6F5C1DA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156AEA3-105E-41FC-8690-4C98F7B9B839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dissolv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  <p:transition spd="slow">
    <p:dissolv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  <p:transition spd="slow">
    <p:dissolv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B4E152A-38DA-4CE9-A4D3-4B8EECE8975E}" type="datetimeFigureOut">
              <a:rPr lang="en-US" smtClean="0"/>
              <a:pPr/>
              <a:t>11/5/2013</a:t>
            </a:fld>
            <a:endParaRPr lang="en-US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23BDBCF-0541-48BB-A0DF-33E8D73C5B34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ransition spd="slow">
    <p:dissolve/>
  </p:transition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slide" Target="slide16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4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6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9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slide" Target="slide10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33638" y="152400"/>
            <a:ext cx="4276725" cy="1038225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600200" y="1219200"/>
          <a:ext cx="5791200" cy="991971"/>
        </p:xfrm>
        <a:graphic>
          <a:graphicData uri="http://schemas.openxmlformats.org/drawingml/2006/table">
            <a:tbl>
              <a:tblPr/>
              <a:tblGrid>
                <a:gridCol w="2171700"/>
                <a:gridCol w="3619500"/>
              </a:tblGrid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školy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Základní škola a mateřská škola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97739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Název a číslo projektu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EU peníze pro ZŠ Libchavy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CZ.1.07/1.4.00/21.3403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37731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>
                          <a:latin typeface="Calibri"/>
                          <a:ea typeface="Calibri"/>
                          <a:cs typeface="Times New Roman"/>
                        </a:rPr>
                        <a:t>Číslo a název klíčové aktivity</a:t>
                      </a: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100" b="1" dirty="0">
                          <a:latin typeface="Calibri"/>
                          <a:ea typeface="Calibri"/>
                          <a:cs typeface="Times New Roman"/>
                        </a:rPr>
                        <a:t>III/2 Inovace a zkvalitnění výuky prostřednictvím ICT</a:t>
                      </a: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endParaRPr lang="en-US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44450" marR="44450" marT="1524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647700" y="2590800"/>
          <a:ext cx="7955280" cy="3048000"/>
        </p:xfrm>
        <a:graphic>
          <a:graphicData uri="http://schemas.openxmlformats.org/drawingml/2006/table">
            <a:tbl>
              <a:tblPr/>
              <a:tblGrid>
                <a:gridCol w="1680425"/>
                <a:gridCol w="6274855"/>
              </a:tblGrid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Název materiálu: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Vlastnosti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 početních operací – sčítání a odčítání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Číslo materiálu: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 smtClean="0">
                          <a:latin typeface="Calibri"/>
                          <a:ea typeface="Times New Roman"/>
                        </a:rPr>
                        <a:t>VY_32_INOVACE</a:t>
                      </a:r>
                      <a:r>
                        <a:rPr lang="cs-CZ" sz="1200" b="1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_19_10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Autor: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>
                          <a:latin typeface="Calibri"/>
                          <a:ea typeface="Times New Roman"/>
                        </a:rPr>
                        <a:t>Mgr. Veronika Vaňousová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Datum vytvoření: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22.8.2013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Vyučovací předmět: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Matematika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>
                          <a:latin typeface="Calibri"/>
                          <a:ea typeface="Times New Roman"/>
                        </a:rPr>
                        <a:t>Ročník:</a:t>
                      </a:r>
                      <a:r>
                        <a:rPr lang="cs-CZ" sz="1200">
                          <a:latin typeface="Calibri"/>
                          <a:ea typeface="Times New Roman"/>
                        </a:rPr>
                        <a:t> </a:t>
                      </a:r>
                      <a:endParaRPr lang="en-US" sz="120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latin typeface="Calibri"/>
                          <a:ea typeface="Times New Roman"/>
                        </a:rPr>
                        <a:t>6.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oblast: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8100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dirty="0">
                          <a:latin typeface="Calibri"/>
                          <a:ea typeface="Times New Roman"/>
                        </a:rPr>
                        <a:t>Vzdělávací obor:</a:t>
                      </a:r>
                      <a:r>
                        <a:rPr lang="cs-CZ" sz="120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dirty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Matematika a její </a:t>
                      </a:r>
                      <a:r>
                        <a:rPr lang="cs-CZ" sz="120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aplikace</a:t>
                      </a:r>
                      <a:endParaRPr lang="en-US" sz="120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609600" y="1295400"/>
          <a:ext cx="7955280" cy="4574235"/>
        </p:xfrm>
        <a:graphic>
          <a:graphicData uri="http://schemas.openxmlformats.org/drawingml/2006/table">
            <a:tbl>
              <a:tblPr/>
              <a:tblGrid>
                <a:gridCol w="1680415"/>
                <a:gridCol w="6274865"/>
              </a:tblGrid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 dirty="0">
                          <a:latin typeface="Calibri"/>
                          <a:ea typeface="Times New Roman"/>
                        </a:rPr>
                        <a:t>Tematický okruh:</a:t>
                      </a:r>
                      <a:r>
                        <a:rPr lang="cs-CZ" sz="1200" baseline="0" dirty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Číslo a proměnná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7907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Téma: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solidFill>
                            <a:srgbClr val="000000"/>
                          </a:solidFill>
                          <a:latin typeface="Calibri"/>
                          <a:ea typeface="Times New Roman"/>
                        </a:rPr>
                        <a:t>Přirozená čísla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Druh učebního materiálu: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8483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="1" baseline="0">
                          <a:latin typeface="Calibri"/>
                          <a:ea typeface="Times New Roman"/>
                        </a:rPr>
                        <a:t>Potřebný čas pro výuku DUM:</a:t>
                      </a:r>
                      <a:r>
                        <a:rPr lang="cs-CZ" sz="1200" baseline="0">
                          <a:latin typeface="Calibri"/>
                          <a:ea typeface="Times New Roman"/>
                        </a:rPr>
                        <a:t> </a:t>
                      </a:r>
                      <a:endParaRPr lang="en-US" sz="1200" baseline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30 - 40 min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31520">
                <a:tc>
                  <a:txBody>
                    <a:bodyPr/>
                    <a:lstStyle/>
                    <a:p>
                      <a:pPr marL="0" marR="0" algn="l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</a:pPr>
                      <a:r>
                        <a:rPr lang="cs-CZ" sz="1200" b="1" baseline="0" dirty="0">
                          <a:latin typeface="Calibri"/>
                          <a:ea typeface="Calibri"/>
                          <a:cs typeface="Times New Roman"/>
                        </a:rPr>
                        <a:t>Anotace / Metodický list</a:t>
                      </a:r>
                      <a:r>
                        <a:rPr lang="cs-CZ" sz="1200" b="1" baseline="0" dirty="0" smtClean="0">
                          <a:latin typeface="Calibri"/>
                          <a:ea typeface="Calibri"/>
                          <a:cs typeface="Times New Roman"/>
                        </a:rPr>
                        <a:t>:</a:t>
                      </a:r>
                      <a:endParaRPr lang="en-US" sz="1200" baseline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Prezentace slouží k opakování učiva z 5. ročníku – vlastnosti početních operací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násobení a dělení.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4 připomíná pojmy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činitel a součin,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12 jednoduchých příkladů k výpočtu (zpaměti nebo písemně do sešitu – kontrola dle snímku11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).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5 připomíná komutativnost operace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násobení.</a:t>
                      </a:r>
                      <a:endParaRPr lang="cs-CZ" sz="1200" baseline="0" dirty="0" smtClean="0">
                        <a:latin typeface="Calibri"/>
                        <a:ea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 6 připomíná asociativnost operace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násobení,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8 příkladů k výpočtu ( kontrola dle snímku 12).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7 připomíná pojmy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dělenec, dělitel a podíl,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12 jednoduchých příkladů k výpočtu (zpaměti nebo písemně do sešitu – kontrola dle snímku 13).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Snímek 8 připomíná vlastnosti operace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dělení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předkládá 8 příkladů k výpočtu ( kontrola dle snímku 14).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9 a 10 předkládají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méně obvyklé úlohy zaměřené na vyhledávání součinů a podílů ve čtverci  řešení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na snímcích 15 a 16) – tyto snímky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je nutné před </a:t>
                      </a: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vyučováním vytisknout a předložit žákům jako pracovní list k doplnění.</a:t>
                      </a:r>
                    </a:p>
                    <a:p>
                      <a:pPr algn="l">
                        <a:lnSpc>
                          <a:spcPct val="115000"/>
                        </a:lnSpc>
                      </a:pPr>
                      <a:r>
                        <a:rPr lang="cs-CZ" sz="1200" baseline="0" dirty="0" smtClean="0">
                          <a:latin typeface="Calibri"/>
                          <a:ea typeface="Times New Roman"/>
                        </a:rPr>
                        <a:t>Snímky 11 – 16 obsahují řešení příkladů.</a:t>
                      </a:r>
                      <a:endParaRPr lang="en-US" sz="1200" baseline="0" dirty="0">
                        <a:latin typeface="Calibri"/>
                        <a:ea typeface="Times New Roman"/>
                      </a:endParaRPr>
                    </a:p>
                  </a:txBody>
                  <a:tcPr marL="25474" marR="25474" marT="9406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VLASTNOSTI POČETNÍCH OPERACÍ – Násobení a dělení</a:t>
            </a:r>
            <a:endParaRPr lang="en-US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Opakování učiva</a:t>
            </a:r>
            <a:endParaRPr lang="en-US" dirty="0"/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násobeNÍ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50 . 8 = 400</a:t>
            </a:r>
          </a:p>
          <a:p>
            <a:pPr>
              <a:buNone/>
            </a:pPr>
            <a:r>
              <a:rPr lang="cs-CZ" sz="1600" dirty="0" smtClean="0"/>
              <a:t>		            </a:t>
            </a:r>
            <a:r>
              <a:rPr lang="cs-CZ" sz="2800" dirty="0" smtClean="0"/>
              <a:t>ČINITEL      </a:t>
            </a:r>
            <a:r>
              <a:rPr lang="cs-CZ" sz="2800" dirty="0" err="1" smtClean="0"/>
              <a:t>ČINITEL</a:t>
            </a:r>
            <a:r>
              <a:rPr lang="cs-CZ" sz="2800" dirty="0" smtClean="0"/>
              <a:t>             SOUČIN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Vypočítejte:</a:t>
            </a:r>
          </a:p>
          <a:p>
            <a:endParaRPr lang="cs-CZ" sz="2400" dirty="0" smtClean="0"/>
          </a:p>
          <a:p>
            <a:r>
              <a:rPr lang="cs-CZ" sz="2400" dirty="0" smtClean="0"/>
              <a:t>22 . 6			15 . 7			16 . 3</a:t>
            </a:r>
          </a:p>
          <a:p>
            <a:r>
              <a:rPr lang="cs-CZ" sz="2400" dirty="0" smtClean="0"/>
              <a:t>11 . 10		100 . 100		13 . 5</a:t>
            </a:r>
          </a:p>
          <a:p>
            <a:r>
              <a:rPr lang="cs-CZ" sz="2400" dirty="0" smtClean="0"/>
              <a:t>150 . 30		72 . 4			81 . 6</a:t>
            </a:r>
          </a:p>
          <a:p>
            <a:r>
              <a:rPr lang="cs-CZ" sz="2400" dirty="0" smtClean="0"/>
              <a:t>9 . 12			7 . 24			8 . 59	</a:t>
            </a:r>
          </a:p>
        </p:txBody>
      </p:sp>
      <p:pic>
        <p:nvPicPr>
          <p:cNvPr id="5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– záměna ČINITELŮ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371600"/>
            <a:ext cx="8686800" cy="126523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6000" dirty="0" smtClean="0"/>
              <a:t>6 . 8 = </a:t>
            </a:r>
            <a:r>
              <a:rPr lang="cs-CZ" sz="6000" dirty="0" err="1" smtClean="0"/>
              <a:t>8</a:t>
            </a:r>
            <a:r>
              <a:rPr lang="cs-CZ" sz="6000" dirty="0" smtClean="0"/>
              <a:t> . 6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57200" y="24384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NÁSOBENÍ NULOU</a:t>
            </a:r>
            <a:endParaRPr kumimoji="0" lang="en-US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Zástupný symbol pro obsah 2"/>
          <p:cNvSpPr txBox="1">
            <a:spLocks/>
          </p:cNvSpPr>
          <p:nvPr/>
        </p:nvSpPr>
        <p:spPr>
          <a:xfrm>
            <a:off x="304800" y="3276600"/>
            <a:ext cx="8686800" cy="1265238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45 . 0 = </a:t>
            </a:r>
            <a:r>
              <a:rPr kumimoji="0" lang="cs-CZ" sz="6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0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. 45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0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457200" y="43434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6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>
                  <a:reflection blurRad="12700" stA="48000" endA="300" endPos="55000" dir="5400000" sy="-90000" algn="bl" rotWithShape="0"/>
                </a:effectLst>
                <a:uLnTx/>
                <a:uFillTx/>
                <a:latin typeface="+mj-lt"/>
                <a:ea typeface="+mj-ea"/>
                <a:cs typeface="+mj-cs"/>
              </a:rPr>
              <a:t>NÁSOBENÍ ČÍSLEM JEDNA</a:t>
            </a:r>
            <a:endParaRPr kumimoji="0" lang="en-US" sz="3600" b="0" i="0" u="none" strike="noStrike" kern="1200" cap="all" spc="0" normalizeH="0" baseline="0" noProof="0" dirty="0">
              <a:ln>
                <a:noFill/>
              </a:ln>
              <a:solidFill>
                <a:schemeClr val="tx2"/>
              </a:solidFill>
              <a:effectLst>
                <a:reflection blurRad="12700" stA="48000" endA="300" endPos="55000" dir="5400000" sy="-90000" algn="bl" rotWithShape="0"/>
              </a:effectLst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2"/>
          <p:cNvSpPr txBox="1">
            <a:spLocks/>
          </p:cNvSpPr>
          <p:nvPr/>
        </p:nvSpPr>
        <p:spPr>
          <a:xfrm>
            <a:off x="457200" y="5257800"/>
            <a:ext cx="8686800" cy="1265238"/>
          </a:xfrm>
          <a:prstGeom prst="rect">
            <a:avLst/>
          </a:prstGeom>
        </p:spPr>
        <p:txBody>
          <a:bodyPr vert="horz">
            <a:normAutofit lnSpcReduction="10000"/>
          </a:bodyPr>
          <a:lstStyle/>
          <a:p>
            <a:pPr marL="342900" marR="0" lvl="0" indent="-342900" algn="ctr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lang="cs-CZ" sz="6000" dirty="0" smtClean="0">
                <a:solidFill>
                  <a:schemeClr val="tx2"/>
                </a:solidFill>
              </a:rPr>
              <a:t>17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. 1 = </a:t>
            </a:r>
            <a:r>
              <a:rPr kumimoji="0" lang="cs-CZ" sz="6000" b="0" i="0" u="none" strike="noStrike" kern="1200" cap="none" spc="0" normalizeH="0" baseline="0" noProof="0" dirty="0" err="1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1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</a:t>
            </a:r>
            <a:r>
              <a:rPr lang="cs-CZ" sz="6000" dirty="0" smtClean="0">
                <a:solidFill>
                  <a:schemeClr val="tx2"/>
                </a:solidFill>
              </a:rPr>
              <a:t>. 17</a:t>
            </a:r>
            <a:r>
              <a:rPr kumimoji="0" lang="cs-CZ" sz="6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= 17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70000"/>
              <a:buFont typeface="Wingdings 2"/>
              <a:buNone/>
              <a:tabLst/>
              <a:defRPr/>
            </a:pPr>
            <a:r>
              <a:rPr kumimoji="0" lang="cs-CZ" sz="16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		</a:t>
            </a:r>
            <a:endParaRPr kumimoji="0" lang="en-US" sz="2800" b="0" i="0" u="none" strike="noStrike" kern="1200" cap="none" spc="0" normalizeH="0" baseline="0" noProof="0" dirty="0">
              <a:ln>
                <a:noFill/>
              </a:ln>
              <a:solidFill>
                <a:schemeClr val="tx2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– sdružování ČINITELŮ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1200"/>
            <a:ext cx="8686800" cy="126523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6000" dirty="0" smtClean="0"/>
              <a:t>(4 . 8) . 12 = 4 . (8 . 12)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600" y="3657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Násobte výhodně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60 . 2 . 500				8 . 5 . 20</a:t>
            </a:r>
          </a:p>
          <a:p>
            <a:r>
              <a:rPr lang="cs-CZ" sz="2400" dirty="0" smtClean="0"/>
              <a:t>20 . 4 . 91				10 . 28 . 100</a:t>
            </a:r>
          </a:p>
          <a:p>
            <a:r>
              <a:rPr lang="cs-CZ" sz="2400" dirty="0" smtClean="0"/>
              <a:t>250 . 70 . 4				6 . 150 . 8</a:t>
            </a:r>
          </a:p>
          <a:p>
            <a:r>
              <a:rPr lang="cs-CZ" sz="2400" dirty="0" smtClean="0"/>
              <a:t>4 . 6 . 5				10 . 4 . 45</a:t>
            </a:r>
          </a:p>
        </p:txBody>
      </p:sp>
      <p:pic>
        <p:nvPicPr>
          <p:cNvPr id="5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125 : 5 = 25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 	DĚLENEC       DĚLITEL         PODÍL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Vypočítejte:</a:t>
            </a:r>
          </a:p>
          <a:p>
            <a:endParaRPr lang="cs-CZ" sz="2400" dirty="0" smtClean="0"/>
          </a:p>
          <a:p>
            <a:r>
              <a:rPr lang="cs-CZ" sz="2400" dirty="0" smtClean="0"/>
              <a:t>128 : 4		72 : 8			2400 : 20</a:t>
            </a:r>
          </a:p>
          <a:p>
            <a:r>
              <a:rPr lang="cs-CZ" sz="2400" dirty="0" smtClean="0"/>
              <a:t>324 : 9		490 : 70		500 : 25</a:t>
            </a:r>
          </a:p>
          <a:p>
            <a:r>
              <a:rPr lang="cs-CZ" sz="2400" dirty="0" smtClean="0"/>
              <a:t>80 : 16		105 : 21		48 : 3</a:t>
            </a:r>
          </a:p>
          <a:p>
            <a:r>
              <a:rPr lang="cs-CZ" sz="2400" dirty="0" smtClean="0"/>
              <a:t>576 : 36		1400 : 2		55 : 5</a:t>
            </a: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5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- VLASTNOSTI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dělení nemůžeme zaměnit pořadí čísel!</a:t>
            </a:r>
          </a:p>
          <a:p>
            <a:r>
              <a:rPr lang="cs-CZ" sz="2800" dirty="0" smtClean="0"/>
              <a:t>Při dělení nemůžeme čísla libovolně sdružovat!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3352800"/>
            <a:ext cx="8229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:</a:t>
            </a:r>
          </a:p>
          <a:p>
            <a:endParaRPr lang="cs-CZ" sz="2400" dirty="0" smtClean="0"/>
          </a:p>
          <a:p>
            <a:r>
              <a:rPr lang="cs-CZ" sz="2400" dirty="0" smtClean="0"/>
              <a:t>18 :  3 				</a:t>
            </a:r>
            <a:r>
              <a:rPr lang="cs-CZ" sz="2400" dirty="0" err="1" smtClean="0"/>
              <a:t>3</a:t>
            </a:r>
            <a:r>
              <a:rPr lang="cs-CZ" sz="2400" dirty="0" smtClean="0"/>
              <a:t> : 18</a:t>
            </a:r>
          </a:p>
          <a:p>
            <a:r>
              <a:rPr lang="cs-CZ" sz="2400" dirty="0" smtClean="0"/>
              <a:t>360 : 40				</a:t>
            </a:r>
            <a:r>
              <a:rPr lang="cs-CZ" sz="2400" dirty="0" err="1" smtClean="0"/>
              <a:t>40</a:t>
            </a:r>
            <a:r>
              <a:rPr lang="cs-CZ" sz="2400" dirty="0" smtClean="0"/>
              <a:t> : 360</a:t>
            </a:r>
          </a:p>
          <a:p>
            <a:endParaRPr lang="cs-CZ" sz="2400" dirty="0" smtClean="0"/>
          </a:p>
          <a:p>
            <a:r>
              <a:rPr lang="cs-CZ" sz="2400" dirty="0" smtClean="0"/>
              <a:t>(500 : 20) : 5				500 : (20 : 5)</a:t>
            </a:r>
          </a:p>
          <a:p>
            <a:r>
              <a:rPr lang="cs-CZ" sz="2400" dirty="0" smtClean="0"/>
              <a:t>72 : (36 : 6)				(72 : 36) : 6</a:t>
            </a:r>
          </a:p>
        </p:txBody>
      </p:sp>
      <p:pic>
        <p:nvPicPr>
          <p:cNvPr id="5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48609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Najdi a vyznač 13 příkladů násobení: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4600" y="1981200"/>
          <a:ext cx="4572001" cy="4572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48609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Najdi a vyznač 13 příkladů dělení: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4600" y="1981200"/>
          <a:ext cx="4572001" cy="4572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pic>
        <p:nvPicPr>
          <p:cNvPr id="1026" name="Picture 2" descr="C:\Users\Veronika a Petr\AppData\Local\Microsoft\Windows\Temporary Internet Files\Content.IE5\R1RZ7N85\MC900432648[3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153400" y="5791200"/>
            <a:ext cx="837914" cy="8379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násobeNÍ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50 . 8 = 400</a:t>
            </a:r>
          </a:p>
          <a:p>
            <a:pPr>
              <a:buNone/>
            </a:pPr>
            <a:r>
              <a:rPr lang="cs-CZ" sz="1600" dirty="0" smtClean="0"/>
              <a:t>		            </a:t>
            </a:r>
            <a:r>
              <a:rPr lang="cs-CZ" sz="2800" dirty="0" smtClean="0"/>
              <a:t>ČINITEL      </a:t>
            </a:r>
            <a:r>
              <a:rPr lang="cs-CZ" sz="2800" dirty="0" err="1" smtClean="0"/>
              <a:t>ČINITEL</a:t>
            </a:r>
            <a:r>
              <a:rPr lang="cs-CZ" sz="2800" dirty="0" smtClean="0"/>
              <a:t>             SOUČIN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Vypočítejte:</a:t>
            </a:r>
          </a:p>
          <a:p>
            <a:endParaRPr lang="cs-CZ" sz="2400" dirty="0" smtClean="0"/>
          </a:p>
          <a:p>
            <a:r>
              <a:rPr lang="cs-CZ" sz="2400" dirty="0" smtClean="0"/>
              <a:t>22 . 6	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132</a:t>
            </a:r>
            <a:r>
              <a:rPr lang="cs-CZ" sz="2400" dirty="0" smtClean="0"/>
              <a:t>		15 . </a:t>
            </a:r>
            <a:r>
              <a:rPr lang="cs-CZ" sz="2400" dirty="0" smtClean="0"/>
              <a:t>7 =</a:t>
            </a:r>
            <a:r>
              <a:rPr lang="cs-CZ" sz="2400" dirty="0" smtClean="0">
                <a:solidFill>
                  <a:srgbClr val="FF0000"/>
                </a:solidFill>
              </a:rPr>
              <a:t>105</a:t>
            </a:r>
            <a:r>
              <a:rPr lang="cs-CZ" sz="2400" dirty="0" smtClean="0"/>
              <a:t>		16 . </a:t>
            </a:r>
            <a:r>
              <a:rPr lang="cs-CZ" sz="2400" dirty="0" smtClean="0"/>
              <a:t>3 = </a:t>
            </a:r>
            <a:r>
              <a:rPr lang="cs-CZ" sz="2400" dirty="0" smtClean="0">
                <a:solidFill>
                  <a:srgbClr val="FF0000"/>
                </a:solidFill>
              </a:rPr>
              <a:t>48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11 . </a:t>
            </a:r>
            <a:r>
              <a:rPr lang="cs-CZ" sz="2400" dirty="0" smtClean="0"/>
              <a:t>10 = </a:t>
            </a:r>
            <a:r>
              <a:rPr lang="cs-CZ" sz="2400" dirty="0" smtClean="0">
                <a:solidFill>
                  <a:srgbClr val="FF0000"/>
                </a:solidFill>
              </a:rPr>
              <a:t>110</a:t>
            </a:r>
            <a:r>
              <a:rPr lang="cs-CZ" sz="2400" dirty="0" smtClean="0"/>
              <a:t>		100 . </a:t>
            </a:r>
            <a:r>
              <a:rPr lang="cs-CZ" sz="2400" dirty="0" smtClean="0"/>
              <a:t>100 = </a:t>
            </a:r>
            <a:r>
              <a:rPr lang="cs-CZ" sz="2400" dirty="0" smtClean="0">
                <a:solidFill>
                  <a:srgbClr val="FF0000"/>
                </a:solidFill>
              </a:rPr>
              <a:t>10000</a:t>
            </a:r>
            <a:r>
              <a:rPr lang="cs-CZ" sz="2400" dirty="0" smtClean="0"/>
              <a:t>	13 . </a:t>
            </a:r>
            <a:r>
              <a:rPr lang="cs-CZ" sz="2400" dirty="0" smtClean="0"/>
              <a:t>5 = </a:t>
            </a:r>
            <a:r>
              <a:rPr lang="cs-CZ" sz="2400" dirty="0" smtClean="0">
                <a:solidFill>
                  <a:srgbClr val="FF0000"/>
                </a:solidFill>
              </a:rPr>
              <a:t>65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150 . </a:t>
            </a:r>
            <a:r>
              <a:rPr lang="cs-CZ" sz="2400" dirty="0" smtClean="0"/>
              <a:t>30 = </a:t>
            </a:r>
            <a:r>
              <a:rPr lang="cs-CZ" sz="2400" dirty="0" smtClean="0">
                <a:solidFill>
                  <a:srgbClr val="FF0000"/>
                </a:solidFill>
              </a:rPr>
              <a:t>4500</a:t>
            </a:r>
            <a:r>
              <a:rPr lang="cs-CZ" sz="2400" dirty="0" smtClean="0"/>
              <a:t>	72 . </a:t>
            </a:r>
            <a:r>
              <a:rPr lang="cs-CZ" sz="2400" dirty="0" smtClean="0"/>
              <a:t>4</a:t>
            </a:r>
            <a:r>
              <a:rPr lang="cs-CZ" sz="2400" dirty="0" smtClean="0"/>
              <a:t> 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288</a:t>
            </a:r>
            <a:r>
              <a:rPr lang="cs-CZ" sz="2400" dirty="0" smtClean="0"/>
              <a:t>		81 . </a:t>
            </a:r>
            <a:r>
              <a:rPr lang="cs-CZ" sz="2400" dirty="0" smtClean="0"/>
              <a:t>6 = </a:t>
            </a:r>
            <a:r>
              <a:rPr lang="cs-CZ" sz="2400" dirty="0" smtClean="0">
                <a:solidFill>
                  <a:srgbClr val="FF0000"/>
                </a:solidFill>
              </a:rPr>
              <a:t>486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9 . 12	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108</a:t>
            </a:r>
            <a:r>
              <a:rPr lang="cs-CZ" sz="2400" dirty="0" smtClean="0"/>
              <a:t>		7 . </a:t>
            </a:r>
            <a:r>
              <a:rPr lang="cs-CZ" sz="2400" dirty="0" smtClean="0"/>
              <a:t>24 = </a:t>
            </a:r>
            <a:r>
              <a:rPr lang="cs-CZ" sz="2400" dirty="0" smtClean="0">
                <a:solidFill>
                  <a:srgbClr val="FF0000"/>
                </a:solidFill>
              </a:rPr>
              <a:t>168</a:t>
            </a:r>
            <a:r>
              <a:rPr lang="cs-CZ" sz="2400" dirty="0" smtClean="0"/>
              <a:t>		8 . 59	</a:t>
            </a:r>
            <a:r>
              <a:rPr lang="cs-CZ" sz="2400" dirty="0" smtClean="0"/>
              <a:t>= </a:t>
            </a:r>
            <a:r>
              <a:rPr lang="cs-CZ" sz="2400" dirty="0" smtClean="0">
                <a:solidFill>
                  <a:srgbClr val="FF0000"/>
                </a:solidFill>
              </a:rPr>
              <a:t>472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NÁSOBENÍ – sdružování ČINITELŮ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981200"/>
            <a:ext cx="8686800" cy="1265238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sz="6000" dirty="0" smtClean="0"/>
              <a:t>(4 . 8) . 12 = 4 . (8 . 12)</a:t>
            </a:r>
          </a:p>
          <a:p>
            <a:pPr>
              <a:buNone/>
            </a:pPr>
            <a:r>
              <a:rPr lang="cs-CZ" sz="1600" dirty="0" smtClean="0"/>
              <a:t>		</a:t>
            </a:r>
            <a:endParaRPr lang="en-US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09600" y="3657600"/>
            <a:ext cx="82296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Násobte výhodně zpaměti:</a:t>
            </a:r>
          </a:p>
          <a:p>
            <a:endParaRPr lang="cs-CZ" sz="2400" dirty="0" smtClean="0"/>
          </a:p>
          <a:p>
            <a:r>
              <a:rPr lang="cs-CZ" sz="2400" dirty="0" smtClean="0"/>
              <a:t>60 . 2 . </a:t>
            </a:r>
            <a:r>
              <a:rPr lang="cs-CZ" sz="2400" dirty="0" smtClean="0"/>
              <a:t>500 = </a:t>
            </a:r>
            <a:r>
              <a:rPr lang="cs-CZ" sz="2400" dirty="0" smtClean="0">
                <a:solidFill>
                  <a:srgbClr val="FF0000"/>
                </a:solidFill>
              </a:rPr>
              <a:t>60000</a:t>
            </a:r>
            <a:r>
              <a:rPr lang="cs-CZ" sz="2400" dirty="0" smtClean="0"/>
              <a:t>		8 . 5 . </a:t>
            </a:r>
            <a:r>
              <a:rPr lang="cs-CZ" sz="2400" dirty="0" smtClean="0"/>
              <a:t>20 = </a:t>
            </a:r>
            <a:r>
              <a:rPr lang="cs-CZ" sz="2400" dirty="0" smtClean="0">
                <a:solidFill>
                  <a:srgbClr val="FF0000"/>
                </a:solidFill>
              </a:rPr>
              <a:t>800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20 . 4 . </a:t>
            </a:r>
            <a:r>
              <a:rPr lang="cs-CZ" sz="2400" dirty="0" smtClean="0"/>
              <a:t>91 = </a:t>
            </a:r>
            <a:r>
              <a:rPr lang="cs-CZ" sz="2400" dirty="0" smtClean="0">
                <a:solidFill>
                  <a:srgbClr val="FF0000"/>
                </a:solidFill>
              </a:rPr>
              <a:t>7280</a:t>
            </a:r>
            <a:r>
              <a:rPr lang="cs-CZ" sz="2400" dirty="0" smtClean="0"/>
              <a:t>			10 . 28 . </a:t>
            </a:r>
            <a:r>
              <a:rPr lang="cs-CZ" sz="2400" dirty="0" smtClean="0"/>
              <a:t>100 = </a:t>
            </a:r>
            <a:r>
              <a:rPr lang="cs-CZ" sz="2400" dirty="0" smtClean="0">
                <a:solidFill>
                  <a:srgbClr val="FF0000"/>
                </a:solidFill>
              </a:rPr>
              <a:t>28000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250 . 70 . </a:t>
            </a:r>
            <a:r>
              <a:rPr lang="cs-CZ" sz="2400" dirty="0" smtClean="0"/>
              <a:t>4 = </a:t>
            </a:r>
            <a:r>
              <a:rPr lang="cs-CZ" sz="2400" dirty="0" smtClean="0">
                <a:solidFill>
                  <a:srgbClr val="FF0000"/>
                </a:solidFill>
              </a:rPr>
              <a:t>70000</a:t>
            </a:r>
            <a:r>
              <a:rPr lang="cs-CZ" sz="2400" dirty="0" smtClean="0"/>
              <a:t>		6 . 150 . </a:t>
            </a:r>
            <a:r>
              <a:rPr lang="cs-CZ" sz="2400" dirty="0" smtClean="0"/>
              <a:t>8 = </a:t>
            </a:r>
            <a:r>
              <a:rPr lang="cs-CZ" sz="2400" dirty="0" smtClean="0">
                <a:solidFill>
                  <a:srgbClr val="FF0000"/>
                </a:solidFill>
              </a:rPr>
              <a:t>7200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4 . 6 . </a:t>
            </a:r>
            <a:r>
              <a:rPr lang="cs-CZ" sz="2400" dirty="0" smtClean="0"/>
              <a:t>5 = </a:t>
            </a:r>
            <a:r>
              <a:rPr lang="cs-CZ" sz="2400" dirty="0" smtClean="0">
                <a:solidFill>
                  <a:srgbClr val="FF0000"/>
                </a:solidFill>
              </a:rPr>
              <a:t>120</a:t>
            </a:r>
            <a:r>
              <a:rPr lang="cs-CZ" sz="2400" dirty="0" smtClean="0"/>
              <a:t>			10 . 4 . </a:t>
            </a:r>
            <a:r>
              <a:rPr lang="cs-CZ" sz="2400" dirty="0" smtClean="0"/>
              <a:t>45 = </a:t>
            </a:r>
            <a:r>
              <a:rPr lang="cs-CZ" sz="2400" dirty="0" smtClean="0">
                <a:solidFill>
                  <a:srgbClr val="FF0000"/>
                </a:solidFill>
              </a:rPr>
              <a:t>1800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5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ctr">
              <a:buNone/>
            </a:pPr>
            <a:r>
              <a:rPr lang="cs-CZ" sz="8000" dirty="0" smtClean="0"/>
              <a:t>125 : 5 = 25</a:t>
            </a:r>
          </a:p>
          <a:p>
            <a:pPr>
              <a:buNone/>
            </a:pPr>
            <a:r>
              <a:rPr lang="cs-CZ" sz="1600" dirty="0" smtClean="0"/>
              <a:t>		</a:t>
            </a:r>
            <a:r>
              <a:rPr lang="cs-CZ" sz="2800" dirty="0" smtClean="0"/>
              <a:t>    	DĚLENEC       DĚLITEL         PODÍL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4038600"/>
            <a:ext cx="822960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Vypočítejte:</a:t>
            </a:r>
          </a:p>
          <a:p>
            <a:endParaRPr lang="cs-CZ" sz="2400" dirty="0" smtClean="0"/>
          </a:p>
          <a:p>
            <a:r>
              <a:rPr lang="cs-CZ" sz="2400" dirty="0" smtClean="0"/>
              <a:t>128 : </a:t>
            </a:r>
            <a:r>
              <a:rPr lang="cs-CZ" sz="2400" dirty="0" smtClean="0"/>
              <a:t>4 = </a:t>
            </a:r>
            <a:r>
              <a:rPr lang="cs-CZ" sz="2400" dirty="0" smtClean="0">
                <a:solidFill>
                  <a:srgbClr val="FF0000"/>
                </a:solidFill>
              </a:rPr>
              <a:t>32</a:t>
            </a:r>
            <a:r>
              <a:rPr lang="cs-CZ" sz="2400" dirty="0" smtClean="0">
                <a:solidFill>
                  <a:srgbClr val="FF0000"/>
                </a:solidFill>
              </a:rPr>
              <a:t>	</a:t>
            </a:r>
            <a:r>
              <a:rPr lang="cs-CZ" sz="2400" dirty="0" smtClean="0"/>
              <a:t>	72 : </a:t>
            </a:r>
            <a:r>
              <a:rPr lang="cs-CZ" sz="2400" dirty="0" smtClean="0"/>
              <a:t>8 =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		2400 : </a:t>
            </a:r>
            <a:r>
              <a:rPr lang="cs-CZ" sz="2400" dirty="0" smtClean="0"/>
              <a:t>20 = </a:t>
            </a:r>
            <a:r>
              <a:rPr lang="cs-CZ" sz="2400" dirty="0" smtClean="0">
                <a:solidFill>
                  <a:srgbClr val="FF0000"/>
                </a:solidFill>
              </a:rPr>
              <a:t>120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324 : </a:t>
            </a:r>
            <a:r>
              <a:rPr lang="cs-CZ" sz="2400" dirty="0" smtClean="0"/>
              <a:t>9 = </a:t>
            </a:r>
            <a:r>
              <a:rPr lang="cs-CZ" sz="2400" dirty="0" smtClean="0">
                <a:solidFill>
                  <a:srgbClr val="FF0000"/>
                </a:solidFill>
              </a:rPr>
              <a:t>36</a:t>
            </a:r>
            <a:r>
              <a:rPr lang="cs-CZ" sz="2400" dirty="0" smtClean="0"/>
              <a:t>		490 : </a:t>
            </a:r>
            <a:r>
              <a:rPr lang="cs-CZ" sz="2400" dirty="0" smtClean="0"/>
              <a:t>70 =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		500 : </a:t>
            </a:r>
            <a:r>
              <a:rPr lang="cs-CZ" sz="2400" dirty="0" smtClean="0"/>
              <a:t>25 = </a:t>
            </a:r>
            <a:r>
              <a:rPr lang="cs-CZ" sz="2400" dirty="0" smtClean="0">
                <a:solidFill>
                  <a:srgbClr val="FF0000"/>
                </a:solidFill>
              </a:rPr>
              <a:t>20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80 : </a:t>
            </a:r>
            <a:r>
              <a:rPr lang="cs-CZ" sz="2400" dirty="0" smtClean="0"/>
              <a:t>16 =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		105 : </a:t>
            </a:r>
            <a:r>
              <a:rPr lang="cs-CZ" sz="2400" dirty="0" smtClean="0"/>
              <a:t>21 = </a:t>
            </a:r>
            <a:r>
              <a:rPr lang="cs-CZ" sz="2400" dirty="0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		48 : </a:t>
            </a:r>
            <a:r>
              <a:rPr lang="cs-CZ" sz="2400" dirty="0" smtClean="0"/>
              <a:t>3 = </a:t>
            </a:r>
            <a:r>
              <a:rPr lang="cs-CZ" sz="2400" dirty="0" smtClean="0">
                <a:solidFill>
                  <a:srgbClr val="FF0000"/>
                </a:solidFill>
              </a:rPr>
              <a:t>16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576 : </a:t>
            </a:r>
            <a:r>
              <a:rPr lang="cs-CZ" sz="2400" dirty="0" smtClean="0"/>
              <a:t>36 = </a:t>
            </a:r>
            <a:r>
              <a:rPr lang="cs-CZ" sz="2400" dirty="0" smtClean="0">
                <a:solidFill>
                  <a:srgbClr val="FF0000"/>
                </a:solidFill>
              </a:rPr>
              <a:t>16</a:t>
            </a:r>
            <a:r>
              <a:rPr lang="cs-CZ" sz="2400" dirty="0" smtClean="0"/>
              <a:t>		1400 : </a:t>
            </a:r>
            <a:r>
              <a:rPr lang="cs-CZ" sz="2400" dirty="0" smtClean="0"/>
              <a:t>2 = </a:t>
            </a:r>
            <a:r>
              <a:rPr lang="cs-CZ" sz="2400" dirty="0" smtClean="0">
                <a:solidFill>
                  <a:srgbClr val="FF0000"/>
                </a:solidFill>
              </a:rPr>
              <a:t>700</a:t>
            </a:r>
            <a:r>
              <a:rPr lang="cs-CZ" sz="2400" dirty="0" smtClean="0"/>
              <a:t>	55 : </a:t>
            </a:r>
            <a:r>
              <a:rPr lang="cs-CZ" sz="2400" dirty="0" smtClean="0"/>
              <a:t>5 = </a:t>
            </a:r>
            <a:r>
              <a:rPr lang="cs-CZ" sz="2400" dirty="0" smtClean="0">
                <a:solidFill>
                  <a:srgbClr val="FF0000"/>
                </a:solidFill>
              </a:rPr>
              <a:t>11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endParaRPr lang="cs-CZ" sz="2400" dirty="0" smtClean="0"/>
          </a:p>
        </p:txBody>
      </p:sp>
      <p:pic>
        <p:nvPicPr>
          <p:cNvPr id="5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dělení - VLASTNOSTI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Při dělení nemůžeme zaměnit pořadí čísel!</a:t>
            </a:r>
          </a:p>
          <a:p>
            <a:r>
              <a:rPr lang="cs-CZ" sz="2800" dirty="0" smtClean="0"/>
              <a:t>Při dělení nemůžeme čísla libovolně sdružovat!</a:t>
            </a:r>
            <a:endParaRPr lang="en-US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09600" y="3352800"/>
            <a:ext cx="82296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Vypočítejte :</a:t>
            </a:r>
          </a:p>
          <a:p>
            <a:endParaRPr lang="cs-CZ" sz="2400" dirty="0" smtClean="0"/>
          </a:p>
          <a:p>
            <a:r>
              <a:rPr lang="cs-CZ" sz="2400" dirty="0" smtClean="0"/>
              <a:t>18 :  3 </a:t>
            </a:r>
            <a:r>
              <a:rPr lang="cs-CZ" sz="2400" dirty="0" smtClean="0"/>
              <a:t> = </a:t>
            </a:r>
            <a:r>
              <a:rPr lang="cs-CZ" sz="2400" dirty="0" smtClean="0">
                <a:solidFill>
                  <a:srgbClr val="FF0000"/>
                </a:solidFill>
              </a:rPr>
              <a:t>6</a:t>
            </a:r>
            <a:r>
              <a:rPr lang="cs-CZ" sz="2400" dirty="0" smtClean="0"/>
              <a:t>				3 : </a:t>
            </a:r>
            <a:r>
              <a:rPr lang="cs-CZ" sz="2400" dirty="0" smtClean="0"/>
              <a:t>18 = </a:t>
            </a:r>
            <a:r>
              <a:rPr lang="cs-CZ" sz="2400" dirty="0" smtClean="0">
                <a:solidFill>
                  <a:srgbClr val="FF0000"/>
                </a:solidFill>
              </a:rPr>
              <a:t>0,1666...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360 : </a:t>
            </a:r>
            <a:r>
              <a:rPr lang="cs-CZ" sz="2400" dirty="0" smtClean="0"/>
              <a:t>40 = </a:t>
            </a:r>
            <a:r>
              <a:rPr lang="cs-CZ" sz="2400" dirty="0" smtClean="0">
                <a:solidFill>
                  <a:srgbClr val="FF0000"/>
                </a:solidFill>
              </a:rPr>
              <a:t>9</a:t>
            </a:r>
            <a:r>
              <a:rPr lang="cs-CZ" sz="2400" dirty="0" smtClean="0"/>
              <a:t>				40 : </a:t>
            </a:r>
            <a:r>
              <a:rPr lang="cs-CZ" sz="2400" dirty="0" smtClean="0"/>
              <a:t>360 = </a:t>
            </a:r>
            <a:r>
              <a:rPr lang="cs-CZ" sz="2400" dirty="0" smtClean="0">
                <a:solidFill>
                  <a:srgbClr val="FF0000"/>
                </a:solidFill>
              </a:rPr>
              <a:t>0,1111...</a:t>
            </a:r>
            <a:endParaRPr lang="cs-CZ" sz="2400" dirty="0" smtClean="0">
              <a:solidFill>
                <a:srgbClr val="FF0000"/>
              </a:solidFill>
            </a:endParaRPr>
          </a:p>
          <a:p>
            <a:endParaRPr lang="cs-CZ" sz="2400" dirty="0" smtClean="0"/>
          </a:p>
          <a:p>
            <a:r>
              <a:rPr lang="cs-CZ" sz="2400" dirty="0" smtClean="0"/>
              <a:t>(500 : 20) : 5	</a:t>
            </a:r>
            <a:r>
              <a:rPr lang="cs-CZ" sz="2400" dirty="0" smtClean="0"/>
              <a:t>= </a:t>
            </a:r>
            <a:r>
              <a:rPr lang="cs-CZ" sz="2400" dirty="0" err="1" smtClean="0">
                <a:solidFill>
                  <a:srgbClr val="FF0000"/>
                </a:solidFill>
              </a:rPr>
              <a:t>5</a:t>
            </a:r>
            <a:r>
              <a:rPr lang="cs-CZ" sz="2400" dirty="0" smtClean="0"/>
              <a:t>			500 : (20 : 5</a:t>
            </a:r>
            <a:r>
              <a:rPr lang="cs-CZ" sz="2400" dirty="0" smtClean="0"/>
              <a:t>) = </a:t>
            </a:r>
            <a:r>
              <a:rPr lang="cs-CZ" sz="2400" dirty="0" smtClean="0">
                <a:solidFill>
                  <a:srgbClr val="FF0000"/>
                </a:solidFill>
              </a:rPr>
              <a:t>125</a:t>
            </a:r>
            <a:endParaRPr lang="cs-CZ" sz="2400" dirty="0" smtClean="0">
              <a:solidFill>
                <a:srgbClr val="FF0000"/>
              </a:solidFill>
            </a:endParaRPr>
          </a:p>
          <a:p>
            <a:r>
              <a:rPr lang="cs-CZ" sz="2400" dirty="0" smtClean="0"/>
              <a:t>72 : (36 : 6</a:t>
            </a:r>
            <a:r>
              <a:rPr lang="cs-CZ" sz="2400" dirty="0" smtClean="0"/>
              <a:t>) = </a:t>
            </a:r>
            <a:r>
              <a:rPr lang="cs-CZ" sz="2400" dirty="0" smtClean="0">
                <a:solidFill>
                  <a:srgbClr val="FF0000"/>
                </a:solidFill>
              </a:rPr>
              <a:t>12</a:t>
            </a:r>
            <a:r>
              <a:rPr lang="cs-CZ" sz="2400" dirty="0" smtClean="0"/>
              <a:t>			(72 : 36) : </a:t>
            </a:r>
            <a:r>
              <a:rPr lang="cs-CZ" sz="2400" dirty="0" smtClean="0"/>
              <a:t>6 = </a:t>
            </a:r>
            <a:r>
              <a:rPr lang="cs-CZ" sz="2400" dirty="0" smtClean="0">
                <a:solidFill>
                  <a:srgbClr val="FF0000"/>
                </a:solidFill>
              </a:rPr>
              <a:t>0,3333...</a:t>
            </a:r>
            <a:endParaRPr lang="cs-CZ" sz="2400" dirty="0" smtClean="0">
              <a:solidFill>
                <a:srgbClr val="FF0000"/>
              </a:solidFill>
            </a:endParaRPr>
          </a:p>
        </p:txBody>
      </p:sp>
      <p:pic>
        <p:nvPicPr>
          <p:cNvPr id="6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48609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Najdi a vyznač 13 příkladů násobení: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4600" y="1981200"/>
          <a:ext cx="4572001" cy="4572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6400800" y="2667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3810000" y="3886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2514600" y="3352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3124200" y="2667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Elipsa 8"/>
          <p:cNvSpPr/>
          <p:nvPr/>
        </p:nvSpPr>
        <p:spPr>
          <a:xfrm>
            <a:off x="3810000" y="1981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Elipsa 9"/>
          <p:cNvSpPr/>
          <p:nvPr/>
        </p:nvSpPr>
        <p:spPr>
          <a:xfrm rot="5400000">
            <a:off x="5791200" y="13716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Elipsa 10"/>
          <p:cNvSpPr/>
          <p:nvPr/>
        </p:nvSpPr>
        <p:spPr>
          <a:xfrm rot="5400000">
            <a:off x="5181600" y="1981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Elipsa 11"/>
          <p:cNvSpPr/>
          <p:nvPr/>
        </p:nvSpPr>
        <p:spPr>
          <a:xfrm rot="5400000">
            <a:off x="5105400" y="2667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Elipsa 12"/>
          <p:cNvSpPr/>
          <p:nvPr/>
        </p:nvSpPr>
        <p:spPr>
          <a:xfrm rot="5400000">
            <a:off x="5105400" y="3352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Elipsa 13"/>
          <p:cNvSpPr/>
          <p:nvPr/>
        </p:nvSpPr>
        <p:spPr>
          <a:xfrm rot="5400000">
            <a:off x="3733800" y="5257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Elipsa 14"/>
          <p:cNvSpPr/>
          <p:nvPr/>
        </p:nvSpPr>
        <p:spPr>
          <a:xfrm rot="5400000">
            <a:off x="5105400" y="39624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Elipsa 15"/>
          <p:cNvSpPr/>
          <p:nvPr/>
        </p:nvSpPr>
        <p:spPr>
          <a:xfrm rot="5400000">
            <a:off x="5105400" y="4648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Elipsa 16"/>
          <p:cNvSpPr/>
          <p:nvPr/>
        </p:nvSpPr>
        <p:spPr>
          <a:xfrm>
            <a:off x="6400800" y="4648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050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29600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219200"/>
            <a:ext cx="8686800" cy="4860925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Najdi a vyznač 13 příkladů dělení:</a:t>
            </a:r>
            <a:endParaRPr lang="en-US" dirty="0"/>
          </a:p>
        </p:txBody>
      </p:sp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2514600" y="1981200"/>
          <a:ext cx="4572001" cy="457200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653143"/>
                <a:gridCol w="653143"/>
                <a:gridCol w="653143"/>
                <a:gridCol w="653143"/>
                <a:gridCol w="653143"/>
                <a:gridCol w="653143"/>
                <a:gridCol w="653143"/>
              </a:tblGrid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57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7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195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13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15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14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8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  <a:tr h="653143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11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10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96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6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>
                          <a:solidFill>
                            <a:schemeClr val="tx1"/>
                          </a:solidFill>
                        </a:rPr>
                        <a:t>12</a:t>
                      </a:r>
                      <a:endParaRPr lang="en-US" sz="1800" b="1" dirty="0">
                        <a:solidFill>
                          <a:schemeClr val="tx1"/>
                        </a:solidFill>
                      </a:endParaRPr>
                    </a:p>
                  </a:txBody>
                  <a:tcPr anchor="ctr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</a:tr>
            </a:tbl>
          </a:graphicData>
        </a:graphic>
      </p:graphicFrame>
      <p:sp>
        <p:nvSpPr>
          <p:cNvPr id="5" name="Elipsa 4"/>
          <p:cNvSpPr/>
          <p:nvPr/>
        </p:nvSpPr>
        <p:spPr>
          <a:xfrm>
            <a:off x="6400800" y="2667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Elipsa 5"/>
          <p:cNvSpPr/>
          <p:nvPr/>
        </p:nvSpPr>
        <p:spPr>
          <a:xfrm>
            <a:off x="5105400" y="3352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Elipsa 6"/>
          <p:cNvSpPr/>
          <p:nvPr/>
        </p:nvSpPr>
        <p:spPr>
          <a:xfrm>
            <a:off x="3124200" y="1981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Elipsa 7"/>
          <p:cNvSpPr/>
          <p:nvPr/>
        </p:nvSpPr>
        <p:spPr>
          <a:xfrm>
            <a:off x="3810000" y="2743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Elipsa 8"/>
          <p:cNvSpPr/>
          <p:nvPr/>
        </p:nvSpPr>
        <p:spPr>
          <a:xfrm>
            <a:off x="2514600" y="1981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Elipsa 9"/>
          <p:cNvSpPr/>
          <p:nvPr/>
        </p:nvSpPr>
        <p:spPr>
          <a:xfrm rot="16200000">
            <a:off x="5105400" y="13716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Elipsa 10"/>
          <p:cNvSpPr/>
          <p:nvPr/>
        </p:nvSpPr>
        <p:spPr>
          <a:xfrm>
            <a:off x="4495800" y="2667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Elipsa 11"/>
          <p:cNvSpPr/>
          <p:nvPr/>
        </p:nvSpPr>
        <p:spPr>
          <a:xfrm>
            <a:off x="5715000" y="2590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Elipsa 12"/>
          <p:cNvSpPr/>
          <p:nvPr/>
        </p:nvSpPr>
        <p:spPr>
          <a:xfrm rot="16200000">
            <a:off x="3124200" y="5257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Elipsa 13"/>
          <p:cNvSpPr/>
          <p:nvPr/>
        </p:nvSpPr>
        <p:spPr>
          <a:xfrm rot="16200000">
            <a:off x="3124200" y="46482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Elipsa 14"/>
          <p:cNvSpPr/>
          <p:nvPr/>
        </p:nvSpPr>
        <p:spPr>
          <a:xfrm rot="16200000">
            <a:off x="5029200" y="52578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Elipsa 15"/>
          <p:cNvSpPr/>
          <p:nvPr/>
        </p:nvSpPr>
        <p:spPr>
          <a:xfrm rot="16200000">
            <a:off x="5715000" y="45720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Elipsa 16"/>
          <p:cNvSpPr/>
          <p:nvPr/>
        </p:nvSpPr>
        <p:spPr>
          <a:xfrm rot="16200000">
            <a:off x="3886200" y="4038600"/>
            <a:ext cx="685800" cy="1905000"/>
          </a:xfrm>
          <a:prstGeom prst="ellipse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2" descr="C:\Users\Veronika a Petr\AppData\Local\Microsoft\Windows\Temporary Internet Files\Content.IE5\JQ96U9EY\MC900432671[1].png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382286" y="5943600"/>
            <a:ext cx="761714" cy="761714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2000" dirty="0" smtClean="0"/>
              <a:t>COUFALOVÁ, Jana a </a:t>
            </a:r>
            <a:r>
              <a:rPr lang="en-US" sz="2000" dirty="0" err="1" smtClean="0"/>
              <a:t>kol</a:t>
            </a:r>
            <a:r>
              <a:rPr lang="en-US" sz="2000" dirty="0" smtClean="0"/>
              <a:t>. </a:t>
            </a:r>
            <a:r>
              <a:rPr lang="en-US" sz="2000" i="1" dirty="0" err="1" smtClean="0"/>
              <a:t>Matematika</a:t>
            </a:r>
            <a:r>
              <a:rPr lang="en-US" sz="2000" i="1" dirty="0" smtClean="0"/>
              <a:t> pro </a:t>
            </a:r>
            <a:r>
              <a:rPr lang="en-US" sz="2000" i="1" dirty="0" err="1" smtClean="0"/>
              <a:t>šestý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ročník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základní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školy</a:t>
            </a:r>
            <a:r>
              <a:rPr lang="en-US" sz="2000" dirty="0" smtClean="0"/>
              <a:t>. </a:t>
            </a:r>
            <a:r>
              <a:rPr lang="en-US" sz="2000" dirty="0" err="1" smtClean="0"/>
              <a:t>Praha</a:t>
            </a:r>
            <a:r>
              <a:rPr lang="en-US" sz="2000" dirty="0" smtClean="0"/>
              <a:t>: Fortuna, 1998, </a:t>
            </a:r>
            <a:r>
              <a:rPr lang="cs-CZ" sz="2000" dirty="0" smtClean="0"/>
              <a:t>216 s., </a:t>
            </a:r>
            <a:r>
              <a:rPr lang="en-US" sz="2000" dirty="0" smtClean="0"/>
              <a:t>ISBN </a:t>
            </a:r>
            <a:r>
              <a:rPr lang="en-US" sz="2000" dirty="0" smtClean="0"/>
              <a:t>80-7168-588-7. </a:t>
            </a:r>
            <a:endParaRPr lang="cs-CZ" dirty="0" smtClean="0"/>
          </a:p>
          <a:p>
            <a:r>
              <a:rPr lang="en-US" sz="2000" dirty="0" smtClean="0"/>
              <a:t>PATILLA, Petr. </a:t>
            </a:r>
            <a:r>
              <a:rPr lang="en-US" sz="2000" i="1" dirty="0" err="1" smtClean="0"/>
              <a:t>Zábavná</a:t>
            </a:r>
            <a:r>
              <a:rPr lang="en-US" sz="2000" i="1" dirty="0" smtClean="0"/>
              <a:t> </a:t>
            </a:r>
            <a:r>
              <a:rPr lang="en-US" sz="2000" i="1" dirty="0" err="1" smtClean="0"/>
              <a:t>matematika</a:t>
            </a:r>
            <a:r>
              <a:rPr lang="en-US" sz="2000" dirty="0" smtClean="0"/>
              <a:t>. </a:t>
            </a:r>
            <a:r>
              <a:rPr lang="en-US" sz="2000" dirty="0" err="1" smtClean="0"/>
              <a:t>Praha</a:t>
            </a:r>
            <a:r>
              <a:rPr lang="en-US" sz="2000" dirty="0" smtClean="0"/>
              <a:t>: </a:t>
            </a:r>
            <a:r>
              <a:rPr lang="en-US" sz="2000" dirty="0" err="1" smtClean="0"/>
              <a:t>Svojtka</a:t>
            </a:r>
            <a:r>
              <a:rPr lang="en-US" sz="2000" dirty="0" smtClean="0"/>
              <a:t>, 2002, </a:t>
            </a:r>
            <a:r>
              <a:rPr lang="cs-CZ" sz="2000" dirty="0" smtClean="0"/>
              <a:t>127 s., </a:t>
            </a:r>
            <a:r>
              <a:rPr lang="en-US" sz="2000" dirty="0" smtClean="0"/>
              <a:t>ISBN </a:t>
            </a:r>
            <a:r>
              <a:rPr lang="en-US" sz="2000" dirty="0" smtClean="0"/>
              <a:t>80-7237-404-4.</a:t>
            </a:r>
          </a:p>
        </p:txBody>
      </p:sp>
    </p:spTree>
  </p:cSld>
  <p:clrMapOvr>
    <a:masterClrMapping/>
  </p:clrMapOvr>
  <p:transition spd="slow">
    <p:dissolv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1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209</TotalTime>
  <Words>729</Words>
  <Application>Microsoft Office PowerPoint</Application>
  <PresentationFormat>Předvádění na obrazovce (4:3)</PresentationFormat>
  <Paragraphs>328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Motiv1</vt:lpstr>
      <vt:lpstr>Snímek 1</vt:lpstr>
      <vt:lpstr>Snímek 2</vt:lpstr>
      <vt:lpstr>VLASTNOSTI POČETNÍCH OPERACÍ – Násobení a dělení</vt:lpstr>
      <vt:lpstr>násobeNÍ</vt:lpstr>
      <vt:lpstr>NÁSOBENÍ – záměna ČINITELŮ</vt:lpstr>
      <vt:lpstr>NÁSOBENÍ – sdružování ČINITELŮ</vt:lpstr>
      <vt:lpstr>dělení</vt:lpstr>
      <vt:lpstr>dělení - VLASTNOSTI</vt:lpstr>
      <vt:lpstr>Snímek 9</vt:lpstr>
      <vt:lpstr>Snímek 10</vt:lpstr>
      <vt:lpstr>násobeNÍ</vt:lpstr>
      <vt:lpstr>NÁSOBENÍ – sdružování ČINITELŮ</vt:lpstr>
      <vt:lpstr>dělení</vt:lpstr>
      <vt:lpstr>dělení - VLASTNOSTI</vt:lpstr>
      <vt:lpstr>Snímek 15</vt:lpstr>
      <vt:lpstr>Snímek 16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Veronika a Petr</dc:creator>
  <cp:lastModifiedBy>ŠIC</cp:lastModifiedBy>
  <cp:revision>23</cp:revision>
  <dcterms:created xsi:type="dcterms:W3CDTF">2013-10-24T08:30:20Z</dcterms:created>
  <dcterms:modified xsi:type="dcterms:W3CDTF">2013-11-05T09:36:17Z</dcterms:modified>
</cp:coreProperties>
</file>