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rts/chart6.xml" ContentType="application/vnd.openxmlformats-officedocument.drawingml.char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67" r:id="rId2"/>
    <p:sldId id="268" r:id="rId3"/>
    <p:sldId id="256" r:id="rId4"/>
    <p:sldId id="261" r:id="rId5"/>
    <p:sldId id="257" r:id="rId6"/>
    <p:sldId id="258" r:id="rId7"/>
    <p:sldId id="260" r:id="rId8"/>
    <p:sldId id="263" r:id="rId9"/>
    <p:sldId id="265" r:id="rId10"/>
    <p:sldId id="259" r:id="rId11"/>
    <p:sldId id="262" r:id="rId12"/>
    <p:sldId id="264" r:id="rId13"/>
    <p:sldId id="266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6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spPr>
            <a:solidFill>
              <a:schemeClr val="bg1"/>
            </a:solidFill>
            <a:ln>
              <a:solidFill>
                <a:schemeClr val="tx1"/>
              </a:solidFill>
            </a:ln>
          </c:spPr>
          <c:cat>
            <c:numRef>
              <c:f>List1!$A$2:$A$5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</c:numCache>
            </c:numRef>
          </c:val>
        </c:ser>
        <c:firstSliceAng val="0"/>
      </c:pieChart>
    </c:plotArea>
    <c:plotVisOnly val="1"/>
  </c:chart>
  <c:spPr>
    <a:noFill/>
  </c:spPr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dPt>
            <c:idx val="0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List1!$A$2:$A$5</c:f>
              <c:strCache>
                <c:ptCount val="3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chemeClr val="bg1"/>
            </a:solidFill>
            <a:ln>
              <a:solidFill>
                <a:schemeClr val="tx1"/>
              </a:solidFill>
            </a:ln>
          </c:spPr>
          <c:cat>
            <c:strRef>
              <c:f>List1!$A$2:$A$9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List1!$B$2:$B$9</c:f>
              <c:numCache>
                <c:formatCode>General</c:formatCode>
                <c:ptCount val="8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</c:strCache>
            </c:strRef>
          </c:tx>
          <c:spPr>
            <a:solidFill>
              <a:schemeClr val="bg1"/>
            </a:solidFill>
            <a:ln>
              <a:solidFill>
                <a:schemeClr val="tx1"/>
              </a:solidFill>
            </a:ln>
          </c:spPr>
          <c:dPt>
            <c:idx val="0"/>
            <c:spPr>
              <a:solidFill>
                <a:srgbClr val="FFFF0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spPr>
              <a:solidFill>
                <a:srgbClr val="FFFF00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spPr>
              <a:solidFill>
                <a:srgbClr val="FFFF00"/>
              </a:solidFill>
              <a:ln>
                <a:solidFill>
                  <a:schemeClr val="tx1"/>
                </a:solidFill>
              </a:ln>
            </c:spPr>
          </c:dPt>
          <c:cat>
            <c:numRef>
              <c:f>List1!$A$2:$A$5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</c:numCache>
            </c:numRef>
          </c:val>
        </c:ser>
        <c:firstSliceAng val="0"/>
      </c:pieChart>
    </c:plotArea>
    <c:plotVisOnly val="1"/>
  </c:chart>
  <c:spPr>
    <a:noFill/>
  </c:spPr>
  <c:txPr>
    <a:bodyPr/>
    <a:lstStyle/>
    <a:p>
      <a:pPr>
        <a:defRPr sz="1800"/>
      </a:pPr>
      <a:endParaRPr lang="cs-CZ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rgbClr val="FF0000"/>
            </a:solidFill>
          </c:spPr>
          <c:dPt>
            <c:idx val="0"/>
            <c:spPr>
              <a:solidFill>
                <a:srgbClr val="FF0000"/>
              </a:solidFill>
              <a:ln>
                <a:solidFill>
                  <a:schemeClr val="tx1"/>
                </a:solidFill>
              </a:ln>
            </c:spPr>
          </c:dPt>
          <c:dPt>
            <c:idx val="1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dPt>
            <c:idx val="2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List1!$A$2:$A$5</c:f>
              <c:strCache>
                <c:ptCount val="3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rgbClr val="00B0F0"/>
            </a:solidFill>
            <a:ln>
              <a:solidFill>
                <a:schemeClr val="tx1"/>
              </a:solidFill>
            </a:ln>
          </c:spPr>
          <c:dPt>
            <c:idx val="7"/>
            <c:spPr>
              <a:solidFill>
                <a:schemeClr val="bg1"/>
              </a:solidFill>
              <a:ln>
                <a:solidFill>
                  <a:schemeClr val="tx1"/>
                </a:solidFill>
              </a:ln>
            </c:spPr>
          </c:dPt>
          <c:cat>
            <c:strRef>
              <c:f>List1!$A$2:$A$9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List1!$B$2:$B$9</c:f>
              <c:numCache>
                <c:formatCode>General</c:formatCode>
                <c:ptCount val="8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33668C-0823-4D3C-9FB6-F15AA6F5C1DA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6AEA3-105E-41FC-8690-4C98F7B9B83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chart" Target="../charts/chart2.xml"/><Relationship Id="rId7" Type="http://schemas.openxmlformats.org/officeDocument/2006/relationships/image" Target="../media/image8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5.png"/><Relationship Id="rId5" Type="http://schemas.openxmlformats.org/officeDocument/2006/relationships/image" Target="../media/image6.png"/><Relationship Id="rId10" Type="http://schemas.openxmlformats.org/officeDocument/2006/relationships/slide" Target="slide13.xml"/><Relationship Id="rId4" Type="http://schemas.openxmlformats.org/officeDocument/2006/relationships/chart" Target="../charts/chart3.xml"/><Relationship Id="rId9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18" Type="http://schemas.openxmlformats.org/officeDocument/2006/relationships/image" Target="../media/image26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slide" Target="slide6.xml"/><Relationship Id="rId2" Type="http://schemas.openxmlformats.org/officeDocument/2006/relationships/image" Target="../media/image11.pn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2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slide" Target="slide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chart" Target="../charts/chart5.xml"/><Relationship Id="rId7" Type="http://schemas.openxmlformats.org/officeDocument/2006/relationships/image" Target="../media/image8.png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26.png"/><Relationship Id="rId5" Type="http://schemas.openxmlformats.org/officeDocument/2006/relationships/image" Target="../media/image6.png"/><Relationship Id="rId10" Type="http://schemas.openxmlformats.org/officeDocument/2006/relationships/slide" Target="slide9.xml"/><Relationship Id="rId4" Type="http://schemas.openxmlformats.org/officeDocument/2006/relationships/chart" Target="../charts/chart6.xml"/><Relationship Id="rId9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1003274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Zlomky – opakování učiva 5. ročníku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_19_11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9.9.2013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6.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4363923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Číslo a proměnná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Zlomky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15 - 20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slouží k opakování učiva z 5. ročníku – zlomky.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4 předkládá motivační věty z běžného života, které obsahují zlomky. Lze s žáky vytvářet obdobné věty.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5 připomíná pojmy zlomek, zlomková čára, jmenovatel, čitatel a čtení zlomku.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 6 obsahuje 15 slovních zápisů zlomků – úkolem žáků tyto zlomky správně zapsat (kontrola dle snímku 10).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 7 a 8 prezentují vizuální vyjádření zlomku – části celku ve čtvercové síti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.Žáci mají odpovědět na otázku, jaká část čtverce je vybarvena 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– kontrola dle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snímků 11 a 12.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9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předkládá žákům inverzní úlohu k  úloze na předchozích  dvou snímcích – vybarvit část čtverce, která odpovídá zadanému zlomku -  tento snímek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je nutné před vyučováním vytisknout a předložit žákům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k vybarvení. Orientační kontrola je možná dle snímku 13 – je však mnoho variant vybarvení – je třeba spočítat vybarvené čtverečky.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10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–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13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obsahují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řešení.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zLOMKY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 učiva</a:t>
            </a:r>
            <a:endParaRPr lang="en-US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05000"/>
            <a:ext cx="8686800" cy="4251325"/>
          </a:xfrm>
        </p:spPr>
        <p:txBody>
          <a:bodyPr/>
          <a:lstStyle/>
          <a:p>
            <a:r>
              <a:rPr lang="cs-CZ" dirty="0" smtClean="0"/>
              <a:t>Dan koupil půlku chleba.</a:t>
            </a:r>
          </a:p>
          <a:p>
            <a:r>
              <a:rPr lang="cs-CZ" dirty="0" smtClean="0"/>
              <a:t>Ve druhé třetině hokejového utkání padly tři góly.</a:t>
            </a:r>
          </a:p>
          <a:p>
            <a:r>
              <a:rPr lang="cs-CZ" dirty="0" smtClean="0"/>
              <a:t>Sejdeme se na nádraží ve tři čtvrtě na osm.</a:t>
            </a:r>
          </a:p>
          <a:p>
            <a:r>
              <a:rPr lang="cs-CZ" dirty="0" smtClean="0"/>
              <a:t>Do těsta na koláč potřebujeme osminku másla.</a:t>
            </a:r>
          </a:p>
          <a:p>
            <a:r>
              <a:rPr lang="cs-CZ" dirty="0" smtClean="0"/>
              <a:t>Polovina z nás má ráda rockovou hudbu.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Zlomek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5000" y="1600200"/>
            <a:ext cx="5486400" cy="3870325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lnSpc>
                <a:spcPts val="9600"/>
              </a:lnSpc>
              <a:buNone/>
            </a:pPr>
            <a:endParaRPr lang="en-US" sz="8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43200" y="2362200"/>
            <a:ext cx="1009650" cy="2219325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2676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53000" y="1981200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čitatel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53000" y="3200400"/>
            <a:ext cx="304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lomková čára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0" y="4572000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jmenovatel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flipH="1">
            <a:off x="3657600" y="2362200"/>
            <a:ext cx="1143000" cy="304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3962400" y="3505200"/>
            <a:ext cx="8382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3886200" y="4114800"/>
            <a:ext cx="914400" cy="6858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62000" y="5791200"/>
            <a:ext cx="7467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Čteme: čtyři desetiny</a:t>
            </a:r>
            <a:endParaRPr lang="en-US" sz="44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do sešitu zlomky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70438"/>
          </a:xfrm>
        </p:spPr>
        <p:txBody>
          <a:bodyPr numCol="2"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Jedna čtvrtina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Pět šestin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Tři desetiny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Osmnáct setin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Dvěstěpadesátčtyři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tisíciny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Jedenáct třináctin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Tři poloviny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Deset dvanáctin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Sedmdesátpět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setin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Dvacettři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pětadvacetin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Dvě třetiny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Osm desetin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Čtyřistadvacet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tisícin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Sedmnáct třicetin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Jedna osmina</a:t>
            </a:r>
          </a:p>
        </p:txBody>
      </p:sp>
      <p:pic>
        <p:nvPicPr>
          <p:cNvPr id="54273" name="Picture 1" descr="C:\Users\Veronika a Petr\AppData\Local\Microsoft\Windows\Temporary Internet Files\Content.IE5\R1RZ7N85\MC90043264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48600" y="5486400"/>
            <a:ext cx="1142857" cy="11428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část čtverce je vybarvena?</a:t>
            </a:r>
            <a:endParaRPr lang="en-US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0" y="1752600"/>
          <a:ext cx="146304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520"/>
                <a:gridCol w="731520"/>
              </a:tblGrid>
              <a:tr h="7315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29200" y="1752600"/>
          <a:ext cx="146304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520"/>
                <a:gridCol w="731520"/>
              </a:tblGrid>
              <a:tr h="7315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15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43000" y="3962400"/>
          <a:ext cx="219456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640"/>
                <a:gridCol w="548640"/>
                <a:gridCol w="548640"/>
                <a:gridCol w="548640"/>
              </a:tblGrid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953000" y="3962400"/>
          <a:ext cx="219456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640"/>
                <a:gridCol w="548640"/>
                <a:gridCol w="548640"/>
                <a:gridCol w="548640"/>
              </a:tblGrid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8" name="Picture 1" descr="C:\Users\Veronika a Petr\AppData\Local\Microsoft\Windows\Temporary Internet Files\Content.IE5\R1RZ7N85\MC90043264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48600" y="5486400"/>
            <a:ext cx="1142857" cy="11428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část čtverce je vybarvena?</a:t>
            </a:r>
            <a:endParaRPr lang="en-US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267200" y="1752600"/>
          <a:ext cx="36576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</a:tblGrid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62000" y="1752600"/>
          <a:ext cx="1828800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"/>
                <a:gridCol w="365760"/>
                <a:gridCol w="365760"/>
                <a:gridCol w="365760"/>
                <a:gridCol w="365760"/>
              </a:tblGrid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83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837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8374" name="Rectangle 6"/>
          <p:cNvSpPr>
            <a:spLocks noChangeArrowheads="1"/>
          </p:cNvSpPr>
          <p:nvPr/>
        </p:nvSpPr>
        <p:spPr bwMode="auto">
          <a:xfrm>
            <a:off x="0" y="1019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Picture 1" descr="C:\Users\Veronika a Petr\AppData\Local\Microsoft\Windows\Temporary Internet Files\Content.IE5\R1RZ7N85\MC900432648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48600" y="5486400"/>
            <a:ext cx="1142857" cy="11428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Vybarvěte příslušnou část </a:t>
            </a:r>
            <a:endParaRPr lang="en-US" dirty="0"/>
          </a:p>
        </p:txBody>
      </p:sp>
      <p:graphicFrame>
        <p:nvGraphicFramePr>
          <p:cNvPr id="4" name="Graf 3"/>
          <p:cNvGraphicFramePr/>
          <p:nvPr/>
        </p:nvGraphicFramePr>
        <p:xfrm>
          <a:off x="304800" y="1447800"/>
          <a:ext cx="2362200" cy="2108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Graf 5"/>
          <p:cNvGraphicFramePr/>
          <p:nvPr/>
        </p:nvGraphicFramePr>
        <p:xfrm>
          <a:off x="2743200" y="1371600"/>
          <a:ext cx="2286000" cy="2184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Graf 6"/>
          <p:cNvGraphicFramePr/>
          <p:nvPr/>
        </p:nvGraphicFramePr>
        <p:xfrm>
          <a:off x="838200" y="3886200"/>
          <a:ext cx="3429000" cy="2260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191000" y="5715000"/>
          <a:ext cx="365760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</a:tblGrid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257800" y="1447800"/>
          <a:ext cx="36576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</a:tblGrid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939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9393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1000" y="3352800"/>
            <a:ext cx="123825" cy="552450"/>
          </a:xfrm>
          <a:prstGeom prst="rect">
            <a:avLst/>
          </a:prstGeom>
          <a:noFill/>
        </p:spPr>
      </p:pic>
      <p:sp>
        <p:nvSpPr>
          <p:cNvPr id="59395" name="Rectangle 3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939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9396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43200" y="3276600"/>
            <a:ext cx="123825" cy="552450"/>
          </a:xfrm>
          <a:prstGeom prst="rect">
            <a:avLst/>
          </a:prstGeom>
          <a:noFill/>
        </p:spPr>
      </p:pic>
      <p:sp>
        <p:nvSpPr>
          <p:cNvPr id="59398" name="Rectangle 6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940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9399" name="Picture 7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47800" y="5867400"/>
            <a:ext cx="123825" cy="552450"/>
          </a:xfrm>
          <a:prstGeom prst="rect">
            <a:avLst/>
          </a:prstGeom>
          <a:noFill/>
        </p:spPr>
      </p:pic>
      <p:sp>
        <p:nvSpPr>
          <p:cNvPr id="59401" name="Rectangle 9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9403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9402" name="Picture 10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19600" y="4648200"/>
            <a:ext cx="381000" cy="552450"/>
          </a:xfrm>
          <a:prstGeom prst="rect">
            <a:avLst/>
          </a:prstGeom>
          <a:noFill/>
        </p:spPr>
      </p:pic>
      <p:sp>
        <p:nvSpPr>
          <p:cNvPr id="59404" name="Rectangle 12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9406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9405" name="Picture 13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382000" y="5638800"/>
            <a:ext cx="257175" cy="552450"/>
          </a:xfrm>
          <a:prstGeom prst="rect">
            <a:avLst/>
          </a:prstGeom>
          <a:noFill/>
        </p:spPr>
      </p:pic>
      <p:sp>
        <p:nvSpPr>
          <p:cNvPr id="59407" name="Rectangle 15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 flipV="1">
            <a:off x="609600" y="3276600"/>
            <a:ext cx="228600" cy="228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7924800" y="6019800"/>
            <a:ext cx="381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4876800" y="4648200"/>
            <a:ext cx="228600" cy="228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1676400" y="5867400"/>
            <a:ext cx="228600" cy="228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2971800" y="3276600"/>
            <a:ext cx="228600" cy="228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Picture 1" descr="C:\Users\Veronika a Petr\AppData\Local\Microsoft\Windows\Temporary Internet Files\Content.IE5\R1RZ7N85\MC900432648[1].png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52400" y="5410200"/>
            <a:ext cx="1142857" cy="11428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Zapište do sešitu zlomky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70438"/>
          </a:xfrm>
        </p:spPr>
        <p:txBody>
          <a:bodyPr numCol="2"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Jedna čtvrtina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Pět šestin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Tři desetiny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Osmnáct setin  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Dvěstěpadesátčtyři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tisíciny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Jedenáct třináctin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Tři poloviny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Deset dvanáctin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Sedmdesátpět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setin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Dvacettři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pětadvacetin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Dvě třetiny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Osm desetin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Čtyřistadvacet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tisícin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Sedmnáct třicetin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Jedna osmina</a:t>
            </a:r>
          </a:p>
        </p:txBody>
      </p:sp>
      <p:sp>
        <p:nvSpPr>
          <p:cNvPr id="532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3251" name="Rectangle 3"/>
          <p:cNvSpPr>
            <a:spLocks noChangeArrowheads="1"/>
          </p:cNvSpPr>
          <p:nvPr/>
        </p:nvSpPr>
        <p:spPr bwMode="auto">
          <a:xfrm>
            <a:off x="0" y="1133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5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6600" y="1524000"/>
            <a:ext cx="123825" cy="552450"/>
          </a:xfrm>
          <a:prstGeom prst="rect">
            <a:avLst/>
          </a:prstGeom>
          <a:noFill/>
        </p:spPr>
      </p:pic>
      <p:sp>
        <p:nvSpPr>
          <p:cNvPr id="53254" name="Rectangle 6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55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4600" y="2133600"/>
            <a:ext cx="123825" cy="561975"/>
          </a:xfrm>
          <a:prstGeom prst="rect">
            <a:avLst/>
          </a:prstGeom>
          <a:noFill/>
        </p:spPr>
      </p:pic>
      <p:sp>
        <p:nvSpPr>
          <p:cNvPr id="53257" name="Rectangle 9"/>
          <p:cNvSpPr>
            <a:spLocks noChangeArrowheads="1"/>
          </p:cNvSpPr>
          <p:nvPr/>
        </p:nvSpPr>
        <p:spPr bwMode="auto">
          <a:xfrm>
            <a:off x="0" y="1019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59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58" name="Picture 10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19400" y="2667000"/>
            <a:ext cx="257175" cy="552450"/>
          </a:xfrm>
          <a:prstGeom prst="rect">
            <a:avLst/>
          </a:prstGeom>
          <a:noFill/>
        </p:spPr>
      </p:pic>
      <p:sp>
        <p:nvSpPr>
          <p:cNvPr id="53260" name="Rectangle 12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62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61" name="Picture 1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6600" y="3200400"/>
            <a:ext cx="381000" cy="552450"/>
          </a:xfrm>
          <a:prstGeom prst="rect">
            <a:avLst/>
          </a:prstGeom>
          <a:noFill/>
        </p:spPr>
      </p:pic>
      <p:sp>
        <p:nvSpPr>
          <p:cNvPr id="53263" name="Rectangle 15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65" name="Rectangle 1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64" name="Picture 16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7400" y="4419600"/>
            <a:ext cx="504825" cy="561975"/>
          </a:xfrm>
          <a:prstGeom prst="rect">
            <a:avLst/>
          </a:prstGeom>
          <a:noFill/>
        </p:spPr>
      </p:pic>
      <p:sp>
        <p:nvSpPr>
          <p:cNvPr id="53266" name="Rectangle 18"/>
          <p:cNvSpPr>
            <a:spLocks noChangeArrowheads="1"/>
          </p:cNvSpPr>
          <p:nvPr/>
        </p:nvSpPr>
        <p:spPr bwMode="auto">
          <a:xfrm>
            <a:off x="0" y="1019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68" name="Rectangle 2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67" name="Picture 19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57600" y="4876800"/>
            <a:ext cx="257175" cy="552450"/>
          </a:xfrm>
          <a:prstGeom prst="rect">
            <a:avLst/>
          </a:prstGeom>
          <a:noFill/>
        </p:spPr>
      </p:pic>
      <p:sp>
        <p:nvSpPr>
          <p:cNvPr id="53269" name="Rectangle 21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71" name="Rectangle 2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70" name="Picture 22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71800" y="5486400"/>
            <a:ext cx="123825" cy="552450"/>
          </a:xfrm>
          <a:prstGeom prst="rect">
            <a:avLst/>
          </a:prstGeom>
          <a:noFill/>
        </p:spPr>
      </p:pic>
      <p:sp>
        <p:nvSpPr>
          <p:cNvPr id="53272" name="Rectangle 24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74" name="Rectangle 2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73" name="Picture 25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48600" y="1447800"/>
            <a:ext cx="257175" cy="552450"/>
          </a:xfrm>
          <a:prstGeom prst="rect">
            <a:avLst/>
          </a:prstGeom>
          <a:noFill/>
        </p:spPr>
      </p:pic>
      <p:sp>
        <p:nvSpPr>
          <p:cNvPr id="53275" name="Rectangle 27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77" name="Rectangle 2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76" name="Picture 28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29600" y="2057400"/>
            <a:ext cx="381000" cy="561975"/>
          </a:xfrm>
          <a:prstGeom prst="rect">
            <a:avLst/>
          </a:prstGeom>
          <a:noFill/>
        </p:spPr>
      </p:pic>
      <p:sp>
        <p:nvSpPr>
          <p:cNvPr id="53278" name="Rectangle 30"/>
          <p:cNvSpPr>
            <a:spLocks noChangeArrowheads="1"/>
          </p:cNvSpPr>
          <p:nvPr/>
        </p:nvSpPr>
        <p:spPr bwMode="auto">
          <a:xfrm>
            <a:off x="0" y="1019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80" name="Rectangle 3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79" name="Picture 31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763000" y="2667000"/>
            <a:ext cx="257175" cy="552450"/>
          </a:xfrm>
          <a:prstGeom prst="rect">
            <a:avLst/>
          </a:prstGeom>
          <a:noFill/>
        </p:spPr>
      </p:pic>
      <p:sp>
        <p:nvSpPr>
          <p:cNvPr id="53281" name="Rectangle 33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83" name="Rectangle 3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82" name="Picture 34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934200" y="3276600"/>
            <a:ext cx="123825" cy="552450"/>
          </a:xfrm>
          <a:prstGeom prst="rect">
            <a:avLst/>
          </a:prstGeom>
          <a:noFill/>
        </p:spPr>
      </p:pic>
      <p:sp>
        <p:nvSpPr>
          <p:cNvPr id="53284" name="Rectangle 36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86" name="Rectangle 3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85" name="Picture 37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2800" y="3810000"/>
            <a:ext cx="257175" cy="552450"/>
          </a:xfrm>
          <a:prstGeom prst="rect">
            <a:avLst/>
          </a:prstGeom>
          <a:noFill/>
        </p:spPr>
      </p:pic>
      <p:sp>
        <p:nvSpPr>
          <p:cNvPr id="53287" name="Rectangle 39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89" name="Rectangle 4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88" name="Picture 40"/>
          <p:cNvPicPr>
            <a:picLocks noChangeAspect="1" noChangeArrowheads="1"/>
          </p:cNvPicPr>
          <p:nvPr/>
        </p:nvPicPr>
        <p:blipFill>
          <a:blip r:embed="rId1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458200" y="4419600"/>
            <a:ext cx="504825" cy="552450"/>
          </a:xfrm>
          <a:prstGeom prst="rect">
            <a:avLst/>
          </a:prstGeom>
          <a:noFill/>
        </p:spPr>
      </p:pic>
      <p:sp>
        <p:nvSpPr>
          <p:cNvPr id="53290" name="Rectangle 42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92" name="Rectangle 4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91" name="Picture 43"/>
          <p:cNvPicPr>
            <a:picLocks noChangeAspect="1" noChangeArrowheads="1"/>
          </p:cNvPicPr>
          <p:nvPr/>
        </p:nvPicPr>
        <p:blipFill>
          <a:blip r:embed="rId1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924800" y="5029200"/>
            <a:ext cx="257175" cy="552450"/>
          </a:xfrm>
          <a:prstGeom prst="rect">
            <a:avLst/>
          </a:prstGeom>
          <a:noFill/>
        </p:spPr>
      </p:pic>
      <p:sp>
        <p:nvSpPr>
          <p:cNvPr id="53293" name="Rectangle 45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95" name="Rectangle 4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3294" name="Picture 46"/>
          <p:cNvPicPr>
            <a:picLocks noChangeAspect="1" noChangeArrowheads="1"/>
          </p:cNvPicPr>
          <p:nvPr/>
        </p:nvPicPr>
        <p:blipFill>
          <a:blip r:embed="rId1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91400" y="5562600"/>
            <a:ext cx="123825" cy="552450"/>
          </a:xfrm>
          <a:prstGeom prst="rect">
            <a:avLst/>
          </a:prstGeom>
          <a:noFill/>
        </p:spPr>
      </p:pic>
      <p:sp>
        <p:nvSpPr>
          <p:cNvPr id="53296" name="Rectangle 48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3297" name="Picture 49" descr="C:\Users\Veronika a Petr\AppData\Local\Microsoft\Windows\Temporary Internet Files\Content.IE5\7FBHNHPT\MC900432671[1].png">
            <a:hlinkClick r:id="rId17" action="ppaction://hlinksldjump"/>
          </p:cNvPr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848600" y="5638800"/>
            <a:ext cx="1066657" cy="10666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část čtverce je vybarvena?</a:t>
            </a:r>
            <a:endParaRPr lang="en-US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43000" y="1752600"/>
          <a:ext cx="146304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520"/>
                <a:gridCol w="731520"/>
              </a:tblGrid>
              <a:tr h="7315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29200" y="1752600"/>
          <a:ext cx="146304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520"/>
                <a:gridCol w="731520"/>
              </a:tblGrid>
              <a:tr h="7315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15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43000" y="3962400"/>
          <a:ext cx="219456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640"/>
                <a:gridCol w="548640"/>
                <a:gridCol w="548640"/>
                <a:gridCol w="548640"/>
              </a:tblGrid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953000" y="3962400"/>
          <a:ext cx="2194560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640"/>
                <a:gridCol w="548640"/>
                <a:gridCol w="548640"/>
                <a:gridCol w="548640"/>
              </a:tblGrid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48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529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529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48000" y="2667000"/>
            <a:ext cx="123825" cy="552450"/>
          </a:xfrm>
          <a:prstGeom prst="rect">
            <a:avLst/>
          </a:prstGeom>
          <a:noFill/>
        </p:spPr>
      </p:pic>
      <p:sp>
        <p:nvSpPr>
          <p:cNvPr id="55299" name="Rectangle 3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53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530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10400" y="2667000"/>
            <a:ext cx="600075" cy="552450"/>
          </a:xfrm>
          <a:prstGeom prst="rect">
            <a:avLst/>
          </a:prstGeom>
          <a:noFill/>
        </p:spPr>
      </p:pic>
      <p:sp>
        <p:nvSpPr>
          <p:cNvPr id="55302" name="Rectangle 6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530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5303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33800" y="5562600"/>
            <a:ext cx="257175" cy="552450"/>
          </a:xfrm>
          <a:prstGeom prst="rect">
            <a:avLst/>
          </a:prstGeom>
          <a:noFill/>
        </p:spPr>
      </p:pic>
      <p:sp>
        <p:nvSpPr>
          <p:cNvPr id="55305" name="Rectangle 9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5307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5306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43800" y="5562600"/>
            <a:ext cx="257175" cy="552450"/>
          </a:xfrm>
          <a:prstGeom prst="rect">
            <a:avLst/>
          </a:prstGeom>
          <a:noFill/>
        </p:spPr>
      </p:pic>
      <p:sp>
        <p:nvSpPr>
          <p:cNvPr id="55308" name="Rectangle 12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" name="Picture 49" descr="C:\Users\Veronika a Petr\AppData\Local\Microsoft\Windows\Temporary Internet Files\Content.IE5\7FBHNHPT\MC900432671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24800" y="5638800"/>
            <a:ext cx="1066657" cy="10666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část čtverce je vybarvena?</a:t>
            </a:r>
            <a:endParaRPr lang="en-US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267200" y="1752600"/>
          <a:ext cx="36576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</a:tblGrid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62000" y="1752600"/>
          <a:ext cx="1828800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"/>
                <a:gridCol w="365760"/>
                <a:gridCol w="365760"/>
                <a:gridCol w="365760"/>
                <a:gridCol w="365760"/>
              </a:tblGrid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83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836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95600" y="3048000"/>
            <a:ext cx="257175" cy="552450"/>
          </a:xfrm>
          <a:prstGeom prst="rect">
            <a:avLst/>
          </a:prstGeom>
          <a:noFill/>
        </p:spPr>
      </p:pic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837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837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53400" y="4800600"/>
            <a:ext cx="381000" cy="561975"/>
          </a:xfrm>
          <a:prstGeom prst="rect">
            <a:avLst/>
          </a:prstGeom>
          <a:noFill/>
        </p:spPr>
      </p:pic>
      <p:sp>
        <p:nvSpPr>
          <p:cNvPr id="58374" name="Rectangle 6"/>
          <p:cNvSpPr>
            <a:spLocks noChangeArrowheads="1"/>
          </p:cNvSpPr>
          <p:nvPr/>
        </p:nvSpPr>
        <p:spPr bwMode="auto">
          <a:xfrm>
            <a:off x="0" y="1019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9" descr="C:\Users\Veronika a Petr\AppData\Local\Microsoft\Windows\Temporary Internet Files\Content.IE5\7FBHNHPT\MC900432671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24800" y="5638800"/>
            <a:ext cx="1066657" cy="10666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Vybarvěte příslušnou část </a:t>
            </a:r>
            <a:endParaRPr lang="en-US" dirty="0"/>
          </a:p>
        </p:txBody>
      </p:sp>
      <p:graphicFrame>
        <p:nvGraphicFramePr>
          <p:cNvPr id="4" name="Graf 3"/>
          <p:cNvGraphicFramePr/>
          <p:nvPr/>
        </p:nvGraphicFramePr>
        <p:xfrm>
          <a:off x="304800" y="1447800"/>
          <a:ext cx="2362200" cy="2108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Graf 5"/>
          <p:cNvGraphicFramePr/>
          <p:nvPr/>
        </p:nvGraphicFramePr>
        <p:xfrm>
          <a:off x="2743200" y="1371600"/>
          <a:ext cx="2286000" cy="2184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Graf 6"/>
          <p:cNvGraphicFramePr/>
          <p:nvPr/>
        </p:nvGraphicFramePr>
        <p:xfrm>
          <a:off x="838200" y="3886200"/>
          <a:ext cx="3429000" cy="2260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191000" y="5715000"/>
          <a:ext cx="365760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</a:tblGrid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257800" y="1447800"/>
          <a:ext cx="36576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  <a:gridCol w="365760"/>
              </a:tblGrid>
              <a:tr h="27432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939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9393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1000" y="3352800"/>
            <a:ext cx="123825" cy="552450"/>
          </a:xfrm>
          <a:prstGeom prst="rect">
            <a:avLst/>
          </a:prstGeom>
          <a:noFill/>
        </p:spPr>
      </p:pic>
      <p:sp>
        <p:nvSpPr>
          <p:cNvPr id="59395" name="Rectangle 3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939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9396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43200" y="3276600"/>
            <a:ext cx="123825" cy="552450"/>
          </a:xfrm>
          <a:prstGeom prst="rect">
            <a:avLst/>
          </a:prstGeom>
          <a:noFill/>
        </p:spPr>
      </p:pic>
      <p:sp>
        <p:nvSpPr>
          <p:cNvPr id="59398" name="Rectangle 6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940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9399" name="Picture 7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47800" y="5867400"/>
            <a:ext cx="123825" cy="552450"/>
          </a:xfrm>
          <a:prstGeom prst="rect">
            <a:avLst/>
          </a:prstGeom>
          <a:noFill/>
        </p:spPr>
      </p:pic>
      <p:sp>
        <p:nvSpPr>
          <p:cNvPr id="59401" name="Rectangle 9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9403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9402" name="Picture 10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19600" y="4648200"/>
            <a:ext cx="381000" cy="552450"/>
          </a:xfrm>
          <a:prstGeom prst="rect">
            <a:avLst/>
          </a:prstGeom>
          <a:noFill/>
        </p:spPr>
      </p:pic>
      <p:sp>
        <p:nvSpPr>
          <p:cNvPr id="59404" name="Rectangle 12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9406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9405" name="Picture 13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382000" y="5638800"/>
            <a:ext cx="257175" cy="552450"/>
          </a:xfrm>
          <a:prstGeom prst="rect">
            <a:avLst/>
          </a:prstGeom>
          <a:noFill/>
        </p:spPr>
      </p:pic>
      <p:sp>
        <p:nvSpPr>
          <p:cNvPr id="59407" name="Rectangle 15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 flipV="1">
            <a:off x="609600" y="3276600"/>
            <a:ext cx="228600" cy="228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7924800" y="6019800"/>
            <a:ext cx="381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4876800" y="4648200"/>
            <a:ext cx="228600" cy="228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1676400" y="5867400"/>
            <a:ext cx="228600" cy="228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2971800" y="3276600"/>
            <a:ext cx="228600" cy="2286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Picture 49" descr="C:\Users\Veronika a Petr\AppData\Local\Microsoft\Windows\Temporary Internet Files\Content.IE5\7FBHNHPT\MC900432671[1].png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52400" y="5562600"/>
            <a:ext cx="1066657" cy="10666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práce autorky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</TotalTime>
  <Words>424</Words>
  <Application>Microsoft Office PowerPoint</Application>
  <PresentationFormat>Předvádění na obrazovce (4:3)</PresentationFormat>
  <Paragraphs>91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zLOMKY</vt:lpstr>
      <vt:lpstr>Snímek 4</vt:lpstr>
      <vt:lpstr>Zlomek</vt:lpstr>
      <vt:lpstr>Zapište do sešitu zlomky</vt:lpstr>
      <vt:lpstr>Jaká část čtverce je vybarvena?</vt:lpstr>
      <vt:lpstr>Jaká část čtverce je vybarvena?</vt:lpstr>
      <vt:lpstr>Vybarvěte příslušnou část </vt:lpstr>
      <vt:lpstr>Zapište do sešitu zlomky</vt:lpstr>
      <vt:lpstr>Jaká část čtverce je vybarvena?</vt:lpstr>
      <vt:lpstr>Jaká část čtverce je vybarvena?</vt:lpstr>
      <vt:lpstr>Vybarvěte příslušnou část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 a Petr</dc:creator>
  <cp:lastModifiedBy>ŠIC</cp:lastModifiedBy>
  <cp:revision>10</cp:revision>
  <dcterms:created xsi:type="dcterms:W3CDTF">2013-10-24T08:30:20Z</dcterms:created>
  <dcterms:modified xsi:type="dcterms:W3CDTF">2013-11-05T12:01:59Z</dcterms:modified>
</cp:coreProperties>
</file>