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7" r:id="rId5"/>
    <p:sldId id="258" r:id="rId6"/>
    <p:sldId id="260" r:id="rId7"/>
    <p:sldId id="261" r:id="rId8"/>
    <p:sldId id="259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090008-158E-43A9-B31F-E6F5B83EA41A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1D266C5-4980-4739-B36D-F4D01D3EF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3638" y="152400"/>
            <a:ext cx="4276725" cy="1038225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600200" y="1219200"/>
          <a:ext cx="5791200" cy="1003274"/>
        </p:xfrm>
        <a:graphic>
          <a:graphicData uri="http://schemas.openxmlformats.org/drawingml/2006/table">
            <a:tbl>
              <a:tblPr/>
              <a:tblGrid>
                <a:gridCol w="2171700"/>
                <a:gridCol w="3619500"/>
              </a:tblGrid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Základní škola a mateřská škola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7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a číslo projektu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EU peníze pro ZŠ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CZ.1.07/1.4.00/21.3403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III/2 Inovace a zkvalitnění výuky prostřednictvím ICT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47700" y="2590800"/>
          <a:ext cx="7955280" cy="3048000"/>
        </p:xfrm>
        <a:graphic>
          <a:graphicData uri="http://schemas.openxmlformats.org/drawingml/2006/table">
            <a:tbl>
              <a:tblPr/>
              <a:tblGrid>
                <a:gridCol w="1680425"/>
                <a:gridCol w="6274855"/>
              </a:tblGrid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Název materiálu: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Zlomky – celek a část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Číslo materiálu: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smtClean="0">
                          <a:latin typeface="Calibri"/>
                          <a:ea typeface="Times New Roman"/>
                        </a:rPr>
                        <a:t>VY_32_INOVACE</a:t>
                      </a:r>
                      <a:r>
                        <a:rPr lang="cs-CZ" sz="1200" b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_19_12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Autor: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>
                          <a:latin typeface="Calibri"/>
                          <a:ea typeface="Times New Roman"/>
                        </a:rPr>
                        <a:t>Mgr. Veronika Vaňousová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Datum vytvoření: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10.9.2013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Vyučovací předmět: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Matematika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Ročník: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6.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oblast: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Matematika a její aplikace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obor: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Matematika a její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aplikace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09600" y="1295400"/>
          <a:ext cx="7955280" cy="2904058"/>
        </p:xfrm>
        <a:graphic>
          <a:graphicData uri="http://schemas.openxmlformats.org/drawingml/2006/table">
            <a:tbl>
              <a:tblPr/>
              <a:tblGrid>
                <a:gridCol w="1680415"/>
                <a:gridCol w="6274865"/>
              </a:tblGrid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 dirty="0">
                          <a:latin typeface="Calibri"/>
                          <a:ea typeface="Times New Roman"/>
                        </a:rPr>
                        <a:t>Tematický okruh:</a:t>
                      </a:r>
                      <a:r>
                        <a:rPr lang="cs-CZ" sz="1200" baseline="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Číslo a proměnná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Téma: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Zlomky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Druh učebního materiálu: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Potřebný čas pro výuku DUM: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10 - 15 min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200" b="1" baseline="0" dirty="0">
                          <a:latin typeface="Calibri"/>
                          <a:ea typeface="Calibri"/>
                          <a:cs typeface="Times New Roman"/>
                        </a:rPr>
                        <a:t>Anotace / Metodický list</a:t>
                      </a:r>
                      <a:r>
                        <a:rPr lang="cs-CZ" sz="1200" b="1" baseline="0" dirty="0" smtClean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en-US" sz="12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 slouží k opakování učiva z 5. ročníku – zlomky a upevnění pojmů zlomek, celek, část celku, na </a:t>
                      </a:r>
                      <a:r>
                        <a:rPr lang="en-US" sz="1200" baseline="0" dirty="0" err="1" smtClean="0">
                          <a:latin typeface="Calibri"/>
                          <a:ea typeface="Times New Roman"/>
                        </a:rPr>
                        <a:t>různé</a:t>
                      </a:r>
                      <a:r>
                        <a:rPr lang="en-US" sz="1200" baseline="0" dirty="0" smtClean="0"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200" baseline="0" dirty="0" err="1" smtClean="0">
                          <a:latin typeface="Calibri"/>
                          <a:ea typeface="Times New Roman"/>
                        </a:rPr>
                        <a:t>způsoby</a:t>
                      </a:r>
                      <a:r>
                        <a:rPr lang="en-US" sz="1200" baseline="0" dirty="0" smtClean="0"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200" baseline="0" dirty="0" err="1" smtClean="0">
                          <a:latin typeface="Calibri"/>
                          <a:ea typeface="Times New Roman"/>
                        </a:rPr>
                        <a:t>kvantitativního</a:t>
                      </a:r>
                      <a:r>
                        <a:rPr lang="en-US" sz="1200" baseline="0" dirty="0" smtClean="0"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200" baseline="0" dirty="0" err="1" smtClean="0">
                          <a:latin typeface="Calibri"/>
                          <a:ea typeface="Times New Roman"/>
                        </a:rPr>
                        <a:t>vyjádření</a:t>
                      </a:r>
                      <a:r>
                        <a:rPr lang="en-US" sz="1200" baseline="0" dirty="0" smtClean="0"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200" baseline="0" dirty="0" err="1" smtClean="0">
                          <a:latin typeface="Calibri"/>
                          <a:ea typeface="Times New Roman"/>
                        </a:rPr>
                        <a:t>vztahu</a:t>
                      </a:r>
                      <a:r>
                        <a:rPr lang="en-US" sz="1200" baseline="0" dirty="0" smtClean="0"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200" baseline="0" dirty="0" err="1" smtClean="0">
                          <a:latin typeface="Calibri"/>
                          <a:ea typeface="Times New Roman"/>
                        </a:rPr>
                        <a:t>celek</a:t>
                      </a:r>
                      <a:r>
                        <a:rPr lang="en-US" sz="1200" baseline="0" dirty="0" smtClean="0">
                          <a:latin typeface="Calibri"/>
                          <a:ea typeface="Times New Roman"/>
                        </a:rPr>
                        <a:t> – </a:t>
                      </a:r>
                      <a:r>
                        <a:rPr lang="en-US" sz="1200" baseline="0" dirty="0" err="1" smtClean="0">
                          <a:latin typeface="Calibri"/>
                          <a:ea typeface="Times New Roman"/>
                        </a:rPr>
                        <a:t>část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Na snímku 4 mají žáci odpovědět otázku zaměřenou na zjištění poměru mezi zlomkem a celkem. 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Snímky 5- 7 jsou zaměřeny na vizuální modelaci pojmů celek, část celku.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Na snímku 8 mají žáci najít jiné vyjádření pro  matematické vyjádření části celku. Příklady jsou z běžného života tak, aby jejich vyjádření bylo žákům blízké. </a:t>
                      </a: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Zlomky – celek a část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http://www.mlekarna-valmez.cz/userfiles/Image/3D-acid-cereali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019800" y="1219200"/>
            <a:ext cx="2308260" cy="313029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Kolik kusů musíš koupit, </a:t>
            </a:r>
            <a:br>
              <a:rPr lang="cs-CZ" dirty="0" smtClean="0"/>
            </a:br>
            <a:r>
              <a:rPr lang="cs-CZ" dirty="0" smtClean="0"/>
              <a:t>abys měl/a celý litr?</a:t>
            </a:r>
            <a:endParaRPr lang="en-US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1981200" y="2438400"/>
            <a:ext cx="381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istral" pitchFamily="66" charset="0"/>
                <a:ea typeface="Times New Roman" pitchFamily="18" charset="0"/>
                <a:cs typeface="Times New Roman" pitchFamily="18" charset="0"/>
              </a:rPr>
              <a:t>l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AutoShape 14" descr="http://www.znasehoregionu.cz/photos/fschocensky-smetanovy-jogurt-bily.jpg"/>
          <p:cNvSpPr>
            <a:spLocks noChangeAspect="1" noChangeArrowheads="1"/>
          </p:cNvSpPr>
          <p:nvPr/>
        </p:nvSpPr>
        <p:spPr bwMode="auto">
          <a:xfrm>
            <a:off x="63500" y="-136525"/>
            <a:ext cx="4105275" cy="4819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0" name="AutoShape 16" descr="http://www.znasehoregionu.cz/photos/fschocensky-smetanovy-jogurt-bily.jpg"/>
          <p:cNvSpPr>
            <a:spLocks noChangeAspect="1" noChangeArrowheads="1"/>
          </p:cNvSpPr>
          <p:nvPr/>
        </p:nvSpPr>
        <p:spPr bwMode="auto">
          <a:xfrm>
            <a:off x="63500" y="-136525"/>
            <a:ext cx="4105275" cy="4819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44" name="Picture 20" descr="http://www.mlekarna-kunin.cz/media/products/smetanovy-jogurt-malinka150-g_ima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4419600"/>
            <a:ext cx="1597941" cy="205740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583570"/>
            <a:ext cx="21672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9" name="Picture 25" descr="http://www.la-vin.cz/image/eshop/images/items/27670_8174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1828800"/>
            <a:ext cx="1867653" cy="1981200"/>
          </a:xfrm>
          <a:prstGeom prst="rect">
            <a:avLst/>
          </a:prstGeom>
          <a:noFill/>
        </p:spPr>
      </p:pic>
      <p:sp>
        <p:nvSpPr>
          <p:cNvPr id="1051" name="Rectangle 2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53" name="Picture 2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2286000"/>
            <a:ext cx="257175" cy="1114425"/>
          </a:xfrm>
          <a:prstGeom prst="rect">
            <a:avLst/>
          </a:prstGeom>
          <a:noFill/>
        </p:spPr>
      </p:pic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3124200"/>
            <a:ext cx="257175" cy="1104900"/>
          </a:xfrm>
          <a:prstGeom prst="rect">
            <a:avLst/>
          </a:prstGeom>
          <a:noFill/>
        </p:spPr>
      </p:pic>
      <p:sp>
        <p:nvSpPr>
          <p:cNvPr id="32" name="Rectangle 10"/>
          <p:cNvSpPr>
            <a:spLocks noChangeArrowheads="1"/>
          </p:cNvSpPr>
          <p:nvPr/>
        </p:nvSpPr>
        <p:spPr bwMode="auto">
          <a:xfrm>
            <a:off x="8382000" y="3352800"/>
            <a:ext cx="381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istral" pitchFamily="66" charset="0"/>
                <a:ea typeface="Times New Roman" pitchFamily="18" charset="0"/>
                <a:cs typeface="Times New Roman" pitchFamily="18" charset="0"/>
              </a:rPr>
              <a:t>l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29400" y="5486400"/>
            <a:ext cx="257175" cy="1104900"/>
          </a:xfrm>
          <a:prstGeom prst="rect">
            <a:avLst/>
          </a:prstGeom>
          <a:noFill/>
        </p:spPr>
      </p:pic>
      <p:sp>
        <p:nvSpPr>
          <p:cNvPr id="37" name="Rectangle 10"/>
          <p:cNvSpPr>
            <a:spLocks noChangeArrowheads="1"/>
          </p:cNvSpPr>
          <p:nvPr/>
        </p:nvSpPr>
        <p:spPr bwMode="auto">
          <a:xfrm>
            <a:off x="6934200" y="5715000"/>
            <a:ext cx="381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istral" pitchFamily="66" charset="0"/>
                <a:ea typeface="Times New Roman" pitchFamily="18" charset="0"/>
                <a:cs typeface="Times New Roman" pitchFamily="18" charset="0"/>
              </a:rPr>
              <a:t>l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64" name="Rectangle 4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63" name="Picture 3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4953000"/>
            <a:ext cx="257175" cy="1114425"/>
          </a:xfrm>
          <a:prstGeom prst="rect">
            <a:avLst/>
          </a:prstGeom>
          <a:noFill/>
        </p:spPr>
      </p:pic>
      <p:sp>
        <p:nvSpPr>
          <p:cNvPr id="1065" name="Rectangle 41"/>
          <p:cNvSpPr>
            <a:spLocks noChangeArrowheads="1"/>
          </p:cNvSpPr>
          <p:nvPr/>
        </p:nvSpPr>
        <p:spPr bwMode="auto">
          <a:xfrm>
            <a:off x="0" y="1571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ectangle 10"/>
          <p:cNvSpPr>
            <a:spLocks noChangeArrowheads="1"/>
          </p:cNvSpPr>
          <p:nvPr/>
        </p:nvSpPr>
        <p:spPr bwMode="auto">
          <a:xfrm>
            <a:off x="2895600" y="5105400"/>
            <a:ext cx="381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istral" pitchFamily="66" charset="0"/>
                <a:ea typeface="Times New Roman" pitchFamily="18" charset="0"/>
                <a:cs typeface="Times New Roman" pitchFamily="18" charset="0"/>
              </a:rPr>
              <a:t>l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ŠIC\AppData\Local\Microsoft\Windows\Temporary Internet Files\Content.IE5\A0UAJES1\MC900434769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3400" y="4343400"/>
            <a:ext cx="2057172" cy="20571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 kolika sklenic naliješ litr mléka?</a:t>
            </a:r>
            <a:endParaRPr lang="en-US" dirty="0"/>
          </a:p>
        </p:txBody>
      </p:sp>
      <p:pic>
        <p:nvPicPr>
          <p:cNvPr id="27652" name="Picture 4" descr="C:\Users\Veronika a Petr\AppData\Local\Microsoft\Windows\Temporary Internet Files\Content.IE5\JQ96U9EY\MC90044175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514600"/>
            <a:ext cx="2438400" cy="2438400"/>
          </a:xfrm>
          <a:prstGeom prst="rect">
            <a:avLst/>
          </a:prstGeom>
          <a:noFill/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438400" y="5105400"/>
            <a:ext cx="381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istral" pitchFamily="66" charset="0"/>
                <a:ea typeface="Times New Roman" pitchFamily="18" charset="0"/>
                <a:cs typeface="Times New Roman" pitchFamily="18" charset="0"/>
              </a:rPr>
              <a:t>l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4876800"/>
            <a:ext cx="504825" cy="1114425"/>
          </a:xfrm>
          <a:prstGeom prst="rect">
            <a:avLst/>
          </a:prstGeom>
          <a:noFill/>
        </p:spPr>
      </p:pic>
      <p:pic>
        <p:nvPicPr>
          <p:cNvPr id="27659" name="Picture 11" descr="http://www.tatramleko.cz/img/produkty/big/trvanlive-mleko-15-chutne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1295400"/>
            <a:ext cx="2095500" cy="481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 kolika sklenic naliješ litr džusu?</a:t>
            </a:r>
            <a:endParaRPr lang="en-US" dirty="0"/>
          </a:p>
        </p:txBody>
      </p:sp>
      <p:pic>
        <p:nvPicPr>
          <p:cNvPr id="27652" name="Picture 4" descr="C:\Users\Veronika a Petr\AppData\Local\Microsoft\Windows\Temporary Internet Files\Content.IE5\JQ96U9EY\MC90044175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514600"/>
            <a:ext cx="2438400" cy="2438400"/>
          </a:xfrm>
          <a:prstGeom prst="rect">
            <a:avLst/>
          </a:prstGeom>
          <a:noFill/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438400" y="5105400"/>
            <a:ext cx="381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istral" pitchFamily="66" charset="0"/>
                <a:ea typeface="Times New Roman" pitchFamily="18" charset="0"/>
                <a:cs typeface="Times New Roman" pitchFamily="18" charset="0"/>
              </a:rPr>
              <a:t>l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4953000"/>
            <a:ext cx="257175" cy="1114425"/>
          </a:xfrm>
          <a:prstGeom prst="rect">
            <a:avLst/>
          </a:prstGeom>
          <a:noFill/>
        </p:spPr>
      </p:pic>
      <p:pic>
        <p:nvPicPr>
          <p:cNvPr id="29704" name="Picture 8" descr="http://www.kaloricketabulky.cz/fotografie-velka/551c42fba7bff883/dzus-relax-ananas-s-duzinou-100-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1143000"/>
            <a:ext cx="3057525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 kolika sklenic naliješ litr piva?</a:t>
            </a:r>
            <a:endParaRPr lang="en-US" dirty="0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73" name="Picture 1" descr="C:\Users\Veronika a Petr\AppData\Local\Microsoft\Windows\Temporary Internet Files\Content.IE5\7FBHNHPT\MC90044178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133600"/>
            <a:ext cx="2743200" cy="2743200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76" name="Picture 4" descr="C:\Users\Veronika a Petr\AppData\Local\Microsoft\Windows\Temporary Internet Files\Content.IE5\R1RZ7N85\MC90044179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371600"/>
            <a:ext cx="4800600" cy="4800600"/>
          </a:xfrm>
          <a:prstGeom prst="rect">
            <a:avLst/>
          </a:prstGeom>
          <a:noFill/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438400" y="5105400"/>
            <a:ext cx="381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istral" pitchFamily="66" charset="0"/>
                <a:ea typeface="Times New Roman" pitchFamily="18" charset="0"/>
                <a:cs typeface="Times New Roman" pitchFamily="18" charset="0"/>
              </a:rPr>
              <a:t>l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4953000"/>
            <a:ext cx="257175" cy="1104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jinak pojmenuješ:</a:t>
            </a:r>
            <a:endParaRPr lang="en-US" dirty="0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1600200"/>
            <a:ext cx="257175" cy="11049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914400" y="19050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týdne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819400"/>
            <a:ext cx="504825" cy="11049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257800" y="57150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litru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81600" y="44196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roku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34000" y="3124200"/>
            <a:ext cx="198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kilogramu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81600" y="19050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metru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90600" y="57150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roku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90600" y="44196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hodiny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990600" y="31242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dne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4114800"/>
            <a:ext cx="504825" cy="1114425"/>
          </a:xfrm>
          <a:prstGeom prst="rect">
            <a:avLst/>
          </a:prstGeom>
          <a:noFill/>
        </p:spPr>
      </p:pic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5410200"/>
            <a:ext cx="504825" cy="1104900"/>
          </a:xfrm>
          <a:prstGeom prst="rect">
            <a:avLst/>
          </a:prstGeom>
          <a:noFill/>
        </p:spPr>
      </p:pic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1600200"/>
            <a:ext cx="762000" cy="1114425"/>
          </a:xfrm>
          <a:prstGeom prst="rect">
            <a:avLst/>
          </a:prstGeom>
          <a:noFill/>
        </p:spPr>
      </p:pic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31" name="Picture 1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0" y="2819400"/>
            <a:ext cx="1009650" cy="1114425"/>
          </a:xfrm>
          <a:prstGeom prst="rect">
            <a:avLst/>
          </a:prstGeom>
          <a:noFill/>
        </p:spPr>
      </p:pic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33" name="Picture 1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43400" y="4114800"/>
            <a:ext cx="762000" cy="1114425"/>
          </a:xfrm>
          <a:prstGeom prst="rect">
            <a:avLst/>
          </a:prstGeom>
          <a:noFill/>
        </p:spPr>
      </p:pic>
      <p:sp>
        <p:nvSpPr>
          <p:cNvPr id="30736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35" name="Picture 15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5410200"/>
            <a:ext cx="504825" cy="1114425"/>
          </a:xfrm>
          <a:prstGeom prst="rect">
            <a:avLst/>
          </a:prstGeom>
          <a:noFill/>
        </p:spPr>
      </p:pic>
      <p:sp>
        <p:nvSpPr>
          <p:cNvPr id="30737" name="Rectangle 17"/>
          <p:cNvSpPr>
            <a:spLocks noChangeArrowheads="1"/>
          </p:cNvSpPr>
          <p:nvPr/>
        </p:nvSpPr>
        <p:spPr bwMode="auto">
          <a:xfrm>
            <a:off x="0" y="1571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vlastní práce autorky</a:t>
            </a:r>
          </a:p>
          <a:p>
            <a:pPr>
              <a:buNone/>
            </a:pPr>
            <a:r>
              <a:rPr lang="cs-CZ" sz="1600" dirty="0" smtClean="0"/>
              <a:t>Obrázky na snímku 4 :</a:t>
            </a:r>
          </a:p>
          <a:p>
            <a:r>
              <a:rPr lang="cs-CZ" sz="1600" dirty="0" smtClean="0"/>
              <a:t>http://mojedilo.ireceptar.cz/navody/domaci-zmrzlina-recept/trvanliva-smetana-200.jpg</a:t>
            </a:r>
          </a:p>
          <a:p>
            <a:r>
              <a:rPr lang="cs-CZ" sz="1600" dirty="0" smtClean="0"/>
              <a:t>http://www.</a:t>
            </a:r>
            <a:r>
              <a:rPr lang="cs-CZ" sz="1600" dirty="0" err="1" smtClean="0"/>
              <a:t>mlekarna</a:t>
            </a:r>
            <a:r>
              <a:rPr lang="cs-CZ" sz="1600" dirty="0" smtClean="0"/>
              <a:t>-</a:t>
            </a:r>
            <a:r>
              <a:rPr lang="cs-CZ" sz="1600" dirty="0" err="1" smtClean="0"/>
              <a:t>valmez.cz</a:t>
            </a:r>
            <a:r>
              <a:rPr lang="cs-CZ" sz="1600" dirty="0" smtClean="0"/>
              <a:t>/produkty-</a:t>
            </a:r>
            <a:r>
              <a:rPr lang="cs-CZ" sz="1600" dirty="0" err="1" smtClean="0"/>
              <a:t>kysane</a:t>
            </a:r>
            <a:r>
              <a:rPr lang="cs-CZ" sz="1600" dirty="0" smtClean="0"/>
              <a:t>-</a:t>
            </a:r>
            <a:r>
              <a:rPr lang="cs-CZ" sz="1600" dirty="0" err="1" smtClean="0"/>
              <a:t>vyrobky</a:t>
            </a:r>
            <a:r>
              <a:rPr lang="cs-CZ" sz="1600" dirty="0" smtClean="0"/>
              <a:t>-</a:t>
            </a:r>
            <a:r>
              <a:rPr lang="cs-CZ" sz="1600" dirty="0" err="1" smtClean="0"/>
              <a:t>acidofilni</a:t>
            </a:r>
            <a:r>
              <a:rPr lang="cs-CZ" sz="1600" dirty="0" smtClean="0"/>
              <a:t>-</a:t>
            </a:r>
            <a:r>
              <a:rPr lang="cs-CZ" sz="1600" dirty="0" err="1" smtClean="0"/>
              <a:t>mleko</a:t>
            </a:r>
            <a:r>
              <a:rPr lang="cs-CZ" sz="1600" dirty="0" smtClean="0"/>
              <a:t>-s-</a:t>
            </a:r>
            <a:r>
              <a:rPr lang="cs-CZ" sz="1600" dirty="0" err="1" smtClean="0"/>
              <a:t>cerealiemi</a:t>
            </a:r>
            <a:endParaRPr lang="cs-CZ" sz="1600" dirty="0" smtClean="0"/>
          </a:p>
          <a:p>
            <a:r>
              <a:rPr lang="cs-CZ" sz="1600" dirty="0" smtClean="0"/>
              <a:t>http://www.</a:t>
            </a:r>
            <a:r>
              <a:rPr lang="cs-CZ" sz="1600" dirty="0" err="1" smtClean="0"/>
              <a:t>mlekarna</a:t>
            </a:r>
            <a:r>
              <a:rPr lang="cs-CZ" sz="1600" dirty="0" smtClean="0"/>
              <a:t>-kunin.</a:t>
            </a:r>
            <a:r>
              <a:rPr lang="cs-CZ" sz="1600" dirty="0" err="1" smtClean="0"/>
              <a:t>cz</a:t>
            </a:r>
            <a:r>
              <a:rPr lang="cs-CZ" sz="1600" dirty="0" smtClean="0"/>
              <a:t>/produkty/</a:t>
            </a:r>
            <a:r>
              <a:rPr lang="cs-CZ" sz="1600" dirty="0" err="1" smtClean="0"/>
              <a:t>smetanove</a:t>
            </a:r>
            <a:r>
              <a:rPr lang="cs-CZ" sz="1600" dirty="0" smtClean="0"/>
              <a:t>/</a:t>
            </a:r>
            <a:r>
              <a:rPr lang="cs-CZ" sz="1600" dirty="0" err="1" smtClean="0"/>
              <a:t>smetanovy</a:t>
            </a:r>
            <a:r>
              <a:rPr lang="cs-CZ" sz="1600" dirty="0" smtClean="0"/>
              <a:t>-jogurt-malinka150-g/ </a:t>
            </a:r>
          </a:p>
          <a:p>
            <a:pPr>
              <a:buNone/>
            </a:pPr>
            <a:r>
              <a:rPr lang="cs-CZ" sz="1600" dirty="0" smtClean="0"/>
              <a:t>Obrázek na snímku 5:</a:t>
            </a:r>
          </a:p>
          <a:p>
            <a:r>
              <a:rPr lang="cs-CZ" sz="1600" dirty="0" smtClean="0"/>
              <a:t>http://www.</a:t>
            </a:r>
            <a:r>
              <a:rPr lang="cs-CZ" sz="1600" dirty="0" err="1" smtClean="0"/>
              <a:t>tatramleko.cz</a:t>
            </a:r>
            <a:r>
              <a:rPr lang="cs-CZ" sz="1600" dirty="0" smtClean="0"/>
              <a:t>/</a:t>
            </a:r>
            <a:r>
              <a:rPr lang="cs-CZ" sz="1600" dirty="0" err="1" smtClean="0"/>
              <a:t>vyrobky</a:t>
            </a:r>
            <a:r>
              <a:rPr lang="cs-CZ" sz="1600" dirty="0" smtClean="0"/>
              <a:t>-</a:t>
            </a:r>
            <a:r>
              <a:rPr lang="cs-CZ" sz="1600" dirty="0" err="1" smtClean="0"/>
              <a:t>trvanliva</a:t>
            </a:r>
            <a:r>
              <a:rPr lang="cs-CZ" sz="1600" dirty="0" smtClean="0"/>
              <a:t>-</a:t>
            </a:r>
            <a:r>
              <a:rPr lang="cs-CZ" sz="1600" dirty="0" err="1" smtClean="0"/>
              <a:t>mleka</a:t>
            </a:r>
            <a:r>
              <a:rPr lang="cs-CZ" sz="1600" dirty="0" smtClean="0"/>
              <a:t>-15-</a:t>
            </a:r>
            <a:r>
              <a:rPr lang="cs-CZ" sz="1600" dirty="0" err="1" smtClean="0"/>
              <a:t>chutne.php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Obrázky na snímku 6 :</a:t>
            </a:r>
          </a:p>
          <a:p>
            <a:r>
              <a:rPr lang="cs-CZ" sz="1600" dirty="0" smtClean="0"/>
              <a:t>http://www.</a:t>
            </a:r>
            <a:r>
              <a:rPr lang="cs-CZ" sz="1600" dirty="0" err="1" smtClean="0"/>
              <a:t>kaloricketabulky.cz</a:t>
            </a:r>
            <a:r>
              <a:rPr lang="cs-CZ" sz="1600" dirty="0" smtClean="0"/>
              <a:t>/</a:t>
            </a:r>
            <a:r>
              <a:rPr lang="cs-CZ" sz="1600" dirty="0" err="1" smtClean="0"/>
              <a:t>dzus</a:t>
            </a:r>
            <a:r>
              <a:rPr lang="cs-CZ" sz="1600" dirty="0" smtClean="0"/>
              <a:t>-</a:t>
            </a:r>
            <a:r>
              <a:rPr lang="cs-CZ" sz="1600" dirty="0" err="1" smtClean="0"/>
              <a:t>relax</a:t>
            </a:r>
            <a:r>
              <a:rPr lang="cs-CZ" sz="1600" dirty="0" smtClean="0"/>
              <a:t>-ananas-s-</a:t>
            </a:r>
            <a:r>
              <a:rPr lang="cs-CZ" sz="1600" dirty="0" err="1" smtClean="0"/>
              <a:t>duzinou</a:t>
            </a:r>
            <a:r>
              <a:rPr lang="cs-CZ" sz="1600" dirty="0" smtClean="0"/>
              <a:t>-100-/</a:t>
            </a:r>
          </a:p>
          <a:p>
            <a:pPr>
              <a:buNone/>
            </a:pPr>
            <a:r>
              <a:rPr lang="cs-CZ" sz="1600" dirty="0" smtClean="0"/>
              <a:t>Ostatní obrázky: </a:t>
            </a:r>
          </a:p>
          <a:p>
            <a:pPr>
              <a:buNone/>
            </a:pPr>
            <a:r>
              <a:rPr lang="cs-CZ" sz="1600" dirty="0" smtClean="0"/>
              <a:t>MS Office Klipart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91</TotalTime>
  <Words>294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Snímek 1</vt:lpstr>
      <vt:lpstr>Snímek 2</vt:lpstr>
      <vt:lpstr>Zlomky – celek a část</vt:lpstr>
      <vt:lpstr>Kolik kusů musíš koupit,  abys měl/a celý litr?</vt:lpstr>
      <vt:lpstr>Do kolika sklenic naliješ litr mléka?</vt:lpstr>
      <vt:lpstr>Do kolika sklenic naliješ litr džusu?</vt:lpstr>
      <vt:lpstr>Do kolika sklenic naliješ litr piva?</vt:lpstr>
      <vt:lpstr>Jak jinak pojmenuješ: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Zlomky</dc:title>
  <dc:creator>Veronika a Petr</dc:creator>
  <cp:lastModifiedBy>ŠIC</cp:lastModifiedBy>
  <cp:revision>8</cp:revision>
  <dcterms:created xsi:type="dcterms:W3CDTF">2013-09-23T18:55:19Z</dcterms:created>
  <dcterms:modified xsi:type="dcterms:W3CDTF">2013-11-05T12:28:21Z</dcterms:modified>
</cp:coreProperties>
</file>