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5"/>
  </p:notesMasterIdLst>
  <p:sldIdLst>
    <p:sldId id="270" r:id="rId2"/>
    <p:sldId id="269" r:id="rId3"/>
    <p:sldId id="256" r:id="rId4"/>
    <p:sldId id="257" r:id="rId5"/>
    <p:sldId id="258" r:id="rId6"/>
    <p:sldId id="259" r:id="rId7"/>
    <p:sldId id="271" r:id="rId8"/>
    <p:sldId id="260" r:id="rId9"/>
    <p:sldId id="261" r:id="rId10"/>
    <p:sldId id="262" r:id="rId11"/>
    <p:sldId id="263" r:id="rId12"/>
    <p:sldId id="264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9966FF"/>
    <a:srgbClr val="9900CC"/>
    <a:srgbClr val="990099"/>
    <a:srgbClr val="CC3399"/>
    <a:srgbClr val="FF0066"/>
    <a:srgbClr val="00FF00"/>
    <a:srgbClr val="A5002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3668C-0823-4D3C-9FB6-F15AA6F5C1DA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6AEA3-105E-41FC-8690-4C98F7B9B83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png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png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png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Desetinné zlomky a desetinná čísla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_19_19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smtClean="0">
                          <a:latin typeface="Calibri"/>
                          <a:ea typeface="Times New Roman"/>
                        </a:rPr>
                        <a:t>1.10.2013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3534994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Desetinná čísla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15 - 20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Pomůcky: nastříhané malé kartičky cca 2 x 2 cm (z kartonových obalů) s číslicemi 0 – 9 a </a:t>
                      </a:r>
                      <a:r>
                        <a:rPr lang="cs-CZ" sz="1200" baseline="0" dirty="0" err="1" smtClean="0">
                          <a:latin typeface="Calibri"/>
                          <a:ea typeface="Times New Roman"/>
                        </a:rPr>
                        <a:t>destinnou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čárkou pro každého žáka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k opakování učiva z 5. ročníku na úvod k </a:t>
                      </a:r>
                      <a:r>
                        <a:rPr lang="cs-CZ" sz="1200" baseline="0" dirty="0" err="1" smtClean="0">
                          <a:latin typeface="Calibri"/>
                          <a:ea typeface="Times New Roman"/>
                        </a:rPr>
                        <a:t>tématickému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celku Desetinná čísla.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4 – 7 připomínají pojmy desetinný zlomek a desetinné číslo.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8 – 9 graficky znázorňují desetinné zlomky i desetinná čísla.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10 připomíná pojmenování řádů desetinných čísel.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snímku 11 mají žáci za úkol správně přečíst zapsaná desetinná čísla.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Žáci mají z kartiček složit desetinná čísla popsaná na snímku 12.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desetinné zlomky a Desetinná čísla</a:t>
            </a:r>
            <a:endParaRPr lang="en-US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desetinné zlomky</a:t>
            </a:r>
            <a:endParaRPr lang="en-US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96200" y="1524000"/>
            <a:ext cx="257175" cy="1104900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48600" y="4648200"/>
            <a:ext cx="504825" cy="1104900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8200" y="2971800"/>
            <a:ext cx="762000" cy="1114425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5000" y="4724400"/>
            <a:ext cx="257175" cy="1104900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71800" y="3581400"/>
            <a:ext cx="504825" cy="1104900"/>
          </a:xfrm>
          <a:prstGeom prst="rect">
            <a:avLst/>
          </a:prstGeom>
          <a:noFill/>
        </p:spPr>
      </p:pic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1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34200" y="3886200"/>
            <a:ext cx="257175" cy="1104900"/>
          </a:xfrm>
          <a:prstGeom prst="rect">
            <a:avLst/>
          </a:prstGeom>
          <a:noFill/>
        </p:spPr>
      </p:pic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81200" y="1828800"/>
            <a:ext cx="504825" cy="1114425"/>
          </a:xfrm>
          <a:prstGeom prst="rect">
            <a:avLst/>
          </a:prstGeom>
          <a:noFill/>
        </p:spPr>
      </p:pic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6600" y="5410200"/>
            <a:ext cx="1009650" cy="1123950"/>
          </a:xfrm>
          <a:prstGeom prst="rect">
            <a:avLst/>
          </a:prstGeom>
          <a:noFill/>
        </p:spPr>
      </p:pic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0" name="Rectangle 2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05400" y="4495800"/>
            <a:ext cx="762000" cy="112395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3" name="Rectangle 2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5000" y="2209800"/>
            <a:ext cx="504825" cy="1104900"/>
          </a:xfrm>
          <a:prstGeom prst="rect">
            <a:avLst/>
          </a:prstGeom>
          <a:noFill/>
        </p:spPr>
      </p:pic>
      <p:sp>
        <p:nvSpPr>
          <p:cNvPr id="1054" name="Rectangle 30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6" name="Rectangle 3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57" name="Rectangle 3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9" name="Rectangle 3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58" name="Picture 34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33800" y="1447800"/>
            <a:ext cx="504825" cy="1114425"/>
          </a:xfrm>
          <a:prstGeom prst="rect">
            <a:avLst/>
          </a:prstGeom>
          <a:noFill/>
        </p:spPr>
      </p:pic>
      <p:sp>
        <p:nvSpPr>
          <p:cNvPr id="1060" name="Rectangle 36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desetinné zlomky</a:t>
            </a:r>
            <a:endParaRPr lang="en-US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62200" y="1828800"/>
            <a:ext cx="504825" cy="1104900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5800" y="3200400"/>
            <a:ext cx="762000" cy="1114425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1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2000" y="1828800"/>
            <a:ext cx="504825" cy="1114425"/>
          </a:xfrm>
          <a:prstGeom prst="rect">
            <a:avLst/>
          </a:prstGeom>
          <a:noFill/>
        </p:spPr>
      </p:pic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9600" y="4572000"/>
            <a:ext cx="1009650" cy="1123950"/>
          </a:xfrm>
          <a:prstGeom prst="rect">
            <a:avLst/>
          </a:prstGeom>
          <a:noFill/>
        </p:spPr>
      </p:pic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0" name="Rectangle 2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76400" y="3200400"/>
            <a:ext cx="762000" cy="112395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3" name="Rectangle 2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00200" y="1828800"/>
            <a:ext cx="504825" cy="1104900"/>
          </a:xfrm>
          <a:prstGeom prst="rect">
            <a:avLst/>
          </a:prstGeom>
          <a:noFill/>
        </p:spPr>
      </p:pic>
      <p:sp>
        <p:nvSpPr>
          <p:cNvPr id="1054" name="Rectangle 30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6" name="Rectangle 3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57" name="Rectangle 3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191000" y="1828800"/>
            <a:ext cx="4572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= zlomky, jejichž jmenovatelem jsou čísla 10, 100, 1000,....</a:t>
            </a:r>
          </a:p>
          <a:p>
            <a:endParaRPr lang="cs-CZ" sz="4000" dirty="0" smtClean="0">
              <a:solidFill>
                <a:schemeClr val="tx2"/>
              </a:solidFill>
            </a:endParaRPr>
          </a:p>
          <a:p>
            <a:endParaRPr lang="cs-CZ" sz="4000" dirty="0" smtClean="0">
              <a:solidFill>
                <a:schemeClr val="tx2"/>
              </a:solidFill>
            </a:endParaRPr>
          </a:p>
          <a:p>
            <a:r>
              <a:rPr lang="cs-CZ" sz="4000" dirty="0" smtClean="0">
                <a:solidFill>
                  <a:schemeClr val="tx2"/>
                </a:solidFill>
              </a:rPr>
              <a:t>PŘĚČTĚTE ZLOMKY.</a:t>
            </a:r>
            <a:endParaRPr lang="en-US" sz="4000" dirty="0">
              <a:solidFill>
                <a:schemeClr val="tx2"/>
              </a:solidFill>
            </a:endParaRPr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48000" y="1828800"/>
            <a:ext cx="504825" cy="1114425"/>
          </a:xfrm>
          <a:prstGeom prst="rect">
            <a:avLst/>
          </a:prstGeom>
          <a:noFill/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zlomky JAKO DESETINNÁ ČÍSLA</a:t>
            </a:r>
            <a:endParaRPr lang="en-US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9800" y="1676400"/>
            <a:ext cx="504825" cy="1104900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24200" y="3124200"/>
            <a:ext cx="762000" cy="1114425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1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2000" y="1676400"/>
            <a:ext cx="504825" cy="1114425"/>
          </a:xfrm>
          <a:prstGeom prst="rect">
            <a:avLst/>
          </a:prstGeom>
          <a:noFill/>
        </p:spPr>
      </p:pic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9600" y="4572000"/>
            <a:ext cx="1009650" cy="1123950"/>
          </a:xfrm>
          <a:prstGeom prst="rect">
            <a:avLst/>
          </a:prstGeom>
          <a:noFill/>
        </p:spPr>
      </p:pic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0" name="Rectangle 2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3600" y="3124200"/>
            <a:ext cx="762000" cy="112395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3" name="Rectangle 2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5800" y="3124200"/>
            <a:ext cx="504825" cy="1104900"/>
          </a:xfrm>
          <a:prstGeom prst="rect">
            <a:avLst/>
          </a:prstGeom>
          <a:noFill/>
        </p:spPr>
      </p:pic>
      <p:sp>
        <p:nvSpPr>
          <p:cNvPr id="1054" name="Rectangle 30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6" name="Rectangle 3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57" name="Rectangle 3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6600" y="1752600"/>
            <a:ext cx="504825" cy="1114425"/>
          </a:xfrm>
          <a:prstGeom prst="rect">
            <a:avLst/>
          </a:prstGeom>
          <a:noFill/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zlomky JAKO DESETINNÁ ČÍSLA</a:t>
            </a:r>
            <a:endParaRPr lang="en-US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9800" y="1676400"/>
            <a:ext cx="504825" cy="1104900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24200" y="3124200"/>
            <a:ext cx="762000" cy="1114425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1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2000" y="1676400"/>
            <a:ext cx="504825" cy="1114425"/>
          </a:xfrm>
          <a:prstGeom prst="rect">
            <a:avLst/>
          </a:prstGeom>
          <a:noFill/>
        </p:spPr>
      </p:pic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9600" y="4572000"/>
            <a:ext cx="1009650" cy="1123950"/>
          </a:xfrm>
          <a:prstGeom prst="rect">
            <a:avLst/>
          </a:prstGeom>
          <a:noFill/>
        </p:spPr>
      </p:pic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0" name="Rectangle 2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3600" y="3124200"/>
            <a:ext cx="762000" cy="112395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3" name="Rectangle 2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5800" y="3124200"/>
            <a:ext cx="504825" cy="1104900"/>
          </a:xfrm>
          <a:prstGeom prst="rect">
            <a:avLst/>
          </a:prstGeom>
          <a:noFill/>
        </p:spPr>
      </p:pic>
      <p:sp>
        <p:nvSpPr>
          <p:cNvPr id="1054" name="Rectangle 30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6" name="Rectangle 3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57" name="Rectangle 3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6600" y="1752600"/>
            <a:ext cx="504825" cy="1114425"/>
          </a:xfrm>
          <a:prstGeom prst="rect">
            <a:avLst/>
          </a:prstGeom>
          <a:noFill/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57200" y="1676400"/>
            <a:ext cx="784860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600" dirty="0" smtClean="0">
                <a:solidFill>
                  <a:schemeClr val="tx2"/>
                </a:solidFill>
              </a:rPr>
              <a:t>        = 0,1	     = 0,9               = 0,7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       = 0,4              = 0,13              = 0,51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          = 0,250</a:t>
            </a:r>
          </a:p>
          <a:p>
            <a:endParaRPr lang="en-US" sz="3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2286000" y="1143000"/>
          <a:ext cx="4572000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10668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2286000" y="2438400"/>
          <a:ext cx="4572000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10668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2286000" y="5029200"/>
          <a:ext cx="4572000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10668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002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2286000" y="3733800"/>
          <a:ext cx="4572000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10668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295400" y="1066800"/>
            <a:ext cx="121920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0,5</a:t>
            </a: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0,3</a:t>
            </a: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16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0,8</a:t>
            </a:r>
          </a:p>
          <a:p>
            <a:endParaRPr lang="cs-CZ" sz="48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0,7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2800" y="4953000"/>
            <a:ext cx="504825" cy="1104900"/>
          </a:xfrm>
          <a:prstGeom prst="rect">
            <a:avLst/>
          </a:prstGeom>
          <a:noFill/>
        </p:spPr>
      </p:pic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2800" y="3657600"/>
            <a:ext cx="504825" cy="1114425"/>
          </a:xfrm>
          <a:prstGeom prst="rect">
            <a:avLst/>
          </a:prstGeom>
          <a:noFill/>
        </p:spPr>
      </p:pic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3559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2800" y="2438400"/>
            <a:ext cx="504825" cy="1114425"/>
          </a:xfrm>
          <a:prstGeom prst="rect">
            <a:avLst/>
          </a:prstGeom>
          <a:noFill/>
        </p:spPr>
      </p:pic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3562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2800" y="1219200"/>
            <a:ext cx="504825" cy="1123950"/>
          </a:xfrm>
          <a:prstGeom prst="rect">
            <a:avLst/>
          </a:prstGeom>
          <a:noFill/>
        </p:spPr>
      </p:pic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00400" y="609600"/>
          <a:ext cx="2743200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</a:tblGrid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00400" y="3733800"/>
          <a:ext cx="2743200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  <a:gridCol w="274320"/>
              </a:tblGrid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7400" y="4495800"/>
            <a:ext cx="762000" cy="1114425"/>
          </a:xfrm>
          <a:prstGeom prst="rect">
            <a:avLst/>
          </a:prstGeom>
          <a:noFill/>
        </p:spPr>
      </p:pic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7400" y="1371600"/>
            <a:ext cx="762000" cy="1114425"/>
          </a:xfrm>
          <a:prstGeom prst="rect">
            <a:avLst/>
          </a:prstGeom>
          <a:noFill/>
        </p:spPr>
      </p:pic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0" y="1571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77000" y="1143000"/>
            <a:ext cx="16002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0,48</a:t>
            </a: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endParaRPr lang="cs-CZ" sz="3600" dirty="0" smtClean="0">
              <a:solidFill>
                <a:schemeClr val="tx2"/>
              </a:solidFill>
            </a:endParaRPr>
          </a:p>
          <a:p>
            <a:r>
              <a:rPr lang="cs-CZ" sz="3600" dirty="0" smtClean="0">
                <a:solidFill>
                  <a:schemeClr val="tx2"/>
                </a:solidFill>
              </a:rPr>
              <a:t>0,81</a:t>
            </a:r>
            <a:endParaRPr lang="en-US" sz="3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DESETINNÁ ČÍSLA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895600"/>
            <a:ext cx="8686800" cy="318452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2000" dirty="0" smtClean="0"/>
              <a:t>6,854</a:t>
            </a:r>
            <a:endParaRPr lang="en-US" sz="12000" dirty="0"/>
          </a:p>
        </p:txBody>
      </p:sp>
      <p:sp>
        <p:nvSpPr>
          <p:cNvPr id="4" name="TextovéPole 3"/>
          <p:cNvSpPr txBox="1"/>
          <p:nvPr/>
        </p:nvSpPr>
        <p:spPr>
          <a:xfrm rot="17958119">
            <a:off x="3762250" y="2023459"/>
            <a:ext cx="1976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DESETINY</a:t>
            </a:r>
            <a:endParaRPr lang="en-US" sz="28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7958119">
            <a:off x="4676649" y="2023461"/>
            <a:ext cx="1976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3399"/>
                </a:solidFill>
              </a:rPr>
              <a:t>SETINY</a:t>
            </a:r>
            <a:endParaRPr lang="en-US" sz="2800" b="1" dirty="0">
              <a:solidFill>
                <a:srgbClr val="CC33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7958119">
            <a:off x="5591048" y="2099660"/>
            <a:ext cx="1976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99"/>
                </a:solidFill>
              </a:rPr>
              <a:t>TISÍCINY</a:t>
            </a:r>
            <a:endParaRPr lang="en-US" sz="2800" b="1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76400" y="4572000"/>
            <a:ext cx="601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CC"/>
                </a:solidFill>
              </a:rPr>
              <a:t>CELÁ ČÁST           </a:t>
            </a:r>
            <a:r>
              <a:rPr lang="cs-CZ" sz="2800" b="1" dirty="0" smtClean="0">
                <a:solidFill>
                  <a:srgbClr val="9966FF"/>
                </a:solidFill>
              </a:rPr>
              <a:t>DESETINNÁ ČÁST</a:t>
            </a:r>
            <a:endParaRPr lang="en-US" sz="2800" b="1" dirty="0">
              <a:solidFill>
                <a:srgbClr val="9966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9600" y="5943600"/>
            <a:ext cx="815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čteme: ŠEST CELÝCH OSMSET PADESÁT ČTYŘI TISÍCINY</a:t>
            </a: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38400" y="5029200"/>
            <a:ext cx="3048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00CC"/>
                </a:solidFill>
              </a:rPr>
              <a:t>DESETINNÁ ČÁRKA</a:t>
            </a:r>
            <a:endParaRPr lang="en-US" sz="2800" b="1" dirty="0">
              <a:solidFill>
                <a:srgbClr val="6600CC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3810000" y="4724400"/>
            <a:ext cx="0" cy="304800"/>
          </a:xfrm>
          <a:prstGeom prst="straightConnector1">
            <a:avLst/>
          </a:prstGeom>
          <a:ln w="28575">
            <a:solidFill>
              <a:srgbClr val="6600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Čtěte desetinná čísla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28800"/>
            <a:ext cx="8686800" cy="42513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8,53			818,2		5,305</a:t>
            </a:r>
          </a:p>
          <a:p>
            <a:pPr>
              <a:buNone/>
            </a:pPr>
            <a:r>
              <a:rPr lang="cs-CZ" dirty="0" smtClean="0"/>
              <a:t>16,29		75,003		0,55</a:t>
            </a:r>
          </a:p>
          <a:p>
            <a:pPr>
              <a:buNone/>
            </a:pPr>
            <a:r>
              <a:rPr lang="cs-CZ" dirty="0" smtClean="0"/>
              <a:t>7,23			1,25			72,349</a:t>
            </a:r>
          </a:p>
          <a:p>
            <a:pPr>
              <a:buNone/>
            </a:pPr>
            <a:r>
              <a:rPr lang="cs-CZ" dirty="0" smtClean="0"/>
              <a:t>14,02		0,001		50,05</a:t>
            </a:r>
          </a:p>
          <a:p>
            <a:pPr>
              <a:buNone/>
            </a:pPr>
            <a:r>
              <a:rPr lang="cs-CZ" dirty="0" smtClean="0"/>
              <a:t>91,2			123,45		9,876</a:t>
            </a:r>
          </a:p>
          <a:p>
            <a:pPr>
              <a:buNone/>
            </a:pPr>
            <a:r>
              <a:rPr lang="cs-CZ" dirty="0" smtClean="0"/>
              <a:t>37,8			0,2			</a:t>
            </a:r>
            <a:r>
              <a:rPr lang="cs-CZ" dirty="0" err="1" smtClean="0"/>
              <a:t>2</a:t>
            </a:r>
            <a:r>
              <a:rPr lang="cs-CZ" dirty="0" smtClean="0"/>
              <a:t>,15</a:t>
            </a:r>
          </a:p>
          <a:p>
            <a:pPr>
              <a:buNone/>
            </a:pPr>
            <a:r>
              <a:rPr lang="cs-CZ" dirty="0" smtClean="0"/>
              <a:t>44,10		0,875		99,99</a:t>
            </a:r>
            <a:endParaRPr lang="en-US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kartiček složte čísla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Jedenáct celých, šedesát sedm setin</a:t>
            </a:r>
          </a:p>
          <a:p>
            <a:pPr>
              <a:buNone/>
            </a:pPr>
            <a:r>
              <a:rPr lang="cs-CZ" dirty="0" smtClean="0"/>
              <a:t>Devět celých, osm desetin</a:t>
            </a:r>
          </a:p>
          <a:p>
            <a:pPr>
              <a:buNone/>
            </a:pPr>
            <a:r>
              <a:rPr lang="cs-CZ" dirty="0" smtClean="0"/>
              <a:t>Žádná celá, </a:t>
            </a:r>
            <a:r>
              <a:rPr lang="cs-CZ" dirty="0" err="1" smtClean="0"/>
              <a:t>dvěstě</a:t>
            </a:r>
            <a:r>
              <a:rPr lang="cs-CZ" dirty="0" smtClean="0"/>
              <a:t> padesát tři tisíciny</a:t>
            </a:r>
          </a:p>
          <a:p>
            <a:pPr>
              <a:buNone/>
            </a:pPr>
            <a:r>
              <a:rPr lang="cs-CZ" dirty="0" smtClean="0"/>
              <a:t>Sto osmdesát jedna celých, pět setin</a:t>
            </a:r>
          </a:p>
          <a:p>
            <a:pPr>
              <a:buNone/>
            </a:pPr>
            <a:r>
              <a:rPr lang="cs-CZ" dirty="0" smtClean="0"/>
              <a:t>Čtyřicet pět celých, třicet sedm tisíciny</a:t>
            </a:r>
          </a:p>
          <a:p>
            <a:pPr>
              <a:buNone/>
            </a:pPr>
            <a:r>
              <a:rPr lang="cs-CZ" dirty="0" smtClean="0"/>
              <a:t>Patnáct celých, devět desetin</a:t>
            </a:r>
          </a:p>
          <a:p>
            <a:pPr>
              <a:buNone/>
            </a:pPr>
            <a:r>
              <a:rPr lang="cs-CZ" dirty="0" smtClean="0"/>
              <a:t>Dvacet osm celých, sedmnáct setin</a:t>
            </a:r>
            <a:endParaRPr lang="en-US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COUFALOVÁ, Jana a </a:t>
            </a:r>
            <a:r>
              <a:rPr lang="en-US" sz="2000" dirty="0" err="1" smtClean="0"/>
              <a:t>kol</a:t>
            </a:r>
            <a:r>
              <a:rPr lang="en-US" sz="2000" dirty="0" smtClean="0"/>
              <a:t>. </a:t>
            </a:r>
            <a:r>
              <a:rPr lang="en-US" sz="2000" i="1" dirty="0" err="1" smtClean="0"/>
              <a:t>Matematika</a:t>
            </a:r>
            <a:r>
              <a:rPr lang="en-US" sz="2000" i="1" dirty="0" smtClean="0"/>
              <a:t> pro </a:t>
            </a:r>
            <a:r>
              <a:rPr lang="en-US" sz="2000" i="1" dirty="0" err="1" smtClean="0"/>
              <a:t>šestý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ročník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základní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školy</a:t>
            </a:r>
            <a:r>
              <a:rPr lang="en-US" sz="2000" dirty="0" smtClean="0"/>
              <a:t>. </a:t>
            </a:r>
            <a:r>
              <a:rPr lang="en-US" sz="2000" dirty="0" err="1" smtClean="0"/>
              <a:t>Praha</a:t>
            </a:r>
            <a:r>
              <a:rPr lang="en-US" sz="2000" dirty="0" smtClean="0"/>
              <a:t>: Fortuna, 1998, </a:t>
            </a:r>
            <a:r>
              <a:rPr lang="cs-CZ" sz="2000" dirty="0" smtClean="0"/>
              <a:t>216 s.</a:t>
            </a:r>
            <a:r>
              <a:rPr lang="en-US" sz="2000" dirty="0" smtClean="0"/>
              <a:t>ISBN </a:t>
            </a:r>
            <a:r>
              <a:rPr lang="en-US" sz="2000" dirty="0" smtClean="0"/>
              <a:t>80-7168-588-7. </a:t>
            </a:r>
            <a:endParaRPr lang="cs-CZ" dirty="0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346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Motiv1</vt:lpstr>
      <vt:lpstr>Snímek 1</vt:lpstr>
      <vt:lpstr>Snímek 2</vt:lpstr>
      <vt:lpstr>desetinné zlomky a Desetinná čísla</vt:lpstr>
      <vt:lpstr>Vyberte desetinné zlomky</vt:lpstr>
      <vt:lpstr>desetinné zlomky</vt:lpstr>
      <vt:lpstr>ZAPIŠTE zlomky JAKO DESETINNÁ ČÍSLA</vt:lpstr>
      <vt:lpstr>ZAPIŠTE zlomky JAKO DESETINNÁ ČÍSLA</vt:lpstr>
      <vt:lpstr>Snímek 8</vt:lpstr>
      <vt:lpstr>Snímek 9</vt:lpstr>
      <vt:lpstr>DESETINNÁ ČÍSLA</vt:lpstr>
      <vt:lpstr>Čtěte desetinná čísla</vt:lpstr>
      <vt:lpstr>Z kartiček složte čísla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a Petr</dc:creator>
  <cp:lastModifiedBy>ŠIC</cp:lastModifiedBy>
  <cp:revision>28</cp:revision>
  <dcterms:created xsi:type="dcterms:W3CDTF">2013-10-24T08:30:20Z</dcterms:created>
  <dcterms:modified xsi:type="dcterms:W3CDTF">2013-11-05T09:41:17Z</dcterms:modified>
</cp:coreProperties>
</file>